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8" r:id="rId2"/>
    <p:sldId id="259" r:id="rId3"/>
    <p:sldId id="261" r:id="rId4"/>
    <p:sldId id="262" r:id="rId5"/>
    <p:sldId id="271" r:id="rId6"/>
    <p:sldId id="266" r:id="rId7"/>
    <p:sldId id="272" r:id="rId8"/>
    <p:sldId id="264" r:id="rId9"/>
    <p:sldId id="273" r:id="rId10"/>
    <p:sldId id="274" r:id="rId11"/>
    <p:sldId id="265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44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/>
      <c:pie3DChart>
        <c:varyColors val="1"/>
        <c:dLbls/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095328" y="377051"/>
            <a:ext cx="6048672" cy="502738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  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" name="Picture 5" descr="C:\Users\1\Desktop\_ГТ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233" y="1737415"/>
            <a:ext cx="8353172" cy="3816424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983672"/>
            <a:ext cx="9143999" cy="1465609"/>
          </a:xfrm>
        </p:spPr>
        <p:txBody>
          <a:bodyPr/>
          <a:lstStyle/>
          <a:p>
            <a:pPr algn="ctr">
              <a:buNone/>
            </a:pPr>
            <a:r>
              <a:rPr lang="ru-RU" sz="3200" dirty="0" smtClean="0">
                <a:solidFill>
                  <a:srgbClr val="0070C0"/>
                </a:solidFill>
              </a:rPr>
              <a:t>Всероссийский </a:t>
            </a:r>
            <a:r>
              <a:rPr lang="ru-RU" sz="3200" dirty="0" smtClean="0">
                <a:solidFill>
                  <a:srgbClr val="0070C0"/>
                </a:solidFill>
              </a:rPr>
              <a:t>физкультурно-спортивный комплекс ГТО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265653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МБУ ДО «</a:t>
            </a:r>
            <a:r>
              <a:rPr lang="ru-RU" dirty="0" err="1" smtClean="0">
                <a:solidFill>
                  <a:srgbClr val="0070C0"/>
                </a:solidFill>
              </a:rPr>
              <a:t>Инсарская</a:t>
            </a:r>
            <a:r>
              <a:rPr lang="ru-RU" dirty="0" smtClean="0">
                <a:solidFill>
                  <a:srgbClr val="0070C0"/>
                </a:solidFill>
              </a:rPr>
              <a:t> районная спортивная школа»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112327" y="5444836"/>
            <a:ext cx="3726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Подготовила:</a:t>
            </a:r>
          </a:p>
          <a:p>
            <a:pPr algn="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тренер-преподаватель </a:t>
            </a:r>
          </a:p>
          <a:p>
            <a:pPr algn="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М.А.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Ягубкина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96144" y="6442364"/>
            <a:ext cx="20920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г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. Инсар, 14.02.2019 г.</a:t>
            </a:r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лагерь\1465372439_ege_gto.jpg"/>
          <p:cNvPicPr>
            <a:picLocks noChangeAspect="1" noChangeArrowheads="1"/>
          </p:cNvPicPr>
          <p:nvPr/>
        </p:nvPicPr>
        <p:blipFill>
          <a:blip r:embed="rId2" cstate="print"/>
          <a:srcRect b="29681"/>
          <a:stretch>
            <a:fillRect/>
          </a:stretch>
        </p:blipFill>
        <p:spPr bwMode="auto">
          <a:xfrm>
            <a:off x="0" y="0"/>
            <a:ext cx="9144000" cy="44793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5527" y="5015345"/>
            <a:ext cx="89084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Чтобы получить бонусы при поступлении, нужно успешно пройти все испытания и получить золотой знак отличия ГТО.</a:t>
            </a: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096"/>
            <a:ext cx="9143999" cy="929406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Рекомендации к недельной двигательной активности</a:t>
            </a: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743200" y="896892"/>
            <a:ext cx="6400800" cy="102918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buFontTx/>
              <a:buChar char="-"/>
            </a:pPr>
            <a:r>
              <a:rPr lang="ru-RU" sz="1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Утренняя гимнастика;</a:t>
            </a:r>
          </a:p>
          <a:p>
            <a:pPr>
              <a:lnSpc>
                <a:spcPct val="110000"/>
              </a:lnSpc>
              <a:buNone/>
            </a:pPr>
            <a:r>
              <a:rPr lang="ru-RU" sz="1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-Учебные занятия в образовательных учреждениях;</a:t>
            </a:r>
          </a:p>
          <a:p>
            <a:pPr algn="ctr"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1\Desktop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654" y="1001947"/>
            <a:ext cx="2249026" cy="1431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F:\презентация\DSC_03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6085" y="1910395"/>
            <a:ext cx="4167660" cy="2529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62648" y="2470826"/>
            <a:ext cx="349222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-В процессе учебного дня (физкультминутки, динамические паузы, активные перемены, игровая и соревновательная деятельность);</a:t>
            </a:r>
          </a:p>
          <a:p>
            <a:pPr>
              <a:buNone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-Организованные занятия в спортивных секциях и кружках, участие в спортивных соревнованиях;</a:t>
            </a:r>
          </a:p>
          <a:p>
            <a:pPr>
              <a:buNone/>
            </a:pPr>
            <a:endParaRPr lang="ru-RU" dirty="0" smtClean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94179" y="4608042"/>
            <a:ext cx="39786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-Самостоятельные занятия физической культурой (с участием родителей) и другими видами двигательной активности.</a:t>
            </a:r>
          </a:p>
          <a:p>
            <a:pPr>
              <a:buNone/>
            </a:pPr>
            <a:endParaRPr lang="ru-RU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период каникул ежедневный двигательный режим должен составлять не менее 3-х часов для </a:t>
            </a:r>
            <a:r>
              <a:rPr lang="en-GB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GB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ступеней, 4-х – для остальных.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F:\презентация\SAM_26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275" y="4367479"/>
            <a:ext cx="3482703" cy="2321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презентация\100618_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768" y="961790"/>
            <a:ext cx="4101591" cy="5307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920" y="262647"/>
            <a:ext cx="4396902" cy="2931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 descr="F:\презентация\Новая папка\P12101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6325" y="3375856"/>
            <a:ext cx="4412135" cy="3308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:\презентация\DSC_1381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261249" y="3764604"/>
            <a:ext cx="4758223" cy="2585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5" descr="F:\презентация\IMG_355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629" y="331835"/>
            <a:ext cx="4550903" cy="3033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902741" y="295021"/>
            <a:ext cx="39786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Если ребенок с малого возраста будет заниматься спортом, то вопросы по </a:t>
            </a:r>
            <a:r>
              <a:rPr lang="ru-RU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табакокурению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алкогольной зависимости и употреблению наркотических средств  в будущем должны сойти к минимуму.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презентация\Новая папка\P12101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0758" y="2587556"/>
            <a:ext cx="3515791" cy="3803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:\презентация\raznocvetnyj-fon8.jpg"/>
          <p:cNvPicPr>
            <a:picLocks noChangeAspect="1" noChangeArrowheads="1"/>
          </p:cNvPicPr>
          <p:nvPr/>
        </p:nvPicPr>
        <p:blipFill>
          <a:blip r:embed="rId2" cstate="print"/>
          <a:srcRect l="3546" r="7447"/>
          <a:stretch>
            <a:fillRect/>
          </a:stretch>
        </p:blipFill>
        <p:spPr bwMode="auto">
          <a:xfrm>
            <a:off x="0" y="0"/>
            <a:ext cx="918473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03898"/>
            <a:ext cx="9143999" cy="3005846"/>
          </a:xfrm>
        </p:spPr>
        <p:txBody>
          <a:bodyPr/>
          <a:lstStyle/>
          <a:p>
            <a:pPr algn="ctr">
              <a:buNone/>
            </a:pPr>
            <a:r>
              <a:rPr lang="ru-RU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91264" cy="1171600"/>
          </a:xfrm>
        </p:spPr>
        <p:txBody>
          <a:bodyPr>
            <a:normAutofit fontScale="90000"/>
          </a:bodyPr>
          <a:lstStyle/>
          <a:p>
            <a:pPr algn="ctr">
              <a:buNone/>
            </a:pPr>
            <a:r>
              <a:rPr lang="ru-RU" sz="2200" dirty="0" smtClean="0">
                <a:solidFill>
                  <a:srgbClr val="002060"/>
                </a:solidFill>
              </a:rPr>
              <a:t>24 марта 2014 года Указом Президента Российской Федерации  возрожден Всероссийский физкультурно-спортивный комплекс «Готов к труду и обороне»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779912" y="1556430"/>
            <a:ext cx="5364088" cy="4451325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/>
              <a:t>Всероссийский физкультурно-спортивный комплекс «Готов к труду и обороне» (ГТО) — полноценная программная и нормативная основа физического воспитания населения страны, нацеленная на развитие массового спорта и оздоровление нации.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1\Desktop\putin.jpg"/>
          <p:cNvPicPr>
            <a:picLocks noChangeAspect="1" noChangeArrowheads="1"/>
          </p:cNvPicPr>
          <p:nvPr/>
        </p:nvPicPr>
        <p:blipFill>
          <a:blip r:embed="rId2" cstate="print"/>
          <a:srcRect l="17036" r="20500"/>
          <a:stretch>
            <a:fillRect/>
          </a:stretch>
        </p:blipFill>
        <p:spPr bwMode="auto">
          <a:xfrm>
            <a:off x="179512" y="1700808"/>
            <a:ext cx="3816424" cy="40477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838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Ступени всероссийского физкультурно-спортивного комплекса «Готов к труду и обороне»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04800" y="1340768"/>
            <a:ext cx="8686800" cy="532859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sz="2200" dirty="0" smtClean="0">
                <a:solidFill>
                  <a:srgbClr val="C00000"/>
                </a:solidFill>
              </a:rPr>
              <a:t>I ступень (6-8 лет)</a:t>
            </a:r>
          </a:p>
          <a:p>
            <a:pPr>
              <a:buNone/>
            </a:pPr>
            <a:r>
              <a:rPr lang="ru-RU" sz="2200" dirty="0" smtClean="0">
                <a:solidFill>
                  <a:srgbClr val="C00000"/>
                </a:solidFill>
              </a:rPr>
              <a:t> II ступень (9-10 лет)</a:t>
            </a:r>
          </a:p>
          <a:p>
            <a:pPr>
              <a:buNone/>
            </a:pPr>
            <a:r>
              <a:rPr lang="ru-RU" sz="2200" dirty="0" smtClean="0">
                <a:solidFill>
                  <a:srgbClr val="C00000"/>
                </a:solidFill>
              </a:rPr>
              <a:t>III ступень (11-12 лет)</a:t>
            </a:r>
          </a:p>
          <a:p>
            <a:pPr>
              <a:buNone/>
            </a:pPr>
            <a:r>
              <a:rPr lang="ru-RU" sz="2200" dirty="0" smtClean="0">
                <a:solidFill>
                  <a:srgbClr val="C00000"/>
                </a:solidFill>
              </a:rPr>
              <a:t>IV ступень (13-15 лет)</a:t>
            </a:r>
          </a:p>
          <a:p>
            <a:pPr>
              <a:buNone/>
            </a:pPr>
            <a:r>
              <a:rPr lang="ru-RU" sz="2200" dirty="0" smtClean="0">
                <a:solidFill>
                  <a:srgbClr val="C00000"/>
                </a:solidFill>
              </a:rPr>
              <a:t>V ступень (16-17 лет)</a:t>
            </a:r>
          </a:p>
          <a:p>
            <a:pPr>
              <a:buNone/>
            </a:pPr>
            <a:r>
              <a:rPr lang="ru-RU" sz="2200" dirty="0" smtClean="0">
                <a:solidFill>
                  <a:srgbClr val="C00000"/>
                </a:solidFill>
              </a:rPr>
              <a:t>VI ступень (18-29 лет)</a:t>
            </a:r>
          </a:p>
          <a:p>
            <a:pPr>
              <a:buNone/>
            </a:pPr>
            <a:r>
              <a:rPr lang="ru-RU" sz="2200" dirty="0" smtClean="0">
                <a:solidFill>
                  <a:srgbClr val="C00000"/>
                </a:solidFill>
              </a:rPr>
              <a:t>VII ступень (30-39 лет)</a:t>
            </a:r>
          </a:p>
          <a:p>
            <a:pPr>
              <a:buNone/>
            </a:pPr>
            <a:r>
              <a:rPr lang="ru-RU" sz="2200" dirty="0" smtClean="0">
                <a:solidFill>
                  <a:srgbClr val="C00000"/>
                </a:solidFill>
              </a:rPr>
              <a:t>VIII ступень (40-49 лет)</a:t>
            </a:r>
          </a:p>
          <a:p>
            <a:pPr>
              <a:buNone/>
            </a:pPr>
            <a:r>
              <a:rPr lang="ru-RU" sz="2200" dirty="0" smtClean="0">
                <a:solidFill>
                  <a:srgbClr val="C00000"/>
                </a:solidFill>
              </a:rPr>
              <a:t>IX ступень (50-59 лет)</a:t>
            </a:r>
          </a:p>
          <a:p>
            <a:pPr>
              <a:buNone/>
            </a:pPr>
            <a:r>
              <a:rPr lang="ru-RU" sz="2200" dirty="0" smtClean="0">
                <a:solidFill>
                  <a:srgbClr val="C00000"/>
                </a:solidFill>
              </a:rPr>
              <a:t>X ступень (60-69 лет)</a:t>
            </a:r>
          </a:p>
          <a:p>
            <a:pPr>
              <a:buNone/>
            </a:pPr>
            <a:r>
              <a:rPr lang="ru-RU" sz="2200" dirty="0" smtClean="0">
                <a:solidFill>
                  <a:srgbClr val="C00000"/>
                </a:solidFill>
              </a:rPr>
              <a:t>XI ступень (70 лет и старше)</a:t>
            </a:r>
          </a:p>
          <a:p>
            <a:endParaRPr lang="ru-RU" dirty="0"/>
          </a:p>
        </p:txBody>
      </p:sp>
      <p:pic>
        <p:nvPicPr>
          <p:cNvPr id="18434" name="Picture 2" descr="C:\Users\1\Desktop\16G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528" y="1223786"/>
            <a:ext cx="8718952" cy="5445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5493590" y="1381494"/>
            <a:ext cx="3456384" cy="380010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9139"/>
            <a:ext cx="9144000" cy="114300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Испытания (тесты) комплекса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0456" y="1158240"/>
            <a:ext cx="5260704" cy="5699760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Челночный бег 3х10 м.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Бег 30, 60, 100 м.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Бег 1000; 1500; 2000; 2500; 3000 м.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Смешанное передвижение</a:t>
            </a:r>
            <a:endParaRPr lang="ru-RU" alt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Прыжок в длину с места, прыжок в длину с разбега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Подтягивания, рывок гири, отжимания, поднятие туловища из положения лежа на спине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Наклон вперед из положения стоя на полу или гимнастической скамье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Метание спортивного снаряда в цель и на дальность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Плавание 10, 15, 25, 50 м.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Бег на лыжах, кросс по пересеченной местности 1, 2, 3, 5 км.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Стрельба из положения сидя и положения стоя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Туристский поход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580112" y="1295534"/>
            <a:ext cx="3312368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Обязательные испытания:</a:t>
            </a:r>
            <a:endParaRPr lang="ru-RU" sz="20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13380" y="1969002"/>
            <a:ext cx="3033486" cy="39188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Быстрота </a:t>
            </a:r>
            <a:endParaRPr lang="ru-RU" sz="20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15122" y="2581073"/>
            <a:ext cx="3033486" cy="39188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Выносливость  </a:t>
            </a:r>
            <a:endParaRPr lang="ru-RU" sz="20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12809" y="3265560"/>
            <a:ext cx="3033486" cy="39188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Сила</a:t>
            </a:r>
            <a:endParaRPr lang="ru-RU" sz="20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05258" y="3952826"/>
            <a:ext cx="3033486" cy="39188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Гибкость</a:t>
            </a:r>
            <a:endParaRPr lang="ru-RU" sz="20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713241" y="4555020"/>
            <a:ext cx="3033486" cy="39188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Ловкость</a:t>
            </a:r>
            <a:endParaRPr lang="ru-RU" sz="20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457304" y="5457371"/>
            <a:ext cx="3456384" cy="111760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514797" y="5381305"/>
            <a:ext cx="3312368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Испытания по выбору:</a:t>
            </a:r>
            <a:endParaRPr lang="ru-RU" sz="20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696700" y="6035783"/>
            <a:ext cx="3033486" cy="39188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Прикладные навыки </a:t>
            </a:r>
            <a:endParaRPr lang="ru-RU" sz="2000" dirty="0"/>
          </a:p>
        </p:txBody>
      </p:sp>
      <p:sp>
        <p:nvSpPr>
          <p:cNvPr id="19" name="Стрелка вниз 18"/>
          <p:cNvSpPr/>
          <p:nvPr/>
        </p:nvSpPr>
        <p:spPr>
          <a:xfrm>
            <a:off x="6873240" y="5120640"/>
            <a:ext cx="4572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" name="Диаграмма 19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лагерь\Znaki-otlichiya-GTO-678x3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4085" y="0"/>
            <a:ext cx="924934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886848" y="243841"/>
            <a:ext cx="5257152" cy="211998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1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Муниципальный центр тестирования по выполнению видов испытаний (тестов), нормативов, требований к оценке уровня знаний и умений в области физической культуры и спорта МБУ ДО «</a:t>
            </a:r>
            <a:r>
              <a:rPr lang="ru-RU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Инсарская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районная спортивная школа».</a:t>
            </a:r>
          </a:p>
          <a:p>
            <a:pPr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F:\презентация\SAM_53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774" y="233466"/>
            <a:ext cx="3199370" cy="2198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F:\презентация\IMG_58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0137" y="3394953"/>
            <a:ext cx="3243282" cy="3222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Прямоугольник 22"/>
          <p:cNvSpPr/>
          <p:nvPr/>
        </p:nvSpPr>
        <p:spPr>
          <a:xfrm>
            <a:off x="389106" y="5431224"/>
            <a:ext cx="5097293" cy="1156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стадионе «Старт» установлена спортивная площадка, где любой желающий может подготовиться к испытаниям.</a:t>
            </a:r>
          </a:p>
        </p:txBody>
      </p:sp>
      <p:pic>
        <p:nvPicPr>
          <p:cNvPr id="1028" name="Picture 4" descr="F:\презентация\SAM_32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9388" y="2530401"/>
            <a:ext cx="2675106" cy="3011079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175098" y="2645923"/>
            <a:ext cx="25486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центре тестирования имеется весь необходимый инвентарь для сдачи нормативов.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лагерь\1528875014_gto_na_ekra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049" y="0"/>
            <a:ext cx="919204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74099"/>
            <a:ext cx="9143999" cy="1308785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Кто может сдавать ГТО?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338847" y="1459150"/>
            <a:ext cx="4591455" cy="18385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К сдаче нормативов допускаются воспитанники  1 и 2 групп здоровья, отнесенные   к основной  медицинской  группе для занятий физической культурой.  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презентация\SAM_2664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32722" y="1459148"/>
            <a:ext cx="2021370" cy="3317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F:\презентация\SAM_2689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6461" y="1332688"/>
            <a:ext cx="2048739" cy="2519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F:\презентация\SAM_32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3499" y="3612001"/>
            <a:ext cx="2529121" cy="3036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387174" y="4114800"/>
            <a:ext cx="457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Воспитанники, относящиеся к подготовительной медицинской  группе, смогут выполнять нормативы только после дополнительного обследования врачом. </a:t>
            </a:r>
            <a:endParaRPr lang="en-US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Специальная медицинская группа к выполнению нормативов не допускается.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лагерь\660x3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696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1071</TotalTime>
  <Words>501</Words>
  <Application>Microsoft Office PowerPoint</Application>
  <PresentationFormat>Экран (4:3)</PresentationFormat>
  <Paragraphs>61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Slipstream</vt:lpstr>
      <vt:lpstr>Всероссийский физкультурно-спортивный комплекс ГТО</vt:lpstr>
      <vt:lpstr>24 марта 2014 года Указом Президента Российской Федерации  возрожден Всероссийский физкультурно-спортивный комплекс «Готов к труду и обороне» </vt:lpstr>
      <vt:lpstr>Ступени всероссийского физкультурно-спортивного комплекса «Готов к труду и обороне»</vt:lpstr>
      <vt:lpstr>Испытания (тесты) комплекса</vt:lpstr>
      <vt:lpstr>Слайд 5</vt:lpstr>
      <vt:lpstr>Слайд 6</vt:lpstr>
      <vt:lpstr>Слайд 7</vt:lpstr>
      <vt:lpstr>Кто может сдавать ГТО?</vt:lpstr>
      <vt:lpstr>Слайд 9</vt:lpstr>
      <vt:lpstr>Слайд 10</vt:lpstr>
      <vt:lpstr>Рекомендации к недельной двигательной активности </vt:lpstr>
      <vt:lpstr>Слайд 12</vt:lpstr>
      <vt:lpstr>Слайд 13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</dc:creator>
  <cp:lastModifiedBy>1</cp:lastModifiedBy>
  <cp:revision>89</cp:revision>
  <dcterms:created xsi:type="dcterms:W3CDTF">2014-09-16T21:39:42Z</dcterms:created>
  <dcterms:modified xsi:type="dcterms:W3CDTF">2019-02-14T16:43:12Z</dcterms:modified>
</cp:coreProperties>
</file>