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5" r:id="rId6"/>
    <p:sldId id="266" r:id="rId7"/>
    <p:sldId id="258" r:id="rId8"/>
    <p:sldId id="269" r:id="rId9"/>
    <p:sldId id="270" r:id="rId10"/>
    <p:sldId id="272" r:id="rId11"/>
    <p:sldId id="260" r:id="rId12"/>
    <p:sldId id="261" r:id="rId13"/>
    <p:sldId id="275" r:id="rId14"/>
    <p:sldId id="262" r:id="rId15"/>
    <p:sldId id="263" r:id="rId16"/>
    <p:sldId id="264" r:id="rId17"/>
    <p:sldId id="273" r:id="rId18"/>
    <p:sldId id="274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59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908720"/>
            <a:ext cx="8352928" cy="2376264"/>
          </a:xfrm>
          <a:ln/>
          <a:effectLst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5400" dirty="0" smtClean="0"/>
              <a:t>ОГЭ-2019. МАТЕМАТИКА.</a:t>
            </a:r>
            <a:br>
              <a:rPr lang="ru-RU" sz="5400" dirty="0" smtClean="0"/>
            </a:br>
            <a:r>
              <a:rPr lang="ru-RU" sz="5400" dirty="0" smtClean="0"/>
              <a:t>МОДУЛЬ ГЕОМЕТРИЯ. 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87824" y="5085184"/>
            <a:ext cx="5968752" cy="1584176"/>
          </a:xfrm>
          <a:ln/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Родионова А. В. – учитель математики МБОУ «Центр образования СОШ №12»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Важные темы по геометрии необходимые для сдачи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780928"/>
            <a:ext cx="8229600" cy="3196952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Углы связанные с окружностью;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Отрезки связанные с окружностью;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Вписанные и описанные окружности;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Задачи практического содержания.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Углы связанные с окружностью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b="1" dirty="0" smtClean="0"/>
              <a:t>Вписанный угол </a:t>
            </a:r>
            <a:r>
              <a:rPr lang="ru-RU" dirty="0" smtClean="0"/>
              <a:t>– это угол, вершина которого лежит на окружности, а стороны являются хордами.</a:t>
            </a:r>
          </a:p>
          <a:p>
            <a:pPr>
              <a:buNone/>
            </a:pPr>
            <a:r>
              <a:rPr lang="ru-RU" b="1" dirty="0" smtClean="0"/>
              <a:t>Центральный угол</a:t>
            </a:r>
            <a:r>
              <a:rPr lang="ru-RU" dirty="0" smtClean="0"/>
              <a:t> – это угол, вершина которого совпадает с центром окружности, а стороны являются радиусами</a:t>
            </a:r>
            <a:endParaRPr lang="ru-RU" dirty="0"/>
          </a:p>
        </p:txBody>
      </p:sp>
      <p:pic>
        <p:nvPicPr>
          <p:cNvPr id="7" name="Рисунок 6" descr="ca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149080"/>
            <a:ext cx="2193298" cy="21932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Углы связанные с окружностью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	Угол между касательной окружности и хордой, проведенной через точку касания, измеряется половиной дуги окружности, заключенной внутри этого угла</a:t>
            </a:r>
            <a:endParaRPr lang="ru-RU" dirty="0"/>
          </a:p>
        </p:txBody>
      </p:sp>
      <p:pic>
        <p:nvPicPr>
          <p:cNvPr id="4" name="Рисунок 3" descr="ca2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52120" y="3501008"/>
            <a:ext cx="2481330" cy="24813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Углы связанные с окружностью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400600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Угол с вершиной внутри круга измеряется </a:t>
            </a:r>
            <a:r>
              <a:rPr lang="ru-RU" dirty="0" err="1" smtClean="0"/>
              <a:t>полусуммой</a:t>
            </a:r>
            <a:r>
              <a:rPr lang="ru-RU" dirty="0" smtClean="0"/>
              <a:t> дуг, на которые опирается данный угол и вертикальный с ним угол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Угол с вершиной вне круга, стороны которого пересекают окружность, измеряется </a:t>
            </a:r>
            <a:r>
              <a:rPr lang="ru-RU" dirty="0" err="1" smtClean="0"/>
              <a:t>полуразностью</a:t>
            </a:r>
            <a:r>
              <a:rPr lang="ru-RU" dirty="0" smtClean="0"/>
              <a:t> дуг окружности, заключенных внутри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509120"/>
            <a:ext cx="1944216" cy="1964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4581128"/>
            <a:ext cx="1945515" cy="1857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Задания из вариантов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997152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Центральный угол </a:t>
            </a:r>
            <a:r>
              <a:rPr lang="ru-RU" i="1" dirty="0" smtClean="0"/>
              <a:t>AOB</a:t>
            </a:r>
            <a:r>
              <a:rPr lang="ru-RU" dirty="0" smtClean="0"/>
              <a:t> опирается на хорду </a:t>
            </a:r>
            <a:r>
              <a:rPr lang="ru-RU" i="1" dirty="0" smtClean="0"/>
              <a:t>AB</a:t>
            </a:r>
            <a:r>
              <a:rPr lang="ru-RU" dirty="0" smtClean="0"/>
              <a:t> длиной 6. При этом угол </a:t>
            </a:r>
            <a:r>
              <a:rPr lang="ru-RU" i="1" dirty="0" smtClean="0"/>
              <a:t>OAB</a:t>
            </a:r>
            <a:r>
              <a:rPr lang="ru-RU" dirty="0" smtClean="0"/>
              <a:t> равен 60°. Найдите радиус  окружности.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В окружности с центром в точке </a:t>
            </a:r>
            <a:r>
              <a:rPr lang="ru-RU" i="1" dirty="0" smtClean="0"/>
              <a:t>О</a:t>
            </a:r>
            <a:r>
              <a:rPr lang="ru-RU" dirty="0" smtClean="0"/>
              <a:t> проведены диаметры </a:t>
            </a:r>
            <a:r>
              <a:rPr lang="ru-RU" i="1" dirty="0" smtClean="0"/>
              <a:t>AD</a:t>
            </a:r>
            <a:r>
              <a:rPr lang="ru-RU" dirty="0" smtClean="0"/>
              <a:t> и </a:t>
            </a:r>
            <a:r>
              <a:rPr lang="ru-RU" i="1" dirty="0" smtClean="0"/>
              <a:t>BC</a:t>
            </a:r>
            <a:r>
              <a:rPr lang="ru-RU" dirty="0" smtClean="0"/>
              <a:t>, угол </a:t>
            </a:r>
            <a:r>
              <a:rPr lang="ru-RU" i="1" dirty="0" smtClean="0"/>
              <a:t>OCD</a:t>
            </a:r>
            <a:r>
              <a:rPr lang="ru-RU" dirty="0" smtClean="0"/>
              <a:t> равен 30°. Найдите величину угла </a:t>
            </a:r>
            <a:r>
              <a:rPr lang="ru-RU" i="1" dirty="0" smtClean="0"/>
              <a:t>OAB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44824"/>
            <a:ext cx="172819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4653136"/>
            <a:ext cx="199237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Задания из вариантов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64904"/>
            <a:ext cx="8856984" cy="3052936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	Касательные в точках А и В к </a:t>
            </a:r>
          </a:p>
          <a:p>
            <a:pPr>
              <a:buNone/>
            </a:pPr>
            <a:r>
              <a:rPr lang="ru-RU" dirty="0" smtClean="0"/>
              <a:t>	окружности с центром О </a:t>
            </a:r>
          </a:p>
          <a:p>
            <a:pPr>
              <a:buNone/>
            </a:pPr>
            <a:r>
              <a:rPr lang="ru-RU" dirty="0" smtClean="0"/>
              <a:t>	пересекаются под углом 76°. </a:t>
            </a:r>
          </a:p>
          <a:p>
            <a:pPr>
              <a:buNone/>
            </a:pPr>
            <a:r>
              <a:rPr lang="ru-RU" dirty="0" smtClean="0"/>
              <a:t>	Найдите угол АВО. </a:t>
            </a:r>
          </a:p>
          <a:p>
            <a:pPr>
              <a:buNone/>
            </a:pPr>
            <a:r>
              <a:rPr lang="ru-RU" dirty="0" smtClean="0"/>
              <a:t>	Ответ дайте в градусах.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924944"/>
            <a:ext cx="297458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Задания из вариантов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Найдите углы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708920"/>
            <a:ext cx="2199517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63888" y="2852936"/>
            <a:ext cx="2085845" cy="2193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2852936"/>
            <a:ext cx="2160240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Задания из вариантов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2160240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Вписанные углы </a:t>
            </a:r>
            <a:r>
              <a:rPr lang="en-US" dirty="0" smtClean="0"/>
              <a:t>ACB </a:t>
            </a:r>
            <a:r>
              <a:rPr lang="ru-RU" dirty="0" smtClean="0"/>
              <a:t>и</a:t>
            </a:r>
            <a:r>
              <a:rPr lang="en-US" dirty="0" smtClean="0"/>
              <a:t> CAD </a:t>
            </a:r>
            <a:r>
              <a:rPr lang="ru-RU" dirty="0" smtClean="0"/>
              <a:t>равны соответственно 36 и 20 градусов. Найдите угол </a:t>
            </a:r>
            <a:r>
              <a:rPr lang="en-US" dirty="0" smtClean="0"/>
              <a:t>AMB</a:t>
            </a:r>
            <a:r>
              <a:rPr lang="ru-RU" dirty="0" smtClean="0"/>
              <a:t>, образованный пересекающимися хордами </a:t>
            </a:r>
            <a:r>
              <a:rPr lang="en-US" dirty="0" smtClean="0"/>
              <a:t>AC </a:t>
            </a:r>
            <a:r>
              <a:rPr lang="ru-RU" dirty="0" smtClean="0"/>
              <a:t>и </a:t>
            </a:r>
            <a:r>
              <a:rPr lang="en-US" dirty="0" smtClean="0"/>
              <a:t>BD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Отрезки связанные с окружностью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Если две хорды окружности пересекаются, то произведение отрезков одной хорды равно произведению отрезков другой хорды 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Если из точки лежащей все окружности, проведены две секущие, то произведение одной секущей на её внешнюю часть равно произведению другой секущей на её внешнюю часть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Если из точки, лежащей вне окружности, проведены касательная и секущая, то квадрат длины отрезка касательной равен произведению секущей на её внешнюю часть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Задания на закрепление данных теорем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Дан рисунок, по рисунку найдите: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DE</a:t>
            </a:r>
            <a:r>
              <a:rPr lang="ru-RU" dirty="0" smtClean="0"/>
              <a:t>, если </a:t>
            </a:r>
            <a:r>
              <a:rPr lang="en-US" dirty="0" smtClean="0"/>
              <a:t>AE=3, BE=6, CE=2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CD</a:t>
            </a:r>
            <a:r>
              <a:rPr lang="ru-RU" dirty="0" smtClean="0"/>
              <a:t>, если </a:t>
            </a:r>
            <a:r>
              <a:rPr lang="en-US" dirty="0" smtClean="0"/>
              <a:t>AB=8, BE=6, DE=4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BE</a:t>
            </a:r>
            <a:r>
              <a:rPr lang="ru-RU" dirty="0" smtClean="0"/>
              <a:t>, если</a:t>
            </a:r>
            <a:r>
              <a:rPr lang="en-US" dirty="0" smtClean="0"/>
              <a:t> CE=2, DE=5, AE=4       C              D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                                                  A         E            B</a:t>
            </a:r>
          </a:p>
        </p:txBody>
      </p:sp>
      <p:sp>
        <p:nvSpPr>
          <p:cNvPr id="4" name="Овал 3"/>
          <p:cNvSpPr/>
          <p:nvPr/>
        </p:nvSpPr>
        <p:spPr>
          <a:xfrm>
            <a:off x="5868144" y="3645024"/>
            <a:ext cx="1944216" cy="1944216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5940152" y="4365104"/>
            <a:ext cx="187220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5868144" y="3789040"/>
            <a:ext cx="1440160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endCxn id="4" idx="1"/>
          </p:cNvCxnSpPr>
          <p:nvPr/>
        </p:nvCxnSpPr>
        <p:spPr>
          <a:xfrm flipH="1" flipV="1">
            <a:off x="6152868" y="3929748"/>
            <a:ext cx="1659492" cy="4353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>
            <a:stCxn id="4" idx="1"/>
          </p:cNvCxnSpPr>
          <p:nvPr/>
        </p:nvCxnSpPr>
        <p:spPr>
          <a:xfrm flipV="1">
            <a:off x="6152868" y="3789040"/>
            <a:ext cx="1155436" cy="1407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7308304" y="3789040"/>
            <a:ext cx="504056" cy="5760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1"/>
          </p:cNvCxnSpPr>
          <p:nvPr/>
        </p:nvCxnSpPr>
        <p:spPr>
          <a:xfrm flipH="1">
            <a:off x="5940152" y="3929748"/>
            <a:ext cx="212716" cy="4353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/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ПЛАН ВЕБИНАРА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752528"/>
          </a:xfrm>
          <a:ln/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История возникновения ЕГЭ и ОГЭ в РФ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Тетради для подготовки к ОГЭ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Структура ОГЭ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Оценивание ОГЭ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Таблица перевода баллов ОГЭ 2019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Проблема подготовки к ОГЭ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Важные темы по геометрии необходимые для сдачи ОГЭ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Теоремы  и разбор заданий</a:t>
            </a:r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Вписанные и описанные окружности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Если все стороны треугольника касаются окружности, то окружность называется вписанной в треугольник, а треугольник - описанным около этой окружности.</a:t>
            </a:r>
          </a:p>
          <a:p>
            <a:pPr>
              <a:buNone/>
            </a:pPr>
            <a:r>
              <a:rPr lang="ru-RU" i="1" dirty="0" smtClean="0"/>
              <a:t>Теорема. </a:t>
            </a:r>
            <a:r>
              <a:rPr lang="ru-RU" dirty="0" smtClean="0"/>
              <a:t>В любой треугольник можно вписать окружность и при этом только одну.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4653136"/>
            <a:ext cx="2971800" cy="1666875"/>
          </a:xfrm>
          <a:prstGeom prst="rect">
            <a:avLst/>
          </a:prstGeom>
        </p:spPr>
      </p:pic>
      <p:pic>
        <p:nvPicPr>
          <p:cNvPr id="5" name="Рисунок 4" descr="im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4" y="4725144"/>
            <a:ext cx="1704975" cy="172402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Вписанные и описанные окружности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Стороны треугольника пропорциональны синусам противолежащих углов. Причем отношение стороны треугольника к синусу противолежащего угла равно диаметру описанной около треугольника окружности 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437112"/>
            <a:ext cx="5359057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Вписанные и описанные окружности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Радиус окружности описанной около треугольника со сторонами а,</a:t>
            </a:r>
            <a:r>
              <a:rPr lang="en-US" dirty="0" smtClean="0"/>
              <a:t>b</a:t>
            </a:r>
            <a:r>
              <a:rPr lang="ru-RU" dirty="0" smtClean="0"/>
              <a:t>,с и площадью </a:t>
            </a:r>
            <a:r>
              <a:rPr lang="en-US" dirty="0" smtClean="0"/>
              <a:t>S</a:t>
            </a:r>
            <a:r>
              <a:rPr lang="ru-RU" dirty="0" smtClean="0"/>
              <a:t> выражается формулой 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0942" y="4149080"/>
            <a:ext cx="2273194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Вписанные и описанные окружности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dirty="0" smtClean="0"/>
              <a:t>Радиус окружности вписанной в треугольник  со сторонами а,</a:t>
            </a:r>
            <a:r>
              <a:rPr lang="en-US" dirty="0" smtClean="0"/>
              <a:t>b</a:t>
            </a:r>
            <a:r>
              <a:rPr lang="ru-RU" dirty="0" smtClean="0"/>
              <a:t>,с и площадью </a:t>
            </a:r>
            <a:r>
              <a:rPr lang="en-US" dirty="0" smtClean="0"/>
              <a:t>S</a:t>
            </a:r>
            <a:r>
              <a:rPr lang="ru-RU" dirty="0" smtClean="0"/>
              <a:t> выражается формулой 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573016"/>
            <a:ext cx="3864429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Задания из вариантов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На рисунках изображены треугольник, необходимо изобразить  центры описанных окружностей, их радиусы. Размеры клеток 1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645024"/>
            <a:ext cx="1925563" cy="1731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3717032"/>
            <a:ext cx="2837005" cy="1802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Задания из вариантов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Найдите радиус окружности, описанной около правильного треугольника стороны которого равны 1</a:t>
            </a:r>
          </a:p>
          <a:p>
            <a:r>
              <a:rPr lang="ru-RU" dirty="0" smtClean="0"/>
              <a:t>Одна сторона треугольника равна радиусу описанной окружности. Найдите угол треугольника, противолежащей этой стороне.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Задачи практического содержания.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340768"/>
            <a:ext cx="8424936" cy="5517232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484784"/>
            <a:ext cx="7848872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852936"/>
            <a:ext cx="6912768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Задачи практического содержания.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5400600" cy="1403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556792"/>
            <a:ext cx="145732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852936"/>
            <a:ext cx="4176464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143000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История возникновения ЕГЭ и ОГЭ в РФ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112568"/>
          </a:xfrm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 smtClean="0"/>
              <a:t>Первые прообразы ОГЭ и ЕГЭ стали появляться в России в 1997 году. В отдельных школах начали проводить эксперименты по добровольному тестированию выпускников.</a:t>
            </a:r>
          </a:p>
          <a:p>
            <a:pPr algn="ctr">
              <a:buNone/>
            </a:pPr>
            <a:r>
              <a:rPr lang="ru-RU" dirty="0" smtClean="0"/>
              <a:t>Автором идеи ЕГЭ в России стал Владимир Филиппов, возглавлявший Министерство образования с 1998 по 2004 год. Именно он начал масштабную реформу отечественного образования: присоединение России к Болонскому процессу с разделением высшего образования на </a:t>
            </a:r>
            <a:r>
              <a:rPr lang="ru-RU" dirty="0" err="1" smtClean="0"/>
              <a:t>бакалавриат</a:t>
            </a:r>
            <a:r>
              <a:rPr lang="ru-RU" dirty="0" smtClean="0"/>
              <a:t> и магистратуру, создание новых образовательных стандартов. Одним их необходимых условий этого процесса стало введение новых способов оценки знаний школьников.</a:t>
            </a:r>
          </a:p>
          <a:p>
            <a:pPr algn="ctr">
              <a:buNone/>
            </a:pPr>
            <a:r>
              <a:rPr lang="ru-RU" dirty="0" smtClean="0"/>
              <a:t>ЕГЭ должен был уничтожить коррупцию в школах и вузах и обеспечить эффективную проверку знаний выпускников. Именно поэтому была выбрана тестовая форма, с которой работает беспристрастная машина. Кроме того, </a:t>
            </a:r>
            <a:r>
              <a:rPr lang="ru-RU" dirty="0" err="1" smtClean="0"/>
              <a:t>госэкзамен</a:t>
            </a:r>
            <a:r>
              <a:rPr lang="ru-RU" dirty="0" smtClean="0"/>
              <a:t> должен был сделать высшее образование по-настоящему доступным для детей из регионов.</a:t>
            </a:r>
          </a:p>
          <a:p>
            <a:pPr algn="ctr">
              <a:buNone/>
            </a:pPr>
            <a:r>
              <a:rPr lang="ru-RU" dirty="0" smtClean="0"/>
              <a:t>В 1999 году создан Федеральный центр тестирования </a:t>
            </a:r>
            <a:r>
              <a:rPr lang="ru-RU" dirty="0" err="1" smtClean="0"/>
              <a:t>Минобрнауки</a:t>
            </a:r>
            <a:r>
              <a:rPr lang="ru-RU" dirty="0" smtClean="0"/>
              <a:t>. Задача: развитие в стране системы тестирования, а также осуществление мониторинга качества знаний обучающихся в российских образовательных учреждениях.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Тетради для подготовки к ОГЭ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2060848"/>
            <a:ext cx="8280920" cy="2736304"/>
          </a:xfrm>
          <a:prstGeom prst="rect">
            <a:avLst/>
          </a:prstGeom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cover1__w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348880"/>
            <a:ext cx="1368152" cy="1983820"/>
          </a:xfrm>
          <a:prstGeom prst="rect">
            <a:avLst/>
          </a:prstGeom>
        </p:spPr>
      </p:pic>
      <p:pic>
        <p:nvPicPr>
          <p:cNvPr id="5" name="Рисунок 4" descr="102435867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2120" y="2420888"/>
            <a:ext cx="1458162" cy="1944216"/>
          </a:xfrm>
          <a:prstGeom prst="rect">
            <a:avLst/>
          </a:prstGeom>
        </p:spPr>
      </p:pic>
      <p:pic>
        <p:nvPicPr>
          <p:cNvPr id="6" name="Рисунок 5" descr="big (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2276872"/>
            <a:ext cx="1296144" cy="2232247"/>
          </a:xfrm>
          <a:prstGeom prst="rect">
            <a:avLst/>
          </a:prstGeom>
        </p:spPr>
      </p:pic>
      <p:pic>
        <p:nvPicPr>
          <p:cNvPr id="4" name="Содержимое 3" descr="2828463.jpg"/>
          <p:cNvPicPr>
            <a:picLocks noGrp="1" noChangeAspect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>
          <a:xfrm>
            <a:off x="7308304" y="2420888"/>
            <a:ext cx="1440160" cy="1944216"/>
          </a:xfrm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8" name="Рисунок 7" descr="oge2019_matem_int-500x5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339752" y="2420888"/>
            <a:ext cx="1800200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296144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Структура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84784"/>
            <a:ext cx="8640960" cy="5256584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Работа состоит из двух частей, в каждой из которых последовательно идут два модуля – «Алгебра» и «Геометрия». </a:t>
            </a:r>
          </a:p>
          <a:p>
            <a:pPr>
              <a:buNone/>
            </a:pPr>
            <a:r>
              <a:rPr lang="ru-RU" dirty="0" smtClean="0"/>
              <a:t>В части 1 представлены задания базового уровня сложности, за которые дают по 1 баллу. Это либо задания на выбор правильного ответа или задания, требующие написать краткий ответ в виде цифры, числа или последовательности цифр. </a:t>
            </a:r>
          </a:p>
          <a:p>
            <a:pPr>
              <a:buNone/>
            </a:pPr>
            <a:r>
              <a:rPr lang="ru-RU" dirty="0" smtClean="0"/>
              <a:t>Часть 2 – задания повышенного и высокого уровней сложности, за каждое из которых можно получить 2 балла. В этих заданиях важно не просто дать конечный ответ, но и показать ход решения. Здесь тоже сначала идут задания из модуля «Алгебра», а затем – задания из модуля «Геометрия».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Оценивание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9"/>
            <a:ext cx="8301608" cy="4104456"/>
          </a:xfrm>
          <a:effectLst>
            <a:softEdge rad="635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 smtClean="0"/>
              <a:t>	В отличие от ЕГЭ у ОГЭ нет единого для всех регионов минимального балльного порога по тому или иному предмету. Этот порог определяют местные региональные власти после проведения досрочного этапа проведения экзаменов. Однако у регионов есть эталон, с которым они сверяются и как правило не отходят от него – это ежегодные рекомендации Федерального института педагогических измерений (ФИПИ). Согласно этим рекомендациям, чтобы сдать ОГЭ по математике хотя бы на тройку, необходимо набрать не менее 8 первичных баллов. Это равносильно правильному выполнению 8 заданий из части 1. Для пятерки необходимо набрать 22-32 первичных балла.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Таблица перевода баллов ОГЭ 2019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2" y="3140968"/>
          <a:ext cx="7200800" cy="138975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800200"/>
                <a:gridCol w="1800200"/>
                <a:gridCol w="1800200"/>
                <a:gridCol w="1800200"/>
              </a:tblGrid>
              <a:tr h="69487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4876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22-32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15-21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8-14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0-7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Проблема подготовки к ОГЭ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Проблема с подготовкой к экзамену по геометрии заключается в том, что учебники геометрии по которым занимаются учащиеся с 7-9 класс не рассчитаны на подготовку к ОГЭ, так как составлены были задолго до первых экзаменов в тестовой форме. И сами задания экзамена составляются по своему усмотрению и не ориентируются на учебники геометрии.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Решение 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96952"/>
            <a:ext cx="8229600" cy="2188840"/>
          </a:xfrm>
          <a:effectLst>
            <a:softEdge rad="127000"/>
          </a:effectLst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	При обучении геометрии учителям необходимо обращаться не только к учебникам, но и к пособиям по подготовке к ОГЭ начиная с 7 класса.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777</Words>
  <Application>Microsoft Office PowerPoint</Application>
  <PresentationFormat>Экран (4:3)</PresentationFormat>
  <Paragraphs>95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ОГЭ-2019. МАТЕМАТИКА. МОДУЛЬ ГЕОМЕТРИЯ. </vt:lpstr>
      <vt:lpstr>ПЛАН ВЕБИНАРА</vt:lpstr>
      <vt:lpstr>История возникновения ЕГЭ и ОГЭ в РФ</vt:lpstr>
      <vt:lpstr>Тетради для подготовки к ОГЭ</vt:lpstr>
      <vt:lpstr>Структура ОГЭ</vt:lpstr>
      <vt:lpstr>Оценивание ОГЭ</vt:lpstr>
      <vt:lpstr>Таблица перевода баллов ОГЭ 2019</vt:lpstr>
      <vt:lpstr>Проблема подготовки к ОГЭ</vt:lpstr>
      <vt:lpstr>Решение проблемы</vt:lpstr>
      <vt:lpstr>Важные темы по геометрии необходимые для сдачи ОГЭ</vt:lpstr>
      <vt:lpstr>Углы связанные с окружностью</vt:lpstr>
      <vt:lpstr>Углы связанные с окружностью</vt:lpstr>
      <vt:lpstr>Углы связанные с окружностью</vt:lpstr>
      <vt:lpstr>Задания из вариантов ОГЭ</vt:lpstr>
      <vt:lpstr>Задания из вариантов ОГЭ</vt:lpstr>
      <vt:lpstr>Задания из вариантов ОГЭ</vt:lpstr>
      <vt:lpstr>Задания из вариантов ОГЭ</vt:lpstr>
      <vt:lpstr>Отрезки связанные с окружностью</vt:lpstr>
      <vt:lpstr>Задания на закрепление данных теорем </vt:lpstr>
      <vt:lpstr>Вписанные и описанные окружности</vt:lpstr>
      <vt:lpstr>Вписанные и описанные окружности</vt:lpstr>
      <vt:lpstr>Вписанные и описанные окружности</vt:lpstr>
      <vt:lpstr>Вписанные и описанные окружности</vt:lpstr>
      <vt:lpstr>Задания из вариантов ОГЭ</vt:lpstr>
      <vt:lpstr>Задания из вариантов ОГЭ</vt:lpstr>
      <vt:lpstr>Задачи практического содержания.</vt:lpstr>
      <vt:lpstr>Задачи практического содержания.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ЕГЭ-2019. МАТЕМАТИКА. ПРОФИЛЬНЫЙ УРОВЕНЬ</dc:title>
  <dc:creator>Терминатор</dc:creator>
  <cp:lastModifiedBy>Пользователь Windows</cp:lastModifiedBy>
  <cp:revision>36</cp:revision>
  <dcterms:created xsi:type="dcterms:W3CDTF">2019-06-17T14:51:25Z</dcterms:created>
  <dcterms:modified xsi:type="dcterms:W3CDTF">2019-07-02T08:01:30Z</dcterms:modified>
</cp:coreProperties>
</file>