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22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  <p:sldMasterId id="2147483756" r:id="rId3"/>
    <p:sldMasterId id="2147483768" r:id="rId4"/>
    <p:sldMasterId id="2147483856" r:id="rId5"/>
    <p:sldMasterId id="2147483867" r:id="rId6"/>
    <p:sldMasterId id="2147483891" r:id="rId7"/>
    <p:sldMasterId id="2147483903" r:id="rId8"/>
    <p:sldMasterId id="2147483915" r:id="rId9"/>
    <p:sldMasterId id="2147483927" r:id="rId10"/>
    <p:sldMasterId id="2147483939" r:id="rId11"/>
    <p:sldMasterId id="2147483951" r:id="rId12"/>
    <p:sldMasterId id="2147483963" r:id="rId13"/>
    <p:sldMasterId id="2147483975" r:id="rId14"/>
    <p:sldMasterId id="2147483987" r:id="rId15"/>
    <p:sldMasterId id="2147483999" r:id="rId16"/>
    <p:sldMasterId id="2147484011" r:id="rId17"/>
    <p:sldMasterId id="2147484023" r:id="rId18"/>
    <p:sldMasterId id="2147484035" r:id="rId19"/>
    <p:sldMasterId id="2147484047" r:id="rId20"/>
    <p:sldMasterId id="2147484059" r:id="rId21"/>
    <p:sldMasterId id="2147484071" r:id="rId22"/>
    <p:sldMasterId id="2147484083" r:id="rId23"/>
    <p:sldMasterId id="2147484095" r:id="rId24"/>
    <p:sldMasterId id="2147484107" r:id="rId25"/>
  </p:sldMasterIdLst>
  <p:sldIdLst>
    <p:sldId id="256" r:id="rId26"/>
    <p:sldId id="310" r:id="rId27"/>
    <p:sldId id="276" r:id="rId28"/>
    <p:sldId id="300" r:id="rId29"/>
    <p:sldId id="299" r:id="rId30"/>
    <p:sldId id="283" r:id="rId31"/>
    <p:sldId id="308" r:id="rId32"/>
    <p:sldId id="286" r:id="rId33"/>
    <p:sldId id="267" r:id="rId34"/>
    <p:sldId id="259" r:id="rId35"/>
    <p:sldId id="260" r:id="rId36"/>
    <p:sldId id="305" r:id="rId37"/>
    <p:sldId id="277" r:id="rId38"/>
    <p:sldId id="261" r:id="rId39"/>
    <p:sldId id="278" r:id="rId40"/>
    <p:sldId id="279" r:id="rId41"/>
    <p:sldId id="280" r:id="rId42"/>
    <p:sldId id="281" r:id="rId43"/>
    <p:sldId id="301" r:id="rId44"/>
    <p:sldId id="262" r:id="rId45"/>
    <p:sldId id="272" r:id="rId46"/>
    <p:sldId id="263" r:id="rId47"/>
    <p:sldId id="287" r:id="rId48"/>
    <p:sldId id="288" r:id="rId49"/>
    <p:sldId id="264" r:id="rId50"/>
    <p:sldId id="309" r:id="rId51"/>
    <p:sldId id="302" r:id="rId52"/>
    <p:sldId id="265" r:id="rId53"/>
    <p:sldId id="289" r:id="rId54"/>
    <p:sldId id="303" r:id="rId55"/>
    <p:sldId id="304" r:id="rId56"/>
    <p:sldId id="268" r:id="rId57"/>
    <p:sldId id="293" r:id="rId58"/>
    <p:sldId id="292" r:id="rId59"/>
    <p:sldId id="291" r:id="rId60"/>
    <p:sldId id="294" r:id="rId61"/>
    <p:sldId id="296" r:id="rId62"/>
    <p:sldId id="258" r:id="rId63"/>
    <p:sldId id="30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2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2850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77894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40042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7496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2383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6947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304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57200" y="762000"/>
            <a:ext cx="8229600" cy="2590800"/>
          </a:xfrm>
          <a:prstGeom prst="horizontalScroll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848600" cy="1981200"/>
          </a:xfrm>
        </p:spPr>
        <p:txBody>
          <a:bodyPr>
            <a:noAutofit/>
          </a:bodyPr>
          <a:lstStyle>
            <a:lvl1pPr>
              <a:defRPr sz="5400">
                <a:latin typeface="Segoe U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4311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5740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80411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860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549669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010602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0190108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18347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3578422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351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600200"/>
            <a:ext cx="8382000" cy="44958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525963"/>
          </a:xfr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ound Diagonal Corner Rectangle 6"/>
          <p:cNvSpPr/>
          <p:nvPr/>
        </p:nvSpPr>
        <p:spPr>
          <a:xfrm>
            <a:off x="381000" y="228600"/>
            <a:ext cx="8382000" cy="1219200"/>
          </a:xfrm>
          <a:prstGeom prst="round2DiagRect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5129179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33669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62493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86998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64872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2850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77894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40042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7496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23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69476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3045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4311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5740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80411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860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549669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010602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019010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1834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3578422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3515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512917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33669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62493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869988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6487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228600"/>
            <a:ext cx="6705600" cy="5029200"/>
          </a:xfrm>
          <a:prstGeom prst="frame">
            <a:avLst/>
          </a:prstGeo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5486400" cy="56673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38199"/>
            <a:ext cx="5486400" cy="3810001"/>
          </a:xfrm>
          <a:gradFill>
            <a:gsLst>
              <a:gs pos="0">
                <a:srgbClr val="99FF33">
                  <a:alpha val="23000"/>
                </a:srgbClr>
              </a:gs>
              <a:gs pos="50000">
                <a:schemeClr val="bg1">
                  <a:alpha val="17000"/>
                </a:schemeClr>
              </a:gs>
              <a:gs pos="100000">
                <a:schemeClr val="tx2">
                  <a:lumMod val="75000"/>
                  <a:alpha val="59000"/>
                </a:schemeClr>
              </a:gs>
            </a:gsLst>
            <a:lin ang="5400000" scaled="0"/>
          </a:gra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4200" y="381000"/>
            <a:ext cx="2209800" cy="4648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95600"/>
            <a:ext cx="7391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800600"/>
            <a:ext cx="5943600" cy="1524000"/>
          </a:xfrm>
        </p:spPr>
        <p:txBody>
          <a:bodyPr/>
          <a:lstStyle>
            <a:lvl1pPr marL="0" indent="0" algn="ctr">
              <a:buFontTx/>
              <a:buNone/>
              <a:defRPr sz="2400" b="0"/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55AC32-15B8-4EEC-B6B5-427BBFA531E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penguin_waiter_with_tray_sm_wh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92456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6B5D">
                <a:alpha val="74902"/>
              </a:srgb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penguin_waiter_with_tray_sm_wh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772400" y="914400"/>
            <a:ext cx="91440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6B5D">
                <a:alpha val="74118"/>
              </a:srgb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3152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penguin_waiter_with_tray_sm_wh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181600"/>
            <a:ext cx="92456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6B5D">
                <a:alpha val="74902"/>
              </a:srgb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812F-3ACF-4D89-A498-162030D16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914400"/>
            <a:ext cx="34671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914400"/>
            <a:ext cx="34671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tmap_128.bmp"/>
          <p:cNvPicPr>
            <a:picLocks noChangeAspect="1"/>
          </p:cNvPicPr>
          <p:nvPr/>
        </p:nvPicPr>
        <p:blipFill>
          <a:blip r:embed="rId2" cstate="print"/>
          <a:srcRect l="7490" t="5566" r="7490" b="5566"/>
          <a:stretch>
            <a:fillRect/>
          </a:stretch>
        </p:blipFill>
        <p:spPr>
          <a:xfrm>
            <a:off x="1828800" y="838200"/>
            <a:ext cx="5486400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C0C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181600"/>
            <a:ext cx="6324600" cy="1143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502E1-399C-4113-BB52-CEB910923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1200" y="1371600"/>
            <a:ext cx="5181600" cy="320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981200" y="1371600"/>
            <a:ext cx="5181600" cy="32004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914400"/>
            <a:ext cx="7086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41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o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o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o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o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2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2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00100" y="457200"/>
            <a:ext cx="7543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00100" y="19050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1" y="6400800"/>
            <a:ext cx="8227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6894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1178" y="6400800"/>
            <a:ext cx="8227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972F5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825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136525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21"/>
            <a:ext cx="9144000" cy="68401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17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1" descr="B_B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5638800"/>
            <a:ext cx="1524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7" presetClass="entr" presetSubtype="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99FF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84" y="571480"/>
            <a:ext cx="6400816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414" y="1600200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00100" y="457200"/>
            <a:ext cx="7543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00100" y="19050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1" y="6400800"/>
            <a:ext cx="8227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6894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1178" y="6400800"/>
            <a:ext cx="8227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972F5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825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136525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1063" name="Picture 39" descr="h rtrae gd jrt ujr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8035925" y="623728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4A9337"/>
                </a:solidFill>
              </a:rPr>
              <a:t>Page </a:t>
            </a:r>
            <a:fld id="{007F97AF-8F94-4C2C-8759-49167BF16FB3}" type="slidenum">
              <a:rPr lang="fr-FR" b="1">
                <a:solidFill>
                  <a:srgbClr val="4A9337"/>
                </a:solidFill>
              </a:rPr>
              <a:pPr/>
              <a:t>‹#›</a:t>
            </a:fld>
            <a:endParaRPr lang="fr-FR" b="1">
              <a:solidFill>
                <a:srgbClr val="4A933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DCE6-0549-491E-B7E7-CB40EF9B7B4E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15B5-E37A-47AD-A644-006E67CB8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67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17.12.2018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jpeg"/><Relationship Id="rId4" Type="http://schemas.openxmlformats.org/officeDocument/2006/relationships/oleObject" Target="file:///C:\Users\&#1052;&#1072;&#1088;&#1080;&#1103;\Desktop\&#1052;&#1077;&#1085;&#1100;&#1096;&#1086;&#1074;%20&#1092;&#1082;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412776"/>
            <a:ext cx="5868144" cy="216024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latin typeface="Monotype Corsiva" pitchFamily="66" charset="0"/>
              </a:rPr>
              <a:t>Портфолио</a:t>
            </a:r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Несмеяновой Марии Алексеевны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учителя </a:t>
            </a:r>
            <a:r>
              <a:rPr lang="ru-RU" sz="3600" dirty="0" smtClean="0">
                <a:latin typeface="Monotype Corsiva" pitchFamily="66" charset="0"/>
              </a:rPr>
              <a:t> физической культуры МОУ </a:t>
            </a:r>
            <a:r>
              <a:rPr lang="ru-RU" sz="3600" dirty="0" smtClean="0">
                <a:latin typeface="Monotype Corsiva" pitchFamily="66" charset="0"/>
              </a:rPr>
              <a:t>«Гимназия №12» г.о.Саранск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4149080"/>
            <a:ext cx="7848872" cy="270892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/>
              <a:t>Дата рождения: 18.12.1989</a:t>
            </a:r>
          </a:p>
          <a:p>
            <a:pPr algn="l"/>
            <a:r>
              <a:rPr lang="ru-RU" dirty="0" smtClean="0"/>
              <a:t>Профессиональное образование: педагог по физической культуре и учитель Безопасности жизнедеятельности, МГПИ</a:t>
            </a:r>
          </a:p>
          <a:p>
            <a:pPr algn="l"/>
            <a:r>
              <a:rPr lang="ru-RU" dirty="0" smtClean="0"/>
              <a:t>Номер диплома: ОКА № 42476     </a:t>
            </a:r>
          </a:p>
          <a:p>
            <a:pPr algn="l"/>
            <a:r>
              <a:rPr lang="ru-RU" dirty="0" smtClean="0"/>
              <a:t>Дата выдачи: 30.06.2012 год</a:t>
            </a:r>
          </a:p>
          <a:p>
            <a:pPr algn="l"/>
            <a:r>
              <a:rPr lang="ru-RU" dirty="0" smtClean="0"/>
              <a:t>Стаж педагогической работы: 7 лет</a:t>
            </a:r>
          </a:p>
          <a:p>
            <a:pPr algn="l"/>
            <a:r>
              <a:rPr lang="ru-RU" dirty="0" smtClean="0"/>
              <a:t>Общий трудовой стаж: 7 лет</a:t>
            </a:r>
          </a:p>
          <a:p>
            <a:pPr algn="l"/>
            <a:r>
              <a:rPr lang="ru-RU" dirty="0" smtClean="0"/>
              <a:t>Наличие квалификационной категории: первая</a:t>
            </a:r>
          </a:p>
          <a:p>
            <a:pPr algn="l"/>
            <a:r>
              <a:rPr lang="ru-RU" dirty="0" smtClean="0"/>
              <a:t>Дата последней </a:t>
            </a:r>
            <a:r>
              <a:rPr lang="ru-RU" smtClean="0"/>
              <a:t>аттестации: 04.04.2014</a:t>
            </a:r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606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Министерство образования</a:t>
            </a:r>
            <a:r>
              <a:rPr lang="ru-RU" sz="2400" i="1" dirty="0" smtClean="0">
                <a:solidFill>
                  <a:schemeClr val="bg1"/>
                </a:solidFill>
              </a:rPr>
              <a:t> РМ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endParaRPr lang="ru-RU" dirty="0"/>
          </a:p>
        </p:txBody>
      </p:sp>
      <p:pic>
        <p:nvPicPr>
          <p:cNvPr id="5" name="Picture 2" descr="C:\Users\Мария\Desktop\PGkJPfPtT68 - копия.jpg"/>
          <p:cNvPicPr>
            <a:picLocks noChangeAspect="1" noChangeArrowheads="1"/>
          </p:cNvPicPr>
          <p:nvPr/>
        </p:nvPicPr>
        <p:blipFill>
          <a:blip r:embed="rId2" cstate="print"/>
          <a:srcRect l="18250" r="17396"/>
          <a:stretch>
            <a:fillRect/>
          </a:stretch>
        </p:blipFill>
        <p:spPr bwMode="auto">
          <a:xfrm>
            <a:off x="179512" y="940512"/>
            <a:ext cx="3096344" cy="3208568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9036496" cy="864096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Monotype Corsiva" pitchFamily="66" charset="0"/>
              </a:rPr>
              <a:t>Участие в проектно-исследовательской или опытно-экспериментальной деятельности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25282"/>
            <a:ext cx="4392488" cy="613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52528" y="980728"/>
            <a:ext cx="442798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A50021"/>
                </a:solidFill>
                <a:latin typeface="Monotype Corsiva" pitchFamily="66" charset="0"/>
              </a:rPr>
              <a:t>Результаты участия обучающихся во  Всероссийской предметной олимпиаде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2823319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Муниципальный уровень: 5</a:t>
            </a:r>
            <a:endParaRPr lang="ru-RU" sz="2400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426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3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4016"/>
            <a:ext cx="902467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ия\Desktop\портфолио\портфолио с 2014\олимпиады\фк город 15-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3714" cy="685800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63688" y="-44624"/>
          <a:ext cx="4990803" cy="6858000"/>
        </p:xfrm>
        <a:graphic>
          <a:graphicData uri="http://schemas.openxmlformats.org/presentationml/2006/ole">
            <p:oleObj spid="_x0000_s1028" name="Acrobat Document" r:id="rId4" imgW="5830114" imgH="8009524" progId="AcroExch.Document.7">
              <p:link updateAutomatic="1"/>
            </p:oleObj>
          </a:graphicData>
        </a:graphic>
      </p:graphicFrame>
      <p:pic>
        <p:nvPicPr>
          <p:cNvPr id="1028" name="Picture 4" descr="I:\портфолио с 2014\BCbILzAQkB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343" y="0"/>
            <a:ext cx="477916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528" y="620688"/>
            <a:ext cx="4355976" cy="98072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Monotype Corsiva" pitchFamily="66" charset="0"/>
              </a:rPr>
              <a:t>Позитивные результаты внеурочной деятельности обучающихся по учебным предметам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300914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Муниципальный уровень: 9</a:t>
            </a:r>
          </a:p>
          <a:p>
            <a:r>
              <a:rPr lang="ru-RU" sz="2400" dirty="0" smtClean="0"/>
              <a:t>Республиканский уровень: 2</a:t>
            </a:r>
            <a:endParaRPr lang="ru-RU" sz="2400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7734" cy="686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:\портфолио с 2014\соревнования дети\акмаева гто республика коман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285" y="-27384"/>
            <a:ext cx="4853715" cy="68580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482668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портфолио с 2014\соревнования дети\Вдовин 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4836108" cy="6858000"/>
          </a:xfrm>
          <a:prstGeom prst="rect">
            <a:avLst/>
          </a:prstGeom>
          <a:noFill/>
        </p:spPr>
      </p:pic>
      <p:pic>
        <p:nvPicPr>
          <p:cNvPr id="3075" name="Picture 3" descr="I:\портфолио с 2014\соревнования дети\Ишут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749" y="0"/>
            <a:ext cx="4818501" cy="6858000"/>
          </a:xfrm>
          <a:prstGeom prst="rect">
            <a:avLst/>
          </a:prstGeom>
          <a:noFill/>
        </p:spPr>
      </p:pic>
      <p:pic>
        <p:nvPicPr>
          <p:cNvPr id="3076" name="Picture 4" descr="I:\портфолио с 2014\соревнования дети\ишуткина2 гор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7350" y="0"/>
            <a:ext cx="48566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:\портфолио с 2014\соревнования дети\акмаева 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3715" cy="6858000"/>
          </a:xfrm>
          <a:prstGeom prst="rect">
            <a:avLst/>
          </a:prstGeom>
          <a:noFill/>
        </p:spPr>
      </p:pic>
      <p:pic>
        <p:nvPicPr>
          <p:cNvPr id="4099" name="Picture 3" descr="I:\портфолио с 2014\соревнования дети\меньшов г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4853715" cy="6858000"/>
          </a:xfrm>
          <a:prstGeom prst="rect">
            <a:avLst/>
          </a:prstGeom>
          <a:noFill/>
        </p:spPr>
      </p:pic>
      <p:pic>
        <p:nvPicPr>
          <p:cNvPr id="4100" name="Picture 4" descr="I:\портфолио с 2014\соревнования дети\орлова г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789" y="0"/>
            <a:ext cx="48537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портфолио с 2014\соревнования дети\легкая атлетика над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4853715" cy="6858000"/>
          </a:xfrm>
          <a:prstGeom prst="rect">
            <a:avLst/>
          </a:prstGeom>
          <a:noFill/>
        </p:spPr>
      </p:pic>
      <p:pic>
        <p:nvPicPr>
          <p:cNvPr id="153602" name="Picture 2" descr="I:\портфолио с 2014\дергу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247" y="0"/>
            <a:ext cx="48742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I:\портфолио с 2014\мини-футб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4874257" cy="6858000"/>
          </a:xfrm>
          <a:prstGeom prst="rect">
            <a:avLst/>
          </a:prstGeom>
          <a:noFill/>
        </p:spPr>
      </p:pic>
      <p:pic>
        <p:nvPicPr>
          <p:cNvPr id="5" name="Picture 2" descr="I:\портфолио с 2014\соревнования дети\президентские игры\3 место президентские игры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2045" y="0"/>
            <a:ext cx="4830475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160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"/>
            <a:ext cx="457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962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A50021"/>
                </a:solidFill>
                <a:latin typeface="Monotype Corsiva" pitchFamily="66" charset="0"/>
              </a:rPr>
              <a:t>Наличие публикаций, включая интернет - публикации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1784"/>
            <a:ext cx="6923112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bg1"/>
                </a:solidFill>
                <a:latin typeface="Monotype Corsiva" pitchFamily="66" charset="0"/>
              </a:rPr>
              <a:t>Наличие авторских</a:t>
            </a:r>
            <a:br>
              <a:rPr lang="ru-RU" sz="32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bg1"/>
                </a:solidFill>
                <a:latin typeface="Monotype Corsiva" pitchFamily="66" charset="0"/>
              </a:rPr>
              <a:t> программ , методических пособий</a:t>
            </a:r>
            <a:endParaRPr lang="ru-RU" sz="3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Выступления на научно-практических конференциях, семинарах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237222"/>
            <a:ext cx="4355976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1513">
              <a:lnSpc>
                <a:spcPct val="93000"/>
              </a:lnSpc>
              <a:tabLst>
                <a:tab pos="677863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661525" algn="l"/>
              </a:tabLst>
            </a:pPr>
            <a:r>
              <a:rPr lang="ru-RU" sz="2400" i="1" dirty="0" smtClean="0">
                <a:solidFill>
                  <a:srgbClr val="280099"/>
                </a:solidFill>
              </a:rPr>
              <a:t>    Республиканский уровень: 1</a:t>
            </a:r>
            <a:endParaRPr lang="ru-RU" sz="2400" b="1" i="1" dirty="0" smtClean="0">
              <a:solidFill>
                <a:srgbClr val="86141C"/>
              </a:solidFill>
            </a:endParaRPr>
          </a:p>
        </p:txBody>
      </p:sp>
      <p:pic>
        <p:nvPicPr>
          <p:cNvPr id="6146" name="Picture 2" descr="I:\портфолио с 2014\мои\семин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76672"/>
            <a:ext cx="4516353" cy="63813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95600"/>
            <a:ext cx="7524328" cy="1371600"/>
          </a:xfrm>
        </p:spPr>
        <p:txBody>
          <a:bodyPr/>
          <a:lstStyle/>
          <a:p>
            <a:r>
              <a:rPr lang="ru-RU" sz="3600" dirty="0" smtClean="0"/>
              <a:t>Проведение открытых уроков, мастер-классов, мероприятий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80889"/>
            <a:ext cx="4931748" cy="693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980728"/>
            <a:ext cx="4320480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Monotype Corsiva" pitchFamily="66" charset="0"/>
              </a:rPr>
              <a:t>Общественно-педагогическая активность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415408" y="1916833"/>
            <a:ext cx="3549080" cy="10801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Муниципальный: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Российский уровень:2</a:t>
            </a: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I:\портфолио с 2014\мои\№ 1009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85007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30952"/>
            <a:ext cx="4819613" cy="688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264" y="32160"/>
            <a:ext cx="4757935" cy="682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248" y="0"/>
            <a:ext cx="48742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47401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400816" cy="846158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99284C"/>
                </a:solidFill>
                <a:latin typeface="Monotype Corsiva" pitchFamily="66" charset="0"/>
              </a:rPr>
              <a:t> Профессиональные конкурсы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20888"/>
            <a:ext cx="8532440" cy="4437112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1772816"/>
            <a:ext cx="3288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Муниципальный уровень: 1</a:t>
            </a:r>
          </a:p>
          <a:p>
            <a:r>
              <a:rPr lang="ru-RU" sz="2000" dirty="0" smtClean="0"/>
              <a:t>Республиканский уровень: 1</a:t>
            </a:r>
          </a:p>
          <a:p>
            <a:r>
              <a:rPr lang="ru-RU" sz="2000" dirty="0" smtClean="0"/>
              <a:t>Российский уровень: 2</a:t>
            </a:r>
            <a:endParaRPr lang="ru-RU" sz="20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C:\Users\Мария\Desktop\портфолио\портфолио с 2014\мои\Несмеянова Мария Алексе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1197" cy="6858000"/>
          </a:xfrm>
          <a:prstGeom prst="rect">
            <a:avLst/>
          </a:prstGeom>
          <a:noFill/>
        </p:spPr>
      </p:pic>
      <p:pic>
        <p:nvPicPr>
          <p:cNvPr id="118789" name="Picture 5" descr="C:\Users\Мария\Desktop\портфолио\портфолио с 2014\мои\плавание 3 мес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789" y="0"/>
            <a:ext cx="48537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\Desktop\портфолио\Аттестация педагогических работников\портфолио\БЖ\к 1 слайду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625"/>
            <a:ext cx="9094699" cy="6436727"/>
          </a:xfrm>
          <a:prstGeom prst="rect">
            <a:avLst/>
          </a:prstGeom>
          <a:noFill/>
        </p:spPr>
      </p:pic>
      <p:pic>
        <p:nvPicPr>
          <p:cNvPr id="1028" name="Picture 4" descr="C:\Users\Мария\Desktop\портфолио\Аттестация педагогических работников\портфолио\БЖ\к 1 слайду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72566"/>
            <a:ext cx="9144001" cy="618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5169"/>
            <a:ext cx="4752528" cy="686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4824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0034" name="Picture 2" descr="C:\Users\ПК\AppData\Local\Temp\WPDNSE\{00002F3A-0001-0001-0000-000000000000}\туристская фотограф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52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i="1" dirty="0" smtClean="0">
                <a:latin typeface="Monotype Corsiva" pitchFamily="66" charset="0"/>
              </a:rPr>
              <a:t>Награды и поощрения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932040" y="2032249"/>
            <a:ext cx="3754760" cy="11087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Муниципальный уровень: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i="1" dirty="0" smtClean="0">
                <a:solidFill>
                  <a:srgbClr val="B80047"/>
                </a:solidFill>
              </a:rPr>
              <a:t>Республиканский уровень: 3</a:t>
            </a: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Мария\Desktop\портфолио\портфолио с 2014\Сканы\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5148064" cy="6858000"/>
          </a:xfrm>
          <a:prstGeom prst="rect">
            <a:avLst/>
          </a:prstGeom>
          <a:noFill/>
        </p:spPr>
      </p:pic>
      <p:pic>
        <p:nvPicPr>
          <p:cNvPr id="153602" name="Picture 2" descr="C:\Users\Мария\Desktop\благодарность досаа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96" y="-27384"/>
            <a:ext cx="47160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Мария\Desktop\портфолио\портфолио с 2014\мои\мчс грамот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1" y="0"/>
            <a:ext cx="4824536" cy="6858000"/>
          </a:xfrm>
          <a:prstGeom prst="rect">
            <a:avLst/>
          </a:prstGeom>
          <a:noFill/>
        </p:spPr>
      </p:pic>
      <p:pic>
        <p:nvPicPr>
          <p:cNvPr id="122883" name="Picture 3" descr="C:\Users\Мария\Desktop\портфолио\портфолио с 2014\мои\почетная грамота восв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446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Мария\Desktop\портфолио\портфолио с 2014\мои\053a-0000c889-f27062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1" y="0"/>
            <a:ext cx="4752528" cy="6858000"/>
          </a:xfrm>
          <a:prstGeom prst="rect">
            <a:avLst/>
          </a:prstGeom>
          <a:noFill/>
        </p:spPr>
      </p:pic>
      <p:pic>
        <p:nvPicPr>
          <p:cNvPr id="121860" name="Picture 4" descr="C:\Users\Мария\Desktop\портфолио\портфолио с 2014\мои\благодарность ленинский 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752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8032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Monotype Corsiva" pitchFamily="66" charset="0"/>
              </a:rPr>
              <a:t>Повышение квалификации</a:t>
            </a:r>
            <a:endParaRPr lang="ru-RU" sz="40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62880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Проблемно-ориентированные семинары: 2 </a:t>
            </a:r>
          </a:p>
          <a:p>
            <a:r>
              <a:rPr lang="ru-RU" sz="2000" dirty="0" smtClean="0"/>
              <a:t>Длительные курсы (более 100 часов): 1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портфолио с 2014\повышение квалификации туриз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26180" y="-1116945"/>
            <a:ext cx="6584242" cy="9051397"/>
          </a:xfrm>
          <a:prstGeom prst="rect">
            <a:avLst/>
          </a:prstGeom>
          <a:noFill/>
        </p:spPr>
      </p:pic>
      <p:pic>
        <p:nvPicPr>
          <p:cNvPr id="125954" name="Picture 2" descr="C:\Users\Мария\Desktop\портфолио\портфолио с 2014\Сканы\удостоверени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04" y="0"/>
            <a:ext cx="8895991" cy="6858000"/>
          </a:xfrm>
          <a:prstGeom prst="rect">
            <a:avLst/>
          </a:prstGeom>
          <a:noFill/>
        </p:spPr>
      </p:pic>
      <p:pic>
        <p:nvPicPr>
          <p:cNvPr id="3" name="Picture 2" descr="C:\Users\Мария\Desktop\курс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9144000" cy="63777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531324" cy="86409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Monotype Corsiva" pitchFamily="66" charset="0"/>
              </a:rPr>
              <a:t>Представление собственного инновационного педагогического опыта</a:t>
            </a:r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95536" y="5013176"/>
            <a:ext cx="8496944" cy="440405"/>
          </a:xfrm>
        </p:spPr>
        <p:txBody>
          <a:bodyPr/>
          <a:lstStyle/>
          <a:p>
            <a:r>
              <a:rPr lang="en-US" sz="3600" dirty="0" smtClean="0"/>
              <a:t>https://infourok.ru/user/nesmeyanova-mariya-alekseevna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 descr="I:\портфолио с 2014\мои\швсм 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284" y="0"/>
            <a:ext cx="4853716" cy="6858000"/>
          </a:xfrm>
          <a:prstGeom prst="rect">
            <a:avLst/>
          </a:prstGeom>
          <a:noFill/>
        </p:spPr>
      </p:pic>
      <p:pic>
        <p:nvPicPr>
          <p:cNvPr id="529411" name="Picture 3" descr="I:\портфолио с 2014\мои\гребля на лодка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3715" cy="6858000"/>
          </a:xfrm>
          <a:prstGeom prst="rect">
            <a:avLst/>
          </a:prstGeom>
          <a:noFill/>
        </p:spPr>
      </p:pic>
      <p:pic>
        <p:nvPicPr>
          <p:cNvPr id="529412" name="Picture 4" descr="I:\портфолио с 2014\мои\кросс н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5142" y="0"/>
            <a:ext cx="4853715" cy="6858000"/>
          </a:xfrm>
          <a:prstGeom prst="rect">
            <a:avLst/>
          </a:prstGeom>
          <a:noFill/>
        </p:spPr>
      </p:pic>
      <p:pic>
        <p:nvPicPr>
          <p:cNvPr id="529413" name="Picture 5" descr="I:\портфолио с 2014\мои\удостоверение г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0792"/>
            <a:ext cx="9144000" cy="62445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80728"/>
          </a:xfrm>
        </p:spPr>
        <p:txBody>
          <a:bodyPr/>
          <a:lstStyle/>
          <a:p>
            <a:r>
              <a:rPr lang="ru-RU" sz="2400" dirty="0" smtClean="0">
                <a:latin typeface="Monotype Corsiva" pitchFamily="66" charset="0"/>
              </a:rPr>
              <a:t>Качество знаний по итогам внутреннего мониторинга учебных достижений обучающихся за </a:t>
            </a:r>
            <a:r>
              <a:rPr lang="ru-RU" sz="2400" dirty="0" err="1" smtClean="0">
                <a:latin typeface="Monotype Corsiva" pitchFamily="66" charset="0"/>
              </a:rPr>
              <a:t>межаттестационный</a:t>
            </a:r>
            <a:r>
              <a:rPr lang="ru-RU" sz="2400" dirty="0" smtClean="0">
                <a:latin typeface="Monotype Corsiva" pitchFamily="66" charset="0"/>
              </a:rPr>
              <a:t> период</a:t>
            </a:r>
            <a:endParaRPr lang="ru-RU" sz="2400" dirty="0"/>
          </a:p>
        </p:txBody>
      </p:sp>
      <p:pic>
        <p:nvPicPr>
          <p:cNvPr id="302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384" y="908720"/>
            <a:ext cx="4229524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ru-RU" sz="2400" dirty="0" smtClean="0">
                <a:latin typeface="Monotype Corsiva" pitchFamily="66" charset="0"/>
              </a:rPr>
              <a:t>Качество знаний по итогам внешнего мониторинга учебных достижений обучающихся за </a:t>
            </a:r>
            <a:r>
              <a:rPr lang="ru-RU" sz="2400" dirty="0" err="1" smtClean="0">
                <a:latin typeface="Monotype Corsiva" pitchFamily="66" charset="0"/>
              </a:rPr>
              <a:t>межаттестационный</a:t>
            </a:r>
            <a:r>
              <a:rPr lang="ru-RU" sz="2400" dirty="0" smtClean="0">
                <a:latin typeface="Monotype Corsiva" pitchFamily="66" charset="0"/>
              </a:rPr>
              <a:t> период</a:t>
            </a:r>
            <a:endParaRPr lang="ru-RU" sz="2400" dirty="0"/>
          </a:p>
        </p:txBody>
      </p:sp>
      <p:pic>
        <p:nvPicPr>
          <p:cNvPr id="303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57" y="1052736"/>
            <a:ext cx="760825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7668749" cy="547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информационно- коммуникационных технологий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Мария\Desktop\аттестация 2018\портфолио\портфолио с 2014\мои\format_A4_document_964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4848301" cy="6858000"/>
          </a:xfrm>
          <a:prstGeom prst="rect">
            <a:avLst/>
          </a:prstGeom>
          <a:noFill/>
        </p:spPr>
      </p:pic>
      <p:pic>
        <p:nvPicPr>
          <p:cNvPr id="265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705" y="0"/>
            <a:ext cx="4894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Мария\Desktop\портфолио\портфолио с 2014\мои\№ 1807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4850144" cy="6858000"/>
          </a:xfrm>
          <a:prstGeom prst="rect">
            <a:avLst/>
          </a:prstGeom>
          <a:noFill/>
        </p:spPr>
      </p:pic>
      <p:pic>
        <p:nvPicPr>
          <p:cNvPr id="4" name="Picture 2" descr="C:\Users\Мария\Desktop\портфолио\портфолио с 2014\мои\ИК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099" y="0"/>
            <a:ext cx="4854901" cy="6830616"/>
          </a:xfrm>
          <a:prstGeom prst="rect">
            <a:avLst/>
          </a:prstGeom>
          <a:noFill/>
        </p:spPr>
      </p:pic>
      <p:pic>
        <p:nvPicPr>
          <p:cNvPr id="3" name="Picture 5" descr="C:\Users\Мария\Desktop\портфолио\портфолио с 2014\мои\диплом ИК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0"/>
            <a:ext cx="485371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Реализация программ углубленного изучения предмета, профильного обучения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301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77841"/>
            <a:ext cx="4392488" cy="618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26">
  <a:themeElements>
    <a:clrScheme name="Office Theme 9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336699"/>
        </a:dk1>
        <a:lt1>
          <a:srgbClr val="EAEAEA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C8C8C8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3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3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2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3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Тема3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Тема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2.xml><?xml version="1.0" encoding="utf-8"?>
<a:theme xmlns:a="http://schemas.openxmlformats.org/drawingml/2006/main" name="Тема3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Тема3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3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7.xml><?xml version="1.0" encoding="utf-8"?>
<a:theme xmlns:a="http://schemas.openxmlformats.org/drawingml/2006/main" name="Тема15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2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206</Words>
  <Application>Microsoft Office PowerPoint</Application>
  <PresentationFormat>Экран (4:3)</PresentationFormat>
  <Paragraphs>46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25</vt:i4>
      </vt:variant>
      <vt:variant>
        <vt:lpstr>Связи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65" baseType="lpstr">
      <vt:lpstr>Открытая</vt:lpstr>
      <vt:lpstr>1_Аспект</vt:lpstr>
      <vt:lpstr>Тема11</vt:lpstr>
      <vt:lpstr>Тема10</vt:lpstr>
      <vt:lpstr>Тема3</vt:lpstr>
      <vt:lpstr>Тема9</vt:lpstr>
      <vt:lpstr>Тема15</vt:lpstr>
      <vt:lpstr>Тема29</vt:lpstr>
      <vt:lpstr>Специальное оформление</vt:lpstr>
      <vt:lpstr>Тема26</vt:lpstr>
      <vt:lpstr>Тема30</vt:lpstr>
      <vt:lpstr>1_Специальное оформление</vt:lpstr>
      <vt:lpstr>Тема34</vt:lpstr>
      <vt:lpstr>2_Специальное оформление</vt:lpstr>
      <vt:lpstr>Тема27</vt:lpstr>
      <vt:lpstr>3_Специальное оформление</vt:lpstr>
      <vt:lpstr>Тема31</vt:lpstr>
      <vt:lpstr>4_Специальное оформление</vt:lpstr>
      <vt:lpstr>1_Тема34</vt:lpstr>
      <vt:lpstr>5_Специальное оформление</vt:lpstr>
      <vt:lpstr>1_Тема9</vt:lpstr>
      <vt:lpstr>Тема32</vt:lpstr>
      <vt:lpstr>6_Специальное оформление</vt:lpstr>
      <vt:lpstr>1_Тема30</vt:lpstr>
      <vt:lpstr>7_Специальное оформление</vt:lpstr>
      <vt:lpstr>C:\Users\Мария\Desktop\Меньшов фк.pdf</vt:lpstr>
      <vt:lpstr>Портфолио Несмеяновой Марии Алексеевны учителя  физической культуры МОУ «Гимназия №12» г.о.Саранск</vt:lpstr>
      <vt:lpstr>Слайд 2</vt:lpstr>
      <vt:lpstr>Слайд 3</vt:lpstr>
      <vt:lpstr>Качество знаний по итогам внутреннего мониторинга учебных достижений обучающихся за межаттестационный период</vt:lpstr>
      <vt:lpstr>Качество знаний по итогам внешнего мониторинга учебных достижений обучающихся за межаттестационный период</vt:lpstr>
      <vt:lpstr>Применение информационно- коммуникационных технологий</vt:lpstr>
      <vt:lpstr>Слайд 7</vt:lpstr>
      <vt:lpstr>Слайд 8</vt:lpstr>
      <vt:lpstr>Реализация программ углубленного изучения предмета, профильного обучения</vt:lpstr>
      <vt:lpstr>Участие в проектно-исследовательской или опытно-экспериментальной деятельности</vt:lpstr>
      <vt:lpstr>Результаты участия обучающихся во  Всероссийской предметной олимпиаде</vt:lpstr>
      <vt:lpstr>Слайд 12</vt:lpstr>
      <vt:lpstr>Слайд 13</vt:lpstr>
      <vt:lpstr>Позитивные результаты внеурочной деятельности обучающихся по учебным предметам</vt:lpstr>
      <vt:lpstr>Слайд 15</vt:lpstr>
      <vt:lpstr>Слайд 16</vt:lpstr>
      <vt:lpstr>Слайд 17</vt:lpstr>
      <vt:lpstr>Слайд 18</vt:lpstr>
      <vt:lpstr>Слайд 19</vt:lpstr>
      <vt:lpstr>Наличие публикаций, включая интернет - публикации</vt:lpstr>
      <vt:lpstr>Наличие авторских  программ , методических пособий</vt:lpstr>
      <vt:lpstr>Выступления на научно-практических конференциях, семинарах</vt:lpstr>
      <vt:lpstr>Проведение открытых уроков, мастер-классов, мероприятий</vt:lpstr>
      <vt:lpstr>Слайд 24</vt:lpstr>
      <vt:lpstr>Общественно-педагогическая активность</vt:lpstr>
      <vt:lpstr>Слайд 26</vt:lpstr>
      <vt:lpstr>Слайд 27</vt:lpstr>
      <vt:lpstr> Профессиональные конкурсы</vt:lpstr>
      <vt:lpstr>Слайд 29</vt:lpstr>
      <vt:lpstr>Слайд 30</vt:lpstr>
      <vt:lpstr>Слайд 31</vt:lpstr>
      <vt:lpstr> Награды и поощрения</vt:lpstr>
      <vt:lpstr>Слайд 33</vt:lpstr>
      <vt:lpstr>Слайд 34</vt:lpstr>
      <vt:lpstr>Слайд 35</vt:lpstr>
      <vt:lpstr>Повышение квалификации</vt:lpstr>
      <vt:lpstr>Слайд 37</vt:lpstr>
      <vt:lpstr>Представление собственного инновационного педагогического опыта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Несмеяновой Марии Алексеевны учителя МОУ «Гимназия №12» г.о.Саранск</dc:title>
  <dc:creator>user</dc:creator>
  <cp:lastModifiedBy>Customer</cp:lastModifiedBy>
  <cp:revision>137</cp:revision>
  <dcterms:created xsi:type="dcterms:W3CDTF">2013-09-21T17:36:22Z</dcterms:created>
  <dcterms:modified xsi:type="dcterms:W3CDTF">2018-12-17T18:57:30Z</dcterms:modified>
</cp:coreProperties>
</file>