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89" r:id="rId4"/>
    <p:sldId id="290" r:id="rId5"/>
    <p:sldId id="257" r:id="rId6"/>
    <p:sldId id="280" r:id="rId7"/>
    <p:sldId id="281" r:id="rId8"/>
    <p:sldId id="283" r:id="rId9"/>
    <p:sldId id="298" r:id="rId10"/>
    <p:sldId id="261" r:id="rId11"/>
    <p:sldId id="286" r:id="rId12"/>
    <p:sldId id="262" r:id="rId13"/>
    <p:sldId id="264" r:id="rId14"/>
    <p:sldId id="263" r:id="rId15"/>
    <p:sldId id="265" r:id="rId16"/>
    <p:sldId id="267" r:id="rId17"/>
    <p:sldId id="291" r:id="rId18"/>
    <p:sldId id="270" r:id="rId19"/>
    <p:sldId id="273" r:id="rId20"/>
    <p:sldId id="284" r:id="rId21"/>
    <p:sldId id="285" r:id="rId22"/>
    <p:sldId id="274" r:id="rId23"/>
    <p:sldId id="275" r:id="rId24"/>
    <p:sldId id="276" r:id="rId25"/>
    <p:sldId id="277" r:id="rId26"/>
    <p:sldId id="278" r:id="rId27"/>
    <p:sldId id="296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996FD7-9578-464A-BE51-726C4260F891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50E773-8AF8-443E-88D3-AD4F4EB5458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8076" y="7253508"/>
            <a:ext cx="2883730" cy="3013820"/>
          </a:xfrm>
        </p:spPr>
        <p:txBody>
          <a:bodyPr/>
          <a:lstStyle/>
          <a:p>
            <a:endParaRPr lang="ru-RU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9941" y="4621669"/>
            <a:ext cx="4672608" cy="1728192"/>
          </a:xfrm>
        </p:spPr>
        <p:txBody>
          <a:bodyPr>
            <a:normAutofit/>
          </a:bodyPr>
          <a:lstStyle/>
          <a:p>
            <a:pPr algn="r"/>
            <a:endParaRPr lang="ru-RU" sz="2400" dirty="0"/>
          </a:p>
          <a:p>
            <a:pPr algn="r"/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6" name="Picture 2" descr="ÐÐ¸Ð·Ð¸Ð±Ð¾ÑÐ´ Alatoys Ð¢ÐµÑÐµÐ¼Ð¾Ð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21" y="5073728"/>
            <a:ext cx="1668640" cy="1475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Ð¸Ð·Ð¸Ð±Ð¾ÑÐ´ Alatoys Ð£ÑÐ¸Ð¼ ÑÐ²ÐµÑÐ° Ð¸ ÑÐ¸ÑÑ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922">
            <a:off x="6944017" y="2877906"/>
            <a:ext cx="1909120" cy="136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9112" y="1491676"/>
            <a:ext cx="61416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предметно-пространственной среды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ДОО, как одно из важнейших условий качества дошкольного образования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s://u6.filesonload.ru/55bbcacc9e4e22dc2571b9707bdddd00/b0962f06dcb77046eb5b2cb353a2bb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6239"/>
            <a:ext cx="1553019" cy="1639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46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Муниципальное автономное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«Центр развития ребенка-детский сад №2»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Экологическая тропа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9711" r="21650" b="7690"/>
          <a:stretch/>
        </p:blipFill>
        <p:spPr>
          <a:xfrm rot="5400000">
            <a:off x="785518" y="815278"/>
            <a:ext cx="3071186" cy="323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1100" r="37400" b="18500"/>
          <a:stretch/>
        </p:blipFill>
        <p:spPr>
          <a:xfrm>
            <a:off x="4499991" y="3944990"/>
            <a:ext cx="3632492" cy="2724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7451" r="7476" b="16400"/>
          <a:stretch/>
        </p:blipFill>
        <p:spPr>
          <a:xfrm>
            <a:off x="4250478" y="836712"/>
            <a:ext cx="4822311" cy="313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upload2.schoolrm.ru/resize_cache/745109/c3bed4c46e3bebf9034448fed65e7b8e/iblock/018/01895d265e0368dcee4a3d59160a499e/5b8b8ac895dec64f69ac0e7f0adb5ef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68728"/>
            <a:ext cx="3696852" cy="2772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8" y="-112534"/>
            <a:ext cx="8230313" cy="1021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3" b="9804"/>
          <a:stretch/>
        </p:blipFill>
        <p:spPr>
          <a:xfrm>
            <a:off x="53577" y="635108"/>
            <a:ext cx="45673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4" y="654676"/>
            <a:ext cx="4390400" cy="32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b="4875"/>
          <a:stretch/>
        </p:blipFill>
        <p:spPr>
          <a:xfrm>
            <a:off x="715228" y="3892516"/>
            <a:ext cx="5226153" cy="292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37208"/>
            <a:ext cx="2122440" cy="282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2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5220" y="2027513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/>
              <a:t>изобразительного </a:t>
            </a:r>
            <a:r>
              <a:rPr lang="ru-RU" sz="4400" dirty="0" smtClean="0"/>
              <a:t>искусства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5425784" cy="278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945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5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Студия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изобразительного искусства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4048628"/>
            <a:ext cx="3395869" cy="254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45" y="1465580"/>
            <a:ext cx="3467965" cy="260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98" y="4025935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6" y="1546274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1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Наглядно </a:t>
            </a:r>
            <a:r>
              <a:rPr lang="ru-RU" sz="3200" dirty="0" smtClean="0"/>
              <a:t>– демонстративный материал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2" y="145246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80" y="1490921"/>
            <a:ext cx="3450223" cy="2587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1" y="4044756"/>
            <a:ext cx="3539885" cy="265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95" y="4090883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9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Музыкальный зал</a:t>
            </a:r>
            <a:r>
              <a:rPr lang="ru-RU" sz="29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/>
            </a:r>
            <a:br>
              <a:rPr lang="ru-RU" sz="29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</a:br>
            <a:endParaRPr lang="ru-RU" dirty="0"/>
          </a:p>
        </p:txBody>
      </p:sp>
      <p:pic>
        <p:nvPicPr>
          <p:cNvPr id="4" name="Picture 2" descr="https://pp.userapi.com/c846217/v846217356/1e980/f6mUvV2B9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111946"/>
            <a:ext cx="4056450" cy="304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G:\Развивающая среда\IMG_20180906_102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09" y="1024051"/>
            <a:ext cx="4173643" cy="313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Развивающая среда\IMG_20180906_115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037130"/>
            <a:ext cx="374441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7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370"/>
            <a:ext cx="8229600" cy="903358"/>
          </a:xfrm>
        </p:spPr>
        <p:txBody>
          <a:bodyPr/>
          <a:lstStyle/>
          <a:p>
            <a:r>
              <a:rPr lang="ru-RU" dirty="0" smtClean="0"/>
              <a:t>Кружок «Домисолька»</a:t>
            </a:r>
            <a:endParaRPr lang="ru-RU" dirty="0"/>
          </a:p>
        </p:txBody>
      </p:sp>
      <p:pic>
        <p:nvPicPr>
          <p:cNvPr id="4" name="Picture 2" descr="E:\Рабочий стол\МАДОУ\КРУЖОК 26.06.18\ФОТОГРАФИИ КРУЖКА\IMG_20171012_154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248" y="949380"/>
            <a:ext cx="3312368" cy="2639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E:\Рабочий стол\МАДОУ\КРУЖОК 26.06.18\ФОТОГРАФИИ КРУЖКА\IMG_20171012_160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854" y="934871"/>
            <a:ext cx="3474522" cy="260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3356993"/>
            <a:ext cx="8229600" cy="86409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Утренники </a:t>
            </a:r>
            <a:endParaRPr lang="ru-RU" dirty="0"/>
          </a:p>
        </p:txBody>
      </p:sp>
      <p:pic>
        <p:nvPicPr>
          <p:cNvPr id="7" name="Picture 4" descr="E:\Рабочий стол\МАДОУ\Концерты\НОВОГОДНИЕ УТРЕННИКИ 28.12.17\фото\17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75929"/>
            <a:ext cx="3721825" cy="246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E:\Рабочий стол\МАДОУ\Концерты\8 МАРТА 06.03.18\ПОДГОТОВИТЕЛЬНАЯ ГРУППА №11\Фото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809" y="4075929"/>
            <a:ext cx="3758444" cy="248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7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Психолог</a:t>
            </a:r>
            <a:endParaRPr lang="ru-RU" dirty="0"/>
          </a:p>
        </p:txBody>
      </p:sp>
      <p:pic>
        <p:nvPicPr>
          <p:cNvPr id="3074" name="Picture 2" descr="http://upload2.schoolrm.ru/resize_cache/607134/c3bed4c46e3bebf9034448fed65e7b8e/iblock/910/91057a7e0dfd585cbd8c7ae53184c461/20ec173a9df3afd6d570c6d79a978aa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1283" r="8067" b="20718"/>
          <a:stretch/>
        </p:blipFill>
        <p:spPr bwMode="auto">
          <a:xfrm>
            <a:off x="539552" y="1005542"/>
            <a:ext cx="403244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2.schoolrm.ru/resize_cache/1000987/c3bed4c46e3bebf9034448fed65e7b8e/iblock/b61/b61436cb5aff3670d3f40d40a44832b7/3181bb2229edd2403a2a7aa757cba2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95" y="3598869"/>
            <a:ext cx="524858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456384" cy="2593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2" t="7335" r="23804" b="7470"/>
          <a:stretch/>
        </p:blipFill>
        <p:spPr bwMode="auto">
          <a:xfrm rot="777860">
            <a:off x="6146332" y="3789040"/>
            <a:ext cx="2386108" cy="2427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Учитель-логопед </a:t>
            </a:r>
            <a:endParaRPr lang="ru-RU" dirty="0"/>
          </a:p>
        </p:txBody>
      </p:sp>
      <p:pic>
        <p:nvPicPr>
          <p:cNvPr id="7170" name="Picture 2" descr="https://pp.userapi.com/c849324/v849324173/731de/g-XJN2ruKs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85636"/>
            <a:ext cx="4363152" cy="3272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49020/v849020173/77deb/9y4v0gUjc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473936" cy="2605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p.userapi.com/c846124/v846124173/e6d6b/4LntV5kuQK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54" y="1124744"/>
            <a:ext cx="3178746" cy="4238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8291264" cy="1062880"/>
          </a:xfrm>
        </p:spPr>
        <p:txBody>
          <a:bodyPr/>
          <a:lstStyle/>
          <a:p>
            <a:r>
              <a:rPr lang="ru-RU" sz="4800" dirty="0" smtClean="0"/>
              <a:t>Спортивный зал</a:t>
            </a:r>
            <a:endParaRPr lang="ru-RU" dirty="0"/>
          </a:p>
        </p:txBody>
      </p:sp>
      <p:pic>
        <p:nvPicPr>
          <p:cNvPr id="1026" name="Picture 2" descr="https://pp.userapi.com/c846221/v846221859/e4631/yLCrpaa9Eh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37139"/>
            <a:ext cx="5221843" cy="3483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pp.userapi.com/c850228/v850228859/26ff7/CC_4cQNkn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" y="836713"/>
            <a:ext cx="3713553" cy="4951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59" y="5788117"/>
            <a:ext cx="371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 каждой группе созданы уголки по физическому развитию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Picture 8" descr="https://pp.userapi.com/c830308/v830308859/192619/h5VchY1X9k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11411" r="14366" b="15563"/>
          <a:stretch/>
        </p:blipFill>
        <p:spPr bwMode="auto">
          <a:xfrm>
            <a:off x="4029202" y="3826437"/>
            <a:ext cx="4690864" cy="3002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Развивающая предметно-пространственная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7091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u="sng" dirty="0" smtClean="0"/>
              <a:t>Рассматривается</a:t>
            </a:r>
            <a:r>
              <a:rPr lang="ru-RU" dirty="0" smtClean="0"/>
              <a:t> как система условий обеспечивающих всю полноту развития деятельности ребенка и его личности.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u="sng" dirty="0" smtClean="0"/>
              <a:t>Включает</a:t>
            </a:r>
            <a:r>
              <a:rPr lang="ru-RU" dirty="0" smtClean="0"/>
              <a:t> обстановку, объекты и материалы различного функционального значения.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u="sng" dirty="0" smtClean="0"/>
              <a:t>Позволяет</a:t>
            </a:r>
            <a:r>
              <a:rPr lang="ru-RU" dirty="0" smtClean="0"/>
              <a:t> педагогу решать конкретные образовательные задачи, вовлекая детей в процесс познания и усвоения навыков и умений обеспечивая максимальный психологический комфорт для каждого ребенка.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0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pp.userapi.com/c846323/v846323859/e2b50/wv7T4vJAPBw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24881"/>
          <a:stretch/>
        </p:blipFill>
        <p:spPr bwMode="auto">
          <a:xfrm>
            <a:off x="221950" y="116632"/>
            <a:ext cx="3472990" cy="5161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pp.userapi.com/c846120/v846120859/e9a82/N7px5jliOi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17466"/>
          <a:stretch/>
        </p:blipFill>
        <p:spPr bwMode="auto">
          <a:xfrm>
            <a:off x="5854906" y="90185"/>
            <a:ext cx="3275856" cy="4797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pp.userapi.com/c850324/v850324859/263db/XH189sZHy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10" y="3573016"/>
            <a:ext cx="3297317" cy="3276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8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Бассейн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17" b="22005"/>
          <a:stretch/>
        </p:blipFill>
        <p:spPr>
          <a:xfrm>
            <a:off x="0" y="764704"/>
            <a:ext cx="529003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117" y="3705796"/>
            <a:ext cx="4767883" cy="315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1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 – музеи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21" y="1236857"/>
            <a:ext cx="3582747" cy="268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06" y="3987861"/>
            <a:ext cx="3683901" cy="276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1236857"/>
            <a:ext cx="3582746" cy="268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" y="4026746"/>
            <a:ext cx="3632055" cy="272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05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796" y="274638"/>
            <a:ext cx="3637289" cy="3257066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6" y="0"/>
            <a:ext cx="2751203" cy="3668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6567" y="3551291"/>
            <a:ext cx="3779096" cy="283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9" y="3531704"/>
            <a:ext cx="4450256" cy="333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pp.userapi.com/c844618/v844618859/ed3a4/AJYJWtbZ3l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5930" b="8105"/>
          <a:stretch/>
        </p:blipFill>
        <p:spPr bwMode="auto">
          <a:xfrm>
            <a:off x="3848348" y="0"/>
            <a:ext cx="4546647" cy="3137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Музей «Народной культуры»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90" y="972283"/>
            <a:ext cx="4251890" cy="3188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4" y="1002578"/>
            <a:ext cx="4211496" cy="315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71" y="4077072"/>
            <a:ext cx="4063510" cy="269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4260" y="729967"/>
            <a:ext cx="4566853" cy="342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793" y="731624"/>
            <a:ext cx="4580107" cy="343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2664296" cy="402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Пушкинский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389" y="1707972"/>
            <a:ext cx="5464679" cy="409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/>
          <a:stretch/>
        </p:blipFill>
        <p:spPr>
          <a:xfrm>
            <a:off x="5508104" y="1142628"/>
            <a:ext cx="3342116" cy="261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9965"/>
          <a:stretch/>
        </p:blipFill>
        <p:spPr>
          <a:xfrm>
            <a:off x="4122552" y="3672224"/>
            <a:ext cx="2465671" cy="296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4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66428" y="2636912"/>
            <a:ext cx="7211144" cy="1584175"/>
            <a:chOff x="792087" y="0"/>
            <a:chExt cx="7211144" cy="158417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92087" y="0"/>
              <a:ext cx="7211144" cy="158417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/>
            <p:cNvSpPr txBox="1"/>
            <p:nvPr/>
          </p:nvSpPr>
          <p:spPr>
            <a:xfrm>
              <a:off x="792087" y="0"/>
              <a:ext cx="7211144" cy="1584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900" b="1" kern="1200" dirty="0" smtClean="0"/>
                <a:t>СПАСИБО ЗА ВНИМАНИЕ</a:t>
              </a:r>
              <a:endParaRPr lang="ru-RU" sz="4900" kern="1200" dirty="0"/>
            </a:p>
          </p:txBody>
        </p:sp>
      </p:grpSp>
      <p:sp>
        <p:nvSpPr>
          <p:cNvPr id="7" name="Круговая 6"/>
          <p:cNvSpPr/>
          <p:nvPr/>
        </p:nvSpPr>
        <p:spPr>
          <a:xfrm>
            <a:off x="174340" y="2636911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Круговая 7"/>
          <p:cNvSpPr/>
          <p:nvPr/>
        </p:nvSpPr>
        <p:spPr>
          <a:xfrm rot="10800000">
            <a:off x="7385485" y="2636911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Круговая 8"/>
          <p:cNvSpPr/>
          <p:nvPr/>
        </p:nvSpPr>
        <p:spPr>
          <a:xfrm rot="5400000">
            <a:off x="3029004" y="1844820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Круговая 9"/>
          <p:cNvSpPr/>
          <p:nvPr/>
        </p:nvSpPr>
        <p:spPr>
          <a:xfrm rot="5400000">
            <a:off x="1429241" y="1854153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Круговая 10"/>
          <p:cNvSpPr/>
          <p:nvPr/>
        </p:nvSpPr>
        <p:spPr>
          <a:xfrm rot="5400000">
            <a:off x="4613179" y="1854153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Круговая 11"/>
          <p:cNvSpPr/>
          <p:nvPr/>
        </p:nvSpPr>
        <p:spPr>
          <a:xfrm rot="5400000">
            <a:off x="6197354" y="1844821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Круговая 12"/>
          <p:cNvSpPr/>
          <p:nvPr/>
        </p:nvSpPr>
        <p:spPr>
          <a:xfrm rot="16200000">
            <a:off x="1362472" y="3423193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Круговая 13"/>
          <p:cNvSpPr/>
          <p:nvPr/>
        </p:nvSpPr>
        <p:spPr>
          <a:xfrm rot="16200000">
            <a:off x="2946647" y="3419666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Круговая 14"/>
          <p:cNvSpPr/>
          <p:nvPr/>
        </p:nvSpPr>
        <p:spPr>
          <a:xfrm rot="16200000">
            <a:off x="4545640" y="3421233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Круговая 15"/>
          <p:cNvSpPr/>
          <p:nvPr/>
        </p:nvSpPr>
        <p:spPr>
          <a:xfrm rot="16200000">
            <a:off x="6144633" y="3419665"/>
            <a:ext cx="1584175" cy="1584175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04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36904" cy="141277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Функции развивающей предметно-пространственной среды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54012"/>
            <a:ext cx="8229600" cy="5589240"/>
          </a:xfrm>
        </p:spPr>
        <p:txBody>
          <a:bodyPr>
            <a:noAutofit/>
          </a:bodyPr>
          <a:lstStyle/>
          <a:p>
            <a:r>
              <a:rPr lang="ru-RU" sz="2400" u="sng" dirty="0" smtClean="0"/>
              <a:t>Информационная: </a:t>
            </a:r>
            <a:r>
              <a:rPr lang="ru-RU" sz="2400" dirty="0" smtClean="0"/>
              <a:t>каждый предмет несет определенные сведения об окружающем мире, становится средством передачи социального опыта.</a:t>
            </a:r>
          </a:p>
          <a:p>
            <a:r>
              <a:rPr lang="ru-RU" sz="2400" u="sng" dirty="0" smtClean="0"/>
              <a:t>Развивающая:</a:t>
            </a:r>
            <a:r>
              <a:rPr lang="ru-RU" sz="2400" dirty="0" smtClean="0"/>
              <a:t> сочетание традиционных и новых, необычных компонентов, что обеспечивает преемственность развития деятельности от простых её форм к более сложным.</a:t>
            </a:r>
          </a:p>
          <a:p>
            <a:r>
              <a:rPr lang="ru-RU" sz="2400" u="sng" dirty="0" smtClean="0"/>
              <a:t>Стимулирования активности:</a:t>
            </a:r>
            <a:r>
              <a:rPr lang="ru-RU" sz="2400" dirty="0" smtClean="0"/>
              <a:t> в её организации необходимо учитывать возрастные, индивидуальные особенности ребенка, его потребности, стремления и способности.</a:t>
            </a:r>
          </a:p>
          <a:p>
            <a:r>
              <a:rPr lang="ru-RU" sz="2400" u="sng" dirty="0" smtClean="0"/>
              <a:t>Воспитывающая: </a:t>
            </a:r>
            <a:r>
              <a:rPr lang="ru-RU" sz="2400" dirty="0" smtClean="0"/>
              <a:t>сама среда является тем самым центром, где зарождаются узы сотрудничества и положительных взаимоотношений.</a:t>
            </a:r>
            <a:endParaRPr lang="ru-RU" sz="2400" u="sng" dirty="0"/>
          </a:p>
        </p:txBody>
      </p:sp>
    </p:spTree>
    <p:extLst>
      <p:ext uri="{BB962C8B-B14F-4D97-AF65-F5344CB8AC3E}">
        <p14:creationId xmlns:p14="http://schemas.microsoft.com/office/powerpoint/2010/main" val="26019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/>
          <a:lstStyle/>
          <a:p>
            <a:pPr algn="just"/>
            <a:r>
              <a:rPr lang="ru-RU" dirty="0" smtClean="0"/>
              <a:t>Важно, что предметная среда имеет характер открытой незамкнутой системы, способной к корректировке и развитию. При любых обстоятельствах предметный мир окружающей ребенка, необходимо пополнять и обновлять. Среда должна быть не только развивающей, но и развивающейся. При таких условиях педагог может решить задачу формирования активной, самостоятельной и творческой личности ребенка.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4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8" y="940927"/>
            <a:ext cx="3263569" cy="244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93438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pp.userapi.com/c844320/v844320925/100dc7/qjXGgcMqa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2952" r="7502"/>
          <a:stretch/>
        </p:blipFill>
        <p:spPr bwMode="auto">
          <a:xfrm>
            <a:off x="5883610" y="926202"/>
            <a:ext cx="2952328" cy="4734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2212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822" y="2606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«Мы пешеходы» и «Юный пожарник»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2"/>
          <p:cNvSpPr>
            <a:spLocks noGrp="1"/>
          </p:cNvSpPr>
          <p:nvPr>
            <p:ph idx="4294967295"/>
          </p:nvPr>
        </p:nvSpPr>
        <p:spPr>
          <a:xfrm>
            <a:off x="813197" y="620688"/>
            <a:ext cx="7490222" cy="5976664"/>
          </a:xfrm>
        </p:spPr>
        <p:txBody>
          <a:bodyPr>
            <a:normAutofit/>
          </a:bodyPr>
          <a:lstStyle/>
          <a:p>
            <a:pPr marL="17780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Наличие в нашем детском саду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мультимедийного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оборудования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: компьютера, интерактивной доски, проектора и экрана – дают возможность воспитателям и специалистам создавать такую образовательную среду, которая интересна, познавательна детям. </a:t>
            </a:r>
          </a:p>
          <a:p>
            <a:pPr marL="17780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Работа с использованием мультимедийного оборудования ведется на занятиях по дополнительной общеразвивающей интерактивной программе «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Мультикид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» 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в цифровой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лаборатории для дошкольников «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Наураша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в стране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Наурандия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».</a:t>
            </a:r>
          </a:p>
          <a:p>
            <a:pPr marL="177800" indent="0" algn="just" eaLnBrk="1" hangingPunct="1">
              <a:lnSpc>
                <a:spcPct val="90000"/>
              </a:lnSpc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8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2677"/>
          <a:stretch>
            <a:fillRect/>
          </a:stretch>
        </p:blipFill>
        <p:spPr>
          <a:xfrm>
            <a:off x="5293064" y="3776663"/>
            <a:ext cx="3573522" cy="260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65" y="1005642"/>
            <a:ext cx="4923234" cy="308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pp.userapi.com/c841625/v841625267/3bde9/3xvvbWfO3Q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64296">
            <a:off x="5366326" y="1113186"/>
            <a:ext cx="3221954" cy="241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79712" y="92822"/>
            <a:ext cx="4694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МУЛЬТИКИД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765" y="4078337"/>
            <a:ext cx="50257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MULTIKID</a:t>
            </a:r>
            <a:r>
              <a:rPr lang="ru-RU" dirty="0">
                <a:solidFill>
                  <a:schemeClr val="bg1"/>
                </a:solidFill>
              </a:rPr>
              <a:t> является комбинацией специального программного обеспечения, интерактивного стола и учебных материалов (карточки с заданиями, таблицы, </a:t>
            </a:r>
            <a:r>
              <a:rPr lang="ru-RU" dirty="0" err="1">
                <a:solidFill>
                  <a:schemeClr val="bg1"/>
                </a:solidFill>
              </a:rPr>
              <a:t>пазлы</a:t>
            </a:r>
            <a:r>
              <a:rPr lang="ru-RU" dirty="0">
                <a:solidFill>
                  <a:schemeClr val="bg1"/>
                </a:solidFill>
              </a:rPr>
              <a:t>, блоки, рабочие тетради). В задачи комплекса входит общеобразовательная подготовка, развитие навыков работы с учебными материалами, навыков использования различных концепций, а также навыков коллективной работы.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3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IMG_1599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3682" y="4297292"/>
            <a:ext cx="3368264" cy="252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20180419_172208"/>
          <p:cNvPicPr>
            <a:picLocks noChangeAspect="1" noChangeArrowheads="1"/>
          </p:cNvPicPr>
          <p:nvPr/>
        </p:nvPicPr>
        <p:blipFill>
          <a:blip r:embed="rId3"/>
          <a:srcRect l="1318" t="11150" r="10426"/>
          <a:stretch>
            <a:fillRect/>
          </a:stretch>
        </p:blipFill>
        <p:spPr bwMode="auto">
          <a:xfrm>
            <a:off x="236043" y="4692150"/>
            <a:ext cx="2326184" cy="154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20180419_163020"/>
          <p:cNvPicPr>
            <a:picLocks noChangeAspect="1" noChangeArrowheads="1"/>
          </p:cNvPicPr>
          <p:nvPr/>
        </p:nvPicPr>
        <p:blipFill rotWithShape="1">
          <a:blip r:embed="rId4"/>
          <a:srcRect b="7039"/>
          <a:stretch/>
        </p:blipFill>
        <p:spPr bwMode="auto">
          <a:xfrm>
            <a:off x="309749" y="999780"/>
            <a:ext cx="2252478" cy="336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62226" y="1222549"/>
            <a:ext cx="272985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Дополнительная программа «</a:t>
            </a:r>
            <a:r>
              <a:rPr lang="ru-RU" b="1" dirty="0" err="1">
                <a:solidFill>
                  <a:schemeClr val="bg1"/>
                </a:solidFill>
              </a:rPr>
              <a:t>Наураша</a:t>
            </a:r>
            <a:r>
              <a:rPr lang="ru-RU" b="1" dirty="0">
                <a:solidFill>
                  <a:schemeClr val="bg1"/>
                </a:solidFill>
              </a:rPr>
              <a:t>» носит опытно-экспериментальную направленность, которая определена особой актуальностью   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познавательного </a:t>
            </a:r>
            <a:r>
              <a:rPr lang="ru-RU" b="1" dirty="0">
                <a:solidFill>
                  <a:schemeClr val="bg1"/>
                </a:solidFill>
              </a:rPr>
              <a:t>развития дошкольников в современных условиях.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 </a:t>
            </a:r>
            <a:r>
              <a:rPr lang="ru-RU" b="1" dirty="0">
                <a:solidFill>
                  <a:schemeClr val="bg1"/>
                </a:solidFill>
              </a:rPr>
              <a:t>изучении тем, предусмотренных кружком, развивается мышление образное и конкретное; зрительная и слуховая память; речь, внимание, восприятие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0349" y="191503"/>
            <a:ext cx="6382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/>
                <a:solidFill>
                  <a:srgbClr val="FF0000"/>
                </a:solidFill>
                <a:effectLst/>
              </a:rPr>
              <a:t>Наураша</a:t>
            </a:r>
            <a:r>
              <a:rPr lang="ru-RU" sz="3600" b="1" cap="none" spc="0" dirty="0" smtClean="0">
                <a:ln/>
                <a:solidFill>
                  <a:srgbClr val="FF0000"/>
                </a:solidFill>
                <a:effectLst/>
              </a:rPr>
              <a:t> в стране </a:t>
            </a:r>
            <a:r>
              <a:rPr lang="ru-RU" sz="3600" b="1" cap="none" spc="0" dirty="0" err="1" smtClean="0">
                <a:ln/>
                <a:solidFill>
                  <a:srgbClr val="FF0000"/>
                </a:solidFill>
                <a:effectLst/>
              </a:rPr>
              <a:t>Наурандия</a:t>
            </a:r>
            <a:endParaRPr lang="ru-RU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9" name="Picture 6" descr="IMG_14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9365" y="766831"/>
            <a:ext cx="2496602" cy="187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3" name="Объект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 rot="532206">
            <a:off x="6281517" y="2635758"/>
            <a:ext cx="2706306" cy="197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6268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N57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75" y="4281162"/>
            <a:ext cx="4358675" cy="245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" y="85054"/>
            <a:ext cx="3141736" cy="23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81" y="198466"/>
            <a:ext cx="3319719" cy="2489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20180413_1653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760" y="1924859"/>
            <a:ext cx="4292673" cy="258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283" y="3141772"/>
            <a:ext cx="2420322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438</TotalTime>
  <Words>399</Words>
  <Application>Microsoft Office PowerPoint</Application>
  <PresentationFormat>Экран (4:3)</PresentationFormat>
  <Paragraphs>44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Развивающая предметно-пространственная среда</vt:lpstr>
      <vt:lpstr>Функции развивающей предметно-пространственной среды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Экологическая тропа</vt:lpstr>
      <vt:lpstr>Презентация PowerPoint</vt:lpstr>
      <vt:lpstr>Студия  изобразительного искусства</vt:lpstr>
      <vt:lpstr>Студия  изобразительного искусства</vt:lpstr>
      <vt:lpstr>Наглядно – демонстративный материал</vt:lpstr>
      <vt:lpstr>Музыкальный зал </vt:lpstr>
      <vt:lpstr>Кружок «Домисолька»</vt:lpstr>
      <vt:lpstr>Психолог</vt:lpstr>
      <vt:lpstr>Учитель-логопед </vt:lpstr>
      <vt:lpstr>Спортивный зал</vt:lpstr>
      <vt:lpstr>Презентация PowerPoint</vt:lpstr>
      <vt:lpstr>Бассейн</vt:lpstr>
      <vt:lpstr>Мини – музеи </vt:lpstr>
      <vt:lpstr>Презентация PowerPoint</vt:lpstr>
      <vt:lpstr>Музей «Народной культуры»</vt:lpstr>
      <vt:lpstr>Презентация PowerPoint</vt:lpstr>
      <vt:lpstr>Пушкинский уголок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User7</dc:creator>
  <cp:lastModifiedBy>Комп.класс</cp:lastModifiedBy>
  <cp:revision>60</cp:revision>
  <cp:lastPrinted>2020-04-13T05:32:16Z</cp:lastPrinted>
  <dcterms:created xsi:type="dcterms:W3CDTF">2018-09-07T05:41:36Z</dcterms:created>
  <dcterms:modified xsi:type="dcterms:W3CDTF">2021-02-16T11:35:50Z</dcterms:modified>
</cp:coreProperties>
</file>