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7" r:id="rId5"/>
    <p:sldId id="258" r:id="rId6"/>
    <p:sldId id="260" r:id="rId7"/>
    <p:sldId id="261" r:id="rId8"/>
    <p:sldId id="262" r:id="rId9"/>
    <p:sldId id="263" r:id="rId10"/>
    <p:sldId id="275" r:id="rId11"/>
    <p:sldId id="264" r:id="rId12"/>
    <p:sldId id="269" r:id="rId13"/>
    <p:sldId id="276" r:id="rId14"/>
    <p:sldId id="277" r:id="rId15"/>
    <p:sldId id="274" r:id="rId16"/>
    <p:sldId id="270" r:id="rId17"/>
    <p:sldId id="271" r:id="rId18"/>
    <p:sldId id="272" r:id="rId19"/>
    <p:sldId id="273" r:id="rId20"/>
    <p:sldId id="278" r:id="rId21"/>
    <p:sldId id="265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BD5862-4562-4D92-895C-315BCDA0DD0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F046C4C-357F-4DDB-B7F0-3DB0F61FE19D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Образовательные (обучающие):</a:t>
          </a:r>
          <a:endParaRPr lang="ru-RU" sz="18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Сформировать навыки работы в разнообразных техниках нетрадиционного рисования.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Познакомить детей с изобразительным искусством разных видов, учить понимать выразительные средства искусства.</a:t>
          </a:r>
          <a:r>
            <a:rPr lang="ru-RU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600" dirty="0">
            <a:solidFill>
              <a:schemeClr val="tx1"/>
            </a:solidFill>
          </a:endParaRPr>
        </a:p>
      </dgm:t>
    </dgm:pt>
    <dgm:pt modelId="{552D764E-F708-4BA7-9C44-A142D84909C3}" type="parTrans" cxnId="{0A2269A6-1C2C-4336-8FBE-7D97DC69AD3F}">
      <dgm:prSet/>
      <dgm:spPr/>
      <dgm:t>
        <a:bodyPr/>
        <a:lstStyle/>
        <a:p>
          <a:endParaRPr lang="ru-RU"/>
        </a:p>
      </dgm:t>
    </dgm:pt>
    <dgm:pt modelId="{13F442DE-0C36-48CE-92C3-8AB2CFC8E6F1}" type="sibTrans" cxnId="{0A2269A6-1C2C-4336-8FBE-7D97DC69AD3F}">
      <dgm:prSet/>
      <dgm:spPr/>
      <dgm:t>
        <a:bodyPr/>
        <a:lstStyle/>
        <a:p>
          <a:endParaRPr lang="ru-RU"/>
        </a:p>
      </dgm:t>
    </dgm:pt>
    <dgm:pt modelId="{DF54B0B8-AB70-45FB-A41D-3DDBC1AD13AC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Развивающие:</a:t>
          </a:r>
          <a:endParaRPr lang="ru-RU" sz="18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Развивать эмоциональную отзывчивость при восприятии картинок, иллюстраций. Обращать внимание детей на выразительные средства, учить замечать сочетание цветов.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Развивать творческие способности детей</a:t>
          </a:r>
          <a:endParaRPr lang="ru-RU" sz="1600" dirty="0">
            <a:solidFill>
              <a:schemeClr val="tx1"/>
            </a:solidFill>
          </a:endParaRPr>
        </a:p>
      </dgm:t>
    </dgm:pt>
    <dgm:pt modelId="{59FA9934-863C-4E75-BE72-7E8CB4ADD854}" type="parTrans" cxnId="{63003E81-E167-4E99-87A7-EEEA7D835B2A}">
      <dgm:prSet/>
      <dgm:spPr/>
      <dgm:t>
        <a:bodyPr/>
        <a:lstStyle/>
        <a:p>
          <a:endParaRPr lang="ru-RU"/>
        </a:p>
      </dgm:t>
    </dgm:pt>
    <dgm:pt modelId="{B8D48646-C125-4C70-A852-18579CCAFCD3}" type="sibTrans" cxnId="{63003E81-E167-4E99-87A7-EEEA7D835B2A}">
      <dgm:prSet/>
      <dgm:spPr/>
      <dgm:t>
        <a:bodyPr/>
        <a:lstStyle/>
        <a:p>
          <a:endParaRPr lang="ru-RU"/>
        </a:p>
      </dgm:t>
    </dgm:pt>
    <dgm:pt modelId="{8703CDE3-FBCF-4024-BF09-17132F1EB6DB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Воспитательные:</a:t>
          </a:r>
          <a:endParaRPr lang="ru-RU" sz="18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Воспитывать у детей интерес к изобразительной деятельности.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Воспитывать культуру деятельности, формировать навыки сотрудничества.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Воспитывать аккуратность в работе и бережное отношение к материалам, используемым в работе.</a:t>
          </a:r>
          <a:endParaRPr lang="ru-RU" sz="1600" dirty="0">
            <a:solidFill>
              <a:schemeClr val="tx1"/>
            </a:solidFill>
          </a:endParaRPr>
        </a:p>
      </dgm:t>
    </dgm:pt>
    <dgm:pt modelId="{8D26AE74-2F01-45C5-8AF9-9A616C9BE19C}" type="parTrans" cxnId="{A4300963-F0EC-493D-A541-6AAA76AFDBF6}">
      <dgm:prSet/>
      <dgm:spPr/>
      <dgm:t>
        <a:bodyPr/>
        <a:lstStyle/>
        <a:p>
          <a:endParaRPr lang="ru-RU"/>
        </a:p>
      </dgm:t>
    </dgm:pt>
    <dgm:pt modelId="{0CA1BB72-2E83-4A1D-8C4F-B0BED9D0BAF0}" type="sibTrans" cxnId="{A4300963-F0EC-493D-A541-6AAA76AFDBF6}">
      <dgm:prSet/>
      <dgm:spPr/>
      <dgm:t>
        <a:bodyPr/>
        <a:lstStyle/>
        <a:p>
          <a:endParaRPr lang="ru-RU"/>
        </a:p>
      </dgm:t>
    </dgm:pt>
    <dgm:pt modelId="{A9C651F6-ED63-418A-9E0B-003E22F9B48E}" type="pres">
      <dgm:prSet presAssocID="{DABD5862-4562-4D92-895C-315BCDA0DD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4139C5-0CB2-4F61-9BF1-04EB1EDF03DD}" type="pres">
      <dgm:prSet presAssocID="{6F046C4C-357F-4DDB-B7F0-3DB0F61FE19D}" presName="parentLin" presStyleCnt="0"/>
      <dgm:spPr/>
    </dgm:pt>
    <dgm:pt modelId="{2BD5DFFA-B139-4FA1-8C71-80B0A25C3032}" type="pres">
      <dgm:prSet presAssocID="{6F046C4C-357F-4DDB-B7F0-3DB0F61FE19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0CB33FC-4835-4920-AAD7-F64816F33D90}" type="pres">
      <dgm:prSet presAssocID="{6F046C4C-357F-4DDB-B7F0-3DB0F61FE19D}" presName="parentText" presStyleLbl="node1" presStyleIdx="0" presStyleCnt="3" custScaleX="126068" custScaleY="10648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38921-6030-4828-8145-907ED48387B3}" type="pres">
      <dgm:prSet presAssocID="{6F046C4C-357F-4DDB-B7F0-3DB0F61FE19D}" presName="negativeSpace" presStyleCnt="0"/>
      <dgm:spPr/>
    </dgm:pt>
    <dgm:pt modelId="{CD686A02-7E3E-416C-BC2C-B2CEC3D11C50}" type="pres">
      <dgm:prSet presAssocID="{6F046C4C-357F-4DDB-B7F0-3DB0F61FE19D}" presName="childText" presStyleLbl="conFgAcc1" presStyleIdx="0" presStyleCnt="3">
        <dgm:presLayoutVars>
          <dgm:bulletEnabled val="1"/>
        </dgm:presLayoutVars>
      </dgm:prSet>
      <dgm:spPr/>
    </dgm:pt>
    <dgm:pt modelId="{267C90CD-58B2-4B72-9B0B-C21B182BCA5D}" type="pres">
      <dgm:prSet presAssocID="{13F442DE-0C36-48CE-92C3-8AB2CFC8E6F1}" presName="spaceBetweenRectangles" presStyleCnt="0"/>
      <dgm:spPr/>
    </dgm:pt>
    <dgm:pt modelId="{2C3AEB0B-33F8-4AC4-A5A8-83CF4185A668}" type="pres">
      <dgm:prSet presAssocID="{DF54B0B8-AB70-45FB-A41D-3DDBC1AD13AC}" presName="parentLin" presStyleCnt="0"/>
      <dgm:spPr/>
    </dgm:pt>
    <dgm:pt modelId="{891F4617-8241-47CE-90C2-A7AF4BE5370B}" type="pres">
      <dgm:prSet presAssocID="{DF54B0B8-AB70-45FB-A41D-3DDBC1AD13A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8E0BD52-BC78-4ECE-B0B8-7BB09C5B2A6E}" type="pres">
      <dgm:prSet presAssocID="{DF54B0B8-AB70-45FB-A41D-3DDBC1AD13AC}" presName="parentText" presStyleLbl="node1" presStyleIdx="1" presStyleCnt="3" custScaleX="126847" custScaleY="10464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E3FE7-5523-424A-91D9-635C73FADBF3}" type="pres">
      <dgm:prSet presAssocID="{DF54B0B8-AB70-45FB-A41D-3DDBC1AD13AC}" presName="negativeSpace" presStyleCnt="0"/>
      <dgm:spPr/>
    </dgm:pt>
    <dgm:pt modelId="{18799B11-CD3D-4776-8A29-448261E70D22}" type="pres">
      <dgm:prSet presAssocID="{DF54B0B8-AB70-45FB-A41D-3DDBC1AD13AC}" presName="childText" presStyleLbl="conFgAcc1" presStyleIdx="1" presStyleCnt="3">
        <dgm:presLayoutVars>
          <dgm:bulletEnabled val="1"/>
        </dgm:presLayoutVars>
      </dgm:prSet>
      <dgm:spPr/>
    </dgm:pt>
    <dgm:pt modelId="{0DFD90E7-40F1-47FC-8492-D3DAE563D7D3}" type="pres">
      <dgm:prSet presAssocID="{B8D48646-C125-4C70-A852-18579CCAFCD3}" presName="spaceBetweenRectangles" presStyleCnt="0"/>
      <dgm:spPr/>
    </dgm:pt>
    <dgm:pt modelId="{43C05F03-C456-4FD9-B019-8888F196D3FF}" type="pres">
      <dgm:prSet presAssocID="{8703CDE3-FBCF-4024-BF09-17132F1EB6DB}" presName="parentLin" presStyleCnt="0"/>
      <dgm:spPr/>
    </dgm:pt>
    <dgm:pt modelId="{1247B992-A7B1-43BC-8711-F40A93461A19}" type="pres">
      <dgm:prSet presAssocID="{8703CDE3-FBCF-4024-BF09-17132F1EB6D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F2A3CAE-DE71-467E-889F-A4DD1CB4EB07}" type="pres">
      <dgm:prSet presAssocID="{8703CDE3-FBCF-4024-BF09-17132F1EB6DB}" presName="parentText" presStyleLbl="node1" presStyleIdx="2" presStyleCnt="3" custScaleX="127370" custScaleY="10401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90C7A-A14B-498F-A031-1CE2A2047E7D}" type="pres">
      <dgm:prSet presAssocID="{8703CDE3-FBCF-4024-BF09-17132F1EB6DB}" presName="negativeSpace" presStyleCnt="0"/>
      <dgm:spPr/>
    </dgm:pt>
    <dgm:pt modelId="{8F10C387-1F62-42B4-A948-CD3A8A038489}" type="pres">
      <dgm:prSet presAssocID="{8703CDE3-FBCF-4024-BF09-17132F1EB6D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FBD5A35-6443-488D-9363-2B786A35FA48}" type="presOf" srcId="{6F046C4C-357F-4DDB-B7F0-3DB0F61FE19D}" destId="{60CB33FC-4835-4920-AAD7-F64816F33D90}" srcOrd="1" destOrd="0" presId="urn:microsoft.com/office/officeart/2005/8/layout/list1"/>
    <dgm:cxn modelId="{DB266A5E-33DB-4AF6-891B-F69FCFC1F6FF}" type="presOf" srcId="{8703CDE3-FBCF-4024-BF09-17132F1EB6DB}" destId="{1247B992-A7B1-43BC-8711-F40A93461A19}" srcOrd="0" destOrd="0" presId="urn:microsoft.com/office/officeart/2005/8/layout/list1"/>
    <dgm:cxn modelId="{027794B1-7B40-47AB-9799-A2C987465B1C}" type="presOf" srcId="{DABD5862-4562-4D92-895C-315BCDA0DD00}" destId="{A9C651F6-ED63-418A-9E0B-003E22F9B48E}" srcOrd="0" destOrd="0" presId="urn:microsoft.com/office/officeart/2005/8/layout/list1"/>
    <dgm:cxn modelId="{0A2269A6-1C2C-4336-8FBE-7D97DC69AD3F}" srcId="{DABD5862-4562-4D92-895C-315BCDA0DD00}" destId="{6F046C4C-357F-4DDB-B7F0-3DB0F61FE19D}" srcOrd="0" destOrd="0" parTransId="{552D764E-F708-4BA7-9C44-A142D84909C3}" sibTransId="{13F442DE-0C36-48CE-92C3-8AB2CFC8E6F1}"/>
    <dgm:cxn modelId="{8E314454-40C4-4AAB-AC80-68317A0A5EAA}" type="presOf" srcId="{6F046C4C-357F-4DDB-B7F0-3DB0F61FE19D}" destId="{2BD5DFFA-B139-4FA1-8C71-80B0A25C3032}" srcOrd="0" destOrd="0" presId="urn:microsoft.com/office/officeart/2005/8/layout/list1"/>
    <dgm:cxn modelId="{A4300963-F0EC-493D-A541-6AAA76AFDBF6}" srcId="{DABD5862-4562-4D92-895C-315BCDA0DD00}" destId="{8703CDE3-FBCF-4024-BF09-17132F1EB6DB}" srcOrd="2" destOrd="0" parTransId="{8D26AE74-2F01-45C5-8AF9-9A616C9BE19C}" sibTransId="{0CA1BB72-2E83-4A1D-8C4F-B0BED9D0BAF0}"/>
    <dgm:cxn modelId="{AA60F112-D2D0-4779-9591-6EA772575A8D}" type="presOf" srcId="{DF54B0B8-AB70-45FB-A41D-3DDBC1AD13AC}" destId="{891F4617-8241-47CE-90C2-A7AF4BE5370B}" srcOrd="0" destOrd="0" presId="urn:microsoft.com/office/officeart/2005/8/layout/list1"/>
    <dgm:cxn modelId="{E3B46D1D-C580-467F-8D2F-EBCEDF7AD5F6}" type="presOf" srcId="{8703CDE3-FBCF-4024-BF09-17132F1EB6DB}" destId="{2F2A3CAE-DE71-467E-889F-A4DD1CB4EB07}" srcOrd="1" destOrd="0" presId="urn:microsoft.com/office/officeart/2005/8/layout/list1"/>
    <dgm:cxn modelId="{63003E81-E167-4E99-87A7-EEEA7D835B2A}" srcId="{DABD5862-4562-4D92-895C-315BCDA0DD00}" destId="{DF54B0B8-AB70-45FB-A41D-3DDBC1AD13AC}" srcOrd="1" destOrd="0" parTransId="{59FA9934-863C-4E75-BE72-7E8CB4ADD854}" sibTransId="{B8D48646-C125-4C70-A852-18579CCAFCD3}"/>
    <dgm:cxn modelId="{2307894B-76DF-4985-842B-C56EA6DFB5D6}" type="presOf" srcId="{DF54B0B8-AB70-45FB-A41D-3DDBC1AD13AC}" destId="{98E0BD52-BC78-4ECE-B0B8-7BB09C5B2A6E}" srcOrd="1" destOrd="0" presId="urn:microsoft.com/office/officeart/2005/8/layout/list1"/>
    <dgm:cxn modelId="{38F1D4CC-7041-4D70-8C90-497EECA38A57}" type="presParOf" srcId="{A9C651F6-ED63-418A-9E0B-003E22F9B48E}" destId="{734139C5-0CB2-4F61-9BF1-04EB1EDF03DD}" srcOrd="0" destOrd="0" presId="urn:microsoft.com/office/officeart/2005/8/layout/list1"/>
    <dgm:cxn modelId="{5E55881B-013E-4764-8F50-58AD8ECF2D17}" type="presParOf" srcId="{734139C5-0CB2-4F61-9BF1-04EB1EDF03DD}" destId="{2BD5DFFA-B139-4FA1-8C71-80B0A25C3032}" srcOrd="0" destOrd="0" presId="urn:microsoft.com/office/officeart/2005/8/layout/list1"/>
    <dgm:cxn modelId="{852627AA-8EFB-47A0-8C96-DA611CAFD166}" type="presParOf" srcId="{734139C5-0CB2-4F61-9BF1-04EB1EDF03DD}" destId="{60CB33FC-4835-4920-AAD7-F64816F33D90}" srcOrd="1" destOrd="0" presId="urn:microsoft.com/office/officeart/2005/8/layout/list1"/>
    <dgm:cxn modelId="{794439C6-3CE3-43B9-9EAD-F2E3B8119E01}" type="presParOf" srcId="{A9C651F6-ED63-418A-9E0B-003E22F9B48E}" destId="{FAA38921-6030-4828-8145-907ED48387B3}" srcOrd="1" destOrd="0" presId="urn:microsoft.com/office/officeart/2005/8/layout/list1"/>
    <dgm:cxn modelId="{05400004-FFFC-486D-B307-61B32AE0CE3A}" type="presParOf" srcId="{A9C651F6-ED63-418A-9E0B-003E22F9B48E}" destId="{CD686A02-7E3E-416C-BC2C-B2CEC3D11C50}" srcOrd="2" destOrd="0" presId="urn:microsoft.com/office/officeart/2005/8/layout/list1"/>
    <dgm:cxn modelId="{20972405-D8B8-4563-8D74-223E558A79B6}" type="presParOf" srcId="{A9C651F6-ED63-418A-9E0B-003E22F9B48E}" destId="{267C90CD-58B2-4B72-9B0B-C21B182BCA5D}" srcOrd="3" destOrd="0" presId="urn:microsoft.com/office/officeart/2005/8/layout/list1"/>
    <dgm:cxn modelId="{7A7538EE-B474-4464-A34F-3AA0B35F9F8C}" type="presParOf" srcId="{A9C651F6-ED63-418A-9E0B-003E22F9B48E}" destId="{2C3AEB0B-33F8-4AC4-A5A8-83CF4185A668}" srcOrd="4" destOrd="0" presId="urn:microsoft.com/office/officeart/2005/8/layout/list1"/>
    <dgm:cxn modelId="{4A5DE89F-7386-47D8-988C-0FEA465FFC08}" type="presParOf" srcId="{2C3AEB0B-33F8-4AC4-A5A8-83CF4185A668}" destId="{891F4617-8241-47CE-90C2-A7AF4BE5370B}" srcOrd="0" destOrd="0" presId="urn:microsoft.com/office/officeart/2005/8/layout/list1"/>
    <dgm:cxn modelId="{BF51F328-2139-456B-A5B0-32B42C34702E}" type="presParOf" srcId="{2C3AEB0B-33F8-4AC4-A5A8-83CF4185A668}" destId="{98E0BD52-BC78-4ECE-B0B8-7BB09C5B2A6E}" srcOrd="1" destOrd="0" presId="urn:microsoft.com/office/officeart/2005/8/layout/list1"/>
    <dgm:cxn modelId="{B946EF6B-5097-4E57-80EF-1689D50C24E0}" type="presParOf" srcId="{A9C651F6-ED63-418A-9E0B-003E22F9B48E}" destId="{458E3FE7-5523-424A-91D9-635C73FADBF3}" srcOrd="5" destOrd="0" presId="urn:microsoft.com/office/officeart/2005/8/layout/list1"/>
    <dgm:cxn modelId="{8F7CFC72-F64D-407F-B16B-6117862C4FE7}" type="presParOf" srcId="{A9C651F6-ED63-418A-9E0B-003E22F9B48E}" destId="{18799B11-CD3D-4776-8A29-448261E70D22}" srcOrd="6" destOrd="0" presId="urn:microsoft.com/office/officeart/2005/8/layout/list1"/>
    <dgm:cxn modelId="{0EF496CD-BB51-48C1-B499-7C6476A175DF}" type="presParOf" srcId="{A9C651F6-ED63-418A-9E0B-003E22F9B48E}" destId="{0DFD90E7-40F1-47FC-8492-D3DAE563D7D3}" srcOrd="7" destOrd="0" presId="urn:microsoft.com/office/officeart/2005/8/layout/list1"/>
    <dgm:cxn modelId="{70375929-9B36-41D2-9FA5-5D4E14CA323A}" type="presParOf" srcId="{A9C651F6-ED63-418A-9E0B-003E22F9B48E}" destId="{43C05F03-C456-4FD9-B019-8888F196D3FF}" srcOrd="8" destOrd="0" presId="urn:microsoft.com/office/officeart/2005/8/layout/list1"/>
    <dgm:cxn modelId="{8294C4E8-2DEC-4666-9F16-2ABC51BDDE44}" type="presParOf" srcId="{43C05F03-C456-4FD9-B019-8888F196D3FF}" destId="{1247B992-A7B1-43BC-8711-F40A93461A19}" srcOrd="0" destOrd="0" presId="urn:microsoft.com/office/officeart/2005/8/layout/list1"/>
    <dgm:cxn modelId="{6EF8C53C-B57D-4C3A-87E7-03134CBAB4FC}" type="presParOf" srcId="{43C05F03-C456-4FD9-B019-8888F196D3FF}" destId="{2F2A3CAE-DE71-467E-889F-A4DD1CB4EB07}" srcOrd="1" destOrd="0" presId="urn:microsoft.com/office/officeart/2005/8/layout/list1"/>
    <dgm:cxn modelId="{DBA9E3E6-FB38-49D8-9B6D-A85188710929}" type="presParOf" srcId="{A9C651F6-ED63-418A-9E0B-003E22F9B48E}" destId="{88390C7A-A14B-498F-A031-1CE2A2047E7D}" srcOrd="9" destOrd="0" presId="urn:microsoft.com/office/officeart/2005/8/layout/list1"/>
    <dgm:cxn modelId="{0EA7E55D-3D40-48EE-BF13-8928D86E1900}" type="presParOf" srcId="{A9C651F6-ED63-418A-9E0B-003E22F9B48E}" destId="{8F10C387-1F62-42B4-A948-CD3A8A038489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357298"/>
            <a:ext cx="8715436" cy="328614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Опыт работы воспитателя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МДОУ «Детский сад №91»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 реализации дополнительной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общеразвивающей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программы 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«ВОЛШЕБНИКИ»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12" y="4500570"/>
            <a:ext cx="5429288" cy="99535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Подготовила: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воспитатель МДОУ «Детский сад №91»</a:t>
            </a:r>
          </a:p>
          <a:p>
            <a:pPr algn="l"/>
            <a:r>
              <a:rPr lang="ru-RU" sz="2000" b="1" dirty="0" err="1" smtClean="0">
                <a:solidFill>
                  <a:schemeClr val="tx1"/>
                </a:solidFill>
                <a:latin typeface="Comic Sans MS" pitchFamily="66" charset="0"/>
              </a:rPr>
              <a:t>Теричева</a:t>
            </a: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 Антонина Владимировна</a:t>
            </a:r>
            <a:endParaRPr lang="ru-RU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182" y="6211669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Саранск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2020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«Пушистые котята»</a:t>
            </a:r>
            <a:r>
              <a:rPr lang="ru-RU" sz="2800" dirty="0" smtClean="0">
                <a:latin typeface="Comic Sans MS" pitchFamily="66" charset="0"/>
              </a:rPr>
              <a:t/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Рисование техникой </a:t>
            </a:r>
            <a:r>
              <a:rPr lang="ru-RU" sz="2800" dirty="0" err="1" smtClean="0">
                <a:latin typeface="Comic Sans MS" pitchFamily="66" charset="0"/>
              </a:rPr>
              <a:t>тычкования</a:t>
            </a:r>
            <a:r>
              <a:rPr lang="ru-RU" sz="2800" dirty="0" smtClean="0">
                <a:latin typeface="Comic Sans MS" pitchFamily="66" charset="0"/>
              </a:rPr>
              <a:t> жесткой кисточкой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026" name="Picture 2" descr="C:\Users\Galia\Desktop\Новая папка\IMG-20200317-WA00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857364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1785926"/>
            <a:ext cx="3786214" cy="294004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«Елочка»</a:t>
            </a:r>
            <a:r>
              <a:rPr lang="ru-RU" sz="2800" dirty="0" smtClean="0">
                <a:latin typeface="Comic Sans MS" pitchFamily="66" charset="0"/>
              </a:rPr>
              <a:t/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err="1" smtClean="0">
                <a:latin typeface="Comic Sans MS" pitchFamily="66" charset="0"/>
              </a:rPr>
              <a:t>Пластилинография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5122" name="Picture 2" descr="C:\Users\Galia\Desktop\Новая папка\IMG-20200316-WA00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5784" b="3717"/>
          <a:stretch>
            <a:fillRect/>
          </a:stretch>
        </p:blipFill>
        <p:spPr bwMode="auto">
          <a:xfrm>
            <a:off x="642910" y="1000108"/>
            <a:ext cx="4326288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«Фрукты»</a:t>
            </a:r>
            <a:r>
              <a:rPr lang="ru-RU" sz="2800" dirty="0" smtClean="0">
                <a:latin typeface="Comic Sans MS" pitchFamily="66" charset="0"/>
              </a:rPr>
              <a:t/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Натюрморт – рисование с использованием ватных дисков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6146" name="Picture 2" descr="C:\Users\Galia\Desktop\Новая папка\IMG-20200316-WA0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832" b="5682"/>
          <a:stretch>
            <a:fillRect/>
          </a:stretch>
        </p:blipFill>
        <p:spPr bwMode="auto">
          <a:xfrm rot="10800000">
            <a:off x="1554691" y="1857364"/>
            <a:ext cx="5803391" cy="426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«Ветка рябины»</a:t>
            </a:r>
            <a:r>
              <a:rPr lang="ru-RU" sz="2800" dirty="0" smtClean="0">
                <a:latin typeface="Comic Sans MS" pitchFamily="66" charset="0"/>
              </a:rPr>
              <a:t/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рисование методом </a:t>
            </a:r>
            <a:r>
              <a:rPr lang="ru-RU" sz="2800" dirty="0" err="1" smtClean="0">
                <a:latin typeface="Comic Sans MS" pitchFamily="66" charset="0"/>
              </a:rPr>
              <a:t>примакивания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2050" name="Picture 2" descr="C:\Users\Galia\Desktop\Новая папка\IMG-20200317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48" t="15398" r="2648" b="947"/>
          <a:stretch>
            <a:fillRect/>
          </a:stretch>
        </p:blipFill>
        <p:spPr bwMode="auto">
          <a:xfrm rot="10800000">
            <a:off x="1714480" y="1643049"/>
            <a:ext cx="5715041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alia\Desktop\Новая папка\IMG-20200317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97" t="4394"/>
          <a:stretch>
            <a:fillRect/>
          </a:stretch>
        </p:blipFill>
        <p:spPr bwMode="auto">
          <a:xfrm>
            <a:off x="5000628" y="3500438"/>
            <a:ext cx="2394340" cy="3143248"/>
          </a:xfrm>
          <a:prstGeom prst="rect">
            <a:avLst/>
          </a:prstGeom>
          <a:noFill/>
        </p:spPr>
      </p:pic>
      <p:pic>
        <p:nvPicPr>
          <p:cNvPr id="3075" name="Picture 3" descr="C:\Users\Galia\Desktop\Новая папка\IMG-20200317-WA0005.jpg"/>
          <p:cNvPicPr>
            <a:picLocks noChangeAspect="1" noChangeArrowheads="1"/>
          </p:cNvPicPr>
          <p:nvPr/>
        </p:nvPicPr>
        <p:blipFill>
          <a:blip r:embed="rId3"/>
          <a:srcRect t="13846"/>
          <a:stretch>
            <a:fillRect/>
          </a:stretch>
        </p:blipFill>
        <p:spPr bwMode="auto">
          <a:xfrm>
            <a:off x="571472" y="285728"/>
            <a:ext cx="2487578" cy="2857520"/>
          </a:xfrm>
          <a:prstGeom prst="rect">
            <a:avLst/>
          </a:prstGeom>
          <a:noFill/>
        </p:spPr>
      </p:pic>
      <p:pic>
        <p:nvPicPr>
          <p:cNvPr id="3076" name="Picture 4" descr="C:\Users\Galia\Desktop\Новая папка\IMG-20200317-WA0006.jpg"/>
          <p:cNvPicPr>
            <a:picLocks noChangeAspect="1" noChangeArrowheads="1"/>
          </p:cNvPicPr>
          <p:nvPr/>
        </p:nvPicPr>
        <p:blipFill>
          <a:blip r:embed="rId4"/>
          <a:srcRect r="3030" b="9091"/>
          <a:stretch>
            <a:fillRect/>
          </a:stretch>
        </p:blipFill>
        <p:spPr bwMode="auto">
          <a:xfrm>
            <a:off x="3500430" y="285728"/>
            <a:ext cx="2357454" cy="2946818"/>
          </a:xfrm>
          <a:prstGeom prst="rect">
            <a:avLst/>
          </a:prstGeom>
          <a:noFill/>
        </p:spPr>
      </p:pic>
      <p:pic>
        <p:nvPicPr>
          <p:cNvPr id="3077" name="Picture 5" descr="C:\Users\Galia\Desktop\Новая папка\IMG-20200317-WA0008.jpg"/>
          <p:cNvPicPr>
            <a:picLocks noChangeAspect="1" noChangeArrowheads="1"/>
          </p:cNvPicPr>
          <p:nvPr/>
        </p:nvPicPr>
        <p:blipFill>
          <a:blip r:embed="rId5"/>
          <a:srcRect l="6350" t="4762" b="4762"/>
          <a:stretch>
            <a:fillRect/>
          </a:stretch>
        </p:blipFill>
        <p:spPr bwMode="auto">
          <a:xfrm>
            <a:off x="6143635" y="285728"/>
            <a:ext cx="2273797" cy="2928958"/>
          </a:xfrm>
          <a:prstGeom prst="rect">
            <a:avLst/>
          </a:prstGeom>
          <a:noFill/>
        </p:spPr>
      </p:pic>
      <p:pic>
        <p:nvPicPr>
          <p:cNvPr id="3078" name="Picture 6" descr="C:\Users\Galia\Desktop\Новая папка\IMG-20200317-WA0009.jpg"/>
          <p:cNvPicPr>
            <a:picLocks noChangeAspect="1" noChangeArrowheads="1"/>
          </p:cNvPicPr>
          <p:nvPr/>
        </p:nvPicPr>
        <p:blipFill>
          <a:blip r:embed="rId6"/>
          <a:srcRect l="3150" t="7087"/>
          <a:stretch>
            <a:fillRect/>
          </a:stretch>
        </p:blipFill>
        <p:spPr bwMode="auto">
          <a:xfrm>
            <a:off x="2214546" y="3500438"/>
            <a:ext cx="2401499" cy="3071834"/>
          </a:xfrm>
          <a:prstGeom prst="rect">
            <a:avLst/>
          </a:prstGeom>
          <a:noFill/>
        </p:spPr>
      </p:pic>
      <p:pic>
        <p:nvPicPr>
          <p:cNvPr id="9" name="Picture 4" descr="C:\Users\Galia\Desktop\sm_full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94439">
            <a:off x="380253" y="23096"/>
            <a:ext cx="796748" cy="7967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6929486" cy="15716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«</a:t>
            </a:r>
            <a:r>
              <a:rPr lang="ru-RU" sz="2800" b="1" dirty="0" err="1" smtClean="0">
                <a:latin typeface="Comic Sans MS" pitchFamily="66" charset="0"/>
              </a:rPr>
              <a:t>Снеговичок</a:t>
            </a:r>
            <a:r>
              <a:rPr lang="ru-RU" sz="2800" b="1" dirty="0" smtClean="0">
                <a:latin typeface="Comic Sans MS" pitchFamily="66" charset="0"/>
              </a:rPr>
              <a:t>»</a:t>
            </a:r>
            <a:r>
              <a:rPr lang="ru-RU" sz="2800" dirty="0" smtClean="0">
                <a:latin typeface="Comic Sans MS" pitchFamily="66" charset="0"/>
              </a:rPr>
              <a:t/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err="1" smtClean="0">
                <a:latin typeface="Comic Sans MS" pitchFamily="66" charset="0"/>
              </a:rPr>
              <a:t>Комкание</a:t>
            </a:r>
            <a:r>
              <a:rPr lang="ru-RU" sz="2800" dirty="0" smtClean="0">
                <a:latin typeface="Comic Sans MS" pitchFamily="66" charset="0"/>
              </a:rPr>
              <a:t> бумаги (скатывание)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4098" name="Picture 2" descr="C:\Users\Galia\Desktop\Новая папка\IMG-20200317-WA00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634" t="5633" r="7981" b="2817"/>
          <a:stretch>
            <a:fillRect/>
          </a:stretch>
        </p:blipFill>
        <p:spPr bwMode="auto">
          <a:xfrm rot="5400000">
            <a:off x="2296973" y="846242"/>
            <a:ext cx="4550052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«Рыбка»</a:t>
            </a:r>
            <a:r>
              <a:rPr lang="ru-RU" sz="2800" dirty="0" smtClean="0">
                <a:latin typeface="Comic Sans MS" pitchFamily="66" charset="0"/>
              </a:rPr>
              <a:t/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Рисование ладошкой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5" name="Picture 2" descr="C:\Users\Galia\Desktop\Новая папка\IMG-20200316-WA0005.jpg"/>
          <p:cNvPicPr>
            <a:picLocks noChangeAspect="1" noChangeArrowheads="1"/>
          </p:cNvPicPr>
          <p:nvPr/>
        </p:nvPicPr>
        <p:blipFill>
          <a:blip r:embed="rId2"/>
          <a:srcRect l="1026" t="5551" r="52207"/>
          <a:stretch>
            <a:fillRect/>
          </a:stretch>
        </p:blipFill>
        <p:spPr bwMode="auto">
          <a:xfrm rot="5604909">
            <a:off x="4164091" y="2898983"/>
            <a:ext cx="2822199" cy="4274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Galia\Desktop\Новая папка\IMG-20200316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0904" t="1578"/>
          <a:stretch>
            <a:fillRect/>
          </a:stretch>
        </p:blipFill>
        <p:spPr bwMode="auto">
          <a:xfrm rot="5400000" flipV="1">
            <a:off x="1167180" y="1118781"/>
            <a:ext cx="2928957" cy="383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«Мои рукавички»</a:t>
            </a:r>
            <a:r>
              <a:rPr lang="ru-RU" sz="2800" dirty="0" smtClean="0">
                <a:latin typeface="Comic Sans MS" pitchFamily="66" charset="0"/>
              </a:rPr>
              <a:t/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Оттиск пробкой, рисование пальчиками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8194" name="Picture 2" descr="C:\Users\Galia\Desktop\Новая папка\IMG-20200316-WA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714488"/>
            <a:ext cx="339447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1071546"/>
            <a:ext cx="3043230" cy="43688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«Осенняя березка»</a:t>
            </a:r>
            <a:r>
              <a:rPr lang="ru-RU" sz="2800" dirty="0" smtClean="0">
                <a:latin typeface="Comic Sans MS" pitchFamily="66" charset="0"/>
              </a:rPr>
              <a:t/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рисование веревочкой, пальчиковая живопись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9218" name="Picture 2" descr="C:\Users\Galia\Desktop\Новая папка\IMG-20200316-WA0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313" r="23676" b="8453"/>
          <a:stretch>
            <a:fillRect/>
          </a:stretch>
        </p:blipFill>
        <p:spPr bwMode="auto">
          <a:xfrm rot="16200000">
            <a:off x="625999" y="1588523"/>
            <a:ext cx="4605856" cy="3857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«Узоры на окнах»</a:t>
            </a:r>
            <a:r>
              <a:rPr lang="ru-RU" sz="2800" dirty="0" smtClean="0">
                <a:latin typeface="Comic Sans MS" pitchFamily="66" charset="0"/>
              </a:rPr>
              <a:t> 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Раздувание капли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0242" name="Picture 2" descr="C:\Users\Galia\Desktop\Новая папка\IMG-20200316-WA00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524" t="1181"/>
          <a:stretch>
            <a:fillRect/>
          </a:stretch>
        </p:blipFill>
        <p:spPr bwMode="auto">
          <a:xfrm rot="16200000">
            <a:off x="2345906" y="868747"/>
            <a:ext cx="4286281" cy="5977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442915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Направленность программы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Направленность дополнительной образовательной программы «Волшебники» – художественно-эстетическая.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Данная программа рассчитана для детей с умственной отсталостью и детей с ТМНР, включает занятия по изобразительной деятельности с использованием нетрадиционных техник рисования, включает предметное, сюжетное, декоративное рисование, рисование по замыслу, включает необходимое оборудование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785794"/>
            <a:ext cx="7500990" cy="550072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Ожидаемые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результаты: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освоят правила безопасности во время работы.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Дети смогут создавать сюжеты и образы и объединять их в коллективные композиции.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Освоят технику рисования нетрадиционными способами, разные техники аппликации.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 детей выявятся улучшения показателей мелкой моторики пальцев рук, умение ориентироваться на плоскости, и как следствие, улучшение речевой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00042"/>
            <a:ext cx="6858048" cy="6143668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</a:p>
          <a:p>
            <a:pPr algn="ctr">
              <a:buNone/>
            </a:pPr>
            <a:endParaRPr lang="ru-RU" sz="5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Горошенков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И.А. Изобразительная деятельность в специальной (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коррекционной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) школе VIII вида: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Учеб.пособие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для студ.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высш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. учеб. заведений. – М.: Издательский центр «Академия», 2002.</a:t>
            </a:r>
          </a:p>
          <a:p>
            <a:pPr lvl="0">
              <a:lnSpc>
                <a:spcPct val="120000"/>
              </a:lnSpc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2. Григорьева Г.Г. Малыш в стране Акварели: М.: Просвещение, 2006. – 111с.</a:t>
            </a:r>
          </a:p>
          <a:p>
            <a:pPr lvl="0">
              <a:lnSpc>
                <a:spcPct val="120000"/>
              </a:lnSpc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Доронова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Т.Н. Обучение детей 2-4 лет рисованию, лепке, аппликации в игре: М.: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Гуманитар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. изд. центр ВЛАДОС, 2004.-152с.</a:t>
            </a:r>
          </a:p>
          <a:p>
            <a:pPr lvl="0">
              <a:lnSpc>
                <a:spcPct val="120000"/>
              </a:lnSpc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4. Казакова Т.М. Рисуем натюрморт: Для детей 5-8 лет - 16 с. Растем и развиваемся. М:Карапуз</a:t>
            </a:r>
          </a:p>
          <a:p>
            <a:pPr lvl="0">
              <a:lnSpc>
                <a:spcPct val="120000"/>
              </a:lnSpc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5. Мачихина В. Ф. Организационно - педагогические аспекты обучения и воспитания умственно отсталых детей - сирот и детей, оставшихся без попечения родителей / В. Ф. Мачихина // Дефектология. - 1992.- №4 – С.24-26.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14422"/>
            <a:ext cx="7258072" cy="128588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Цель программы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 детей с умственной отсталостью и ТМНР через нетрадиционные техники рисования</a:t>
            </a:r>
          </a:p>
        </p:txBody>
      </p:sp>
      <p:pic>
        <p:nvPicPr>
          <p:cNvPr id="1026" name="Picture 2" descr="C:\Users\Galia\Desktop\Новая папка\IMG-20200316-WA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500306"/>
            <a:ext cx="273250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Galia\Desktop\Новая папка\IMG-20200316-WA0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7719" y="2500306"/>
            <a:ext cx="2678925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Galia\Desktop\sm_ful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94439">
            <a:off x="3407941" y="2264941"/>
            <a:ext cx="1738313" cy="1738313"/>
          </a:xfrm>
          <a:prstGeom prst="rect">
            <a:avLst/>
          </a:prstGeom>
          <a:noFill/>
        </p:spPr>
      </p:pic>
      <p:pic>
        <p:nvPicPr>
          <p:cNvPr id="1029" name="Picture 5" descr="C:\Users\Galia\Desktop\u_ce1496737904879783c328b8819053a8_8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5572140"/>
            <a:ext cx="994347" cy="8737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программы: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785794"/>
          <a:ext cx="8286808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142984"/>
            <a:ext cx="7000924" cy="550072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Возраст 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 детей участвующих в реализации дополнительной образовательной программы:  6-8 лет.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Форма  детского  образовательного объединения: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кружок.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Режим организации занятий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общее кол-во часов в год – 56 часов,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кол-во часов и занятий в неделю – 60 минут,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периодичность занятий – 2 раза в неделю.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357166"/>
            <a:ext cx="7758138" cy="5429288"/>
          </a:xfrm>
        </p:spPr>
        <p:txBody>
          <a:bodyPr>
            <a:normAutofit fontScale="55000" lnSpcReduction="20000"/>
          </a:bodyPr>
          <a:lstStyle/>
          <a:p>
            <a:pPr lvl="0"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Приемы и методы организации.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Игровые: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сюрпризный момент;</a:t>
            </a:r>
          </a:p>
          <a:p>
            <a:pPr lvl="0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создание игровой ситуации.</a:t>
            </a:r>
          </a:p>
          <a:p>
            <a:pPr>
              <a:buNone/>
            </a:pPr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Словесные: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разговор, беседа;</a:t>
            </a:r>
          </a:p>
          <a:p>
            <a:pPr lvl="0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вопросы;</a:t>
            </a:r>
          </a:p>
          <a:p>
            <a:pPr lvl="0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художественное слово</a:t>
            </a:r>
          </a:p>
          <a:p>
            <a:pPr lvl="0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объяснение, пояснение;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-напоминание о последовательности работы</a:t>
            </a:r>
          </a:p>
          <a:p>
            <a:pPr lvl="0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педагогическая оценка.</a:t>
            </a:r>
          </a:p>
          <a:p>
            <a:pPr>
              <a:buNone/>
            </a:pPr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Практические: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творческая поделки</a:t>
            </a:r>
          </a:p>
          <a:p>
            <a:pPr>
              <a:buNone/>
            </a:pPr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Наглядные: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декорации (изображения на плакате, алгоритм выполнения работы в виде демонстрационных карточек и т.д.)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«Мимоза»</a:t>
            </a:r>
            <a:r>
              <a:rPr lang="ru-RU" sz="2800" dirty="0" smtClean="0">
                <a:latin typeface="Comic Sans MS" pitchFamily="66" charset="0"/>
              </a:rPr>
              <a:t/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err="1" smtClean="0">
                <a:latin typeface="Comic Sans MS" pitchFamily="66" charset="0"/>
              </a:rPr>
              <a:t>Комкание</a:t>
            </a:r>
            <a:r>
              <a:rPr lang="ru-RU" sz="2800" dirty="0" smtClean="0">
                <a:latin typeface="Comic Sans MS" pitchFamily="66" charset="0"/>
              </a:rPr>
              <a:t> бумаги (скатывание)</a:t>
            </a:r>
            <a:endParaRPr lang="ru-RU" sz="2800" dirty="0"/>
          </a:p>
        </p:txBody>
      </p:sp>
      <p:pic>
        <p:nvPicPr>
          <p:cNvPr id="2050" name="Picture 2" descr="C:\Users\Galia\Desktop\Новая папка\IMG-20200316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157"/>
          <a:stretch>
            <a:fillRect/>
          </a:stretch>
        </p:blipFill>
        <p:spPr bwMode="auto">
          <a:xfrm>
            <a:off x="1500166" y="785794"/>
            <a:ext cx="6034617" cy="4383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571612"/>
            <a:ext cx="3328982" cy="35829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«Божья коровка»</a:t>
            </a:r>
            <a:r>
              <a:rPr lang="ru-RU" sz="2800" dirty="0" smtClean="0">
                <a:latin typeface="Comic Sans MS" pitchFamily="66" charset="0"/>
              </a:rPr>
              <a:t/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объемная аппликация, рисование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3074" name="Picture 2" descr="C:\Users\Galia\Desktop\Новая папка\IMG-20200316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735" r="3191"/>
          <a:stretch>
            <a:fillRect/>
          </a:stretch>
        </p:blipFill>
        <p:spPr bwMode="auto">
          <a:xfrm>
            <a:off x="4357686" y="1285860"/>
            <a:ext cx="3286148" cy="43116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«Ежик»</a:t>
            </a:r>
            <a:r>
              <a:rPr lang="ru-RU" sz="2800" dirty="0" smtClean="0">
                <a:latin typeface="Comic Sans MS" pitchFamily="66" charset="0"/>
              </a:rPr>
              <a:t/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Рисование вилкой, скатывание бумаги</a:t>
            </a:r>
            <a:endParaRPr lang="ru-RU" sz="2800" dirty="0"/>
          </a:p>
        </p:txBody>
      </p:sp>
      <p:pic>
        <p:nvPicPr>
          <p:cNvPr id="4098" name="Picture 2" descr="C:\Users\Galia\Desktop\Новая папка\IMG-20200316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68" b="13188"/>
          <a:stretch>
            <a:fillRect/>
          </a:stretch>
        </p:blipFill>
        <p:spPr bwMode="auto">
          <a:xfrm>
            <a:off x="1571604" y="785794"/>
            <a:ext cx="5891741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409</Words>
  <PresentationFormat>Экран (4:3)</PresentationFormat>
  <Paragraphs>70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Опыт работы воспитателя  МДОУ «Детский сад №91» по реализации дополнительной общеразвивающей программы «ВОЛШЕБНИКИ» </vt:lpstr>
      <vt:lpstr>Слайд 2</vt:lpstr>
      <vt:lpstr>Слайд 3</vt:lpstr>
      <vt:lpstr>Задачи программы: </vt:lpstr>
      <vt:lpstr>Слайд 5</vt:lpstr>
      <vt:lpstr>Слайд 6</vt:lpstr>
      <vt:lpstr>«Мимоза» Комкание бумаги (скатывание)</vt:lpstr>
      <vt:lpstr>«Божья коровка» объемная аппликация, рисование</vt:lpstr>
      <vt:lpstr>«Ежик» Рисование вилкой, скатывание бумаги</vt:lpstr>
      <vt:lpstr>«Пушистые котята» Рисование техникой тычкования жесткой кисточкой</vt:lpstr>
      <vt:lpstr>«Елочка» Пластилинография</vt:lpstr>
      <vt:lpstr>«Фрукты» Натюрморт – рисование с использованием ватных дисков</vt:lpstr>
      <vt:lpstr>«Ветка рябины» рисование методом примакивания</vt:lpstr>
      <vt:lpstr>Слайд 14</vt:lpstr>
      <vt:lpstr>«Снеговичок» Комкание бумаги (скатывание)</vt:lpstr>
      <vt:lpstr>«Рыбка» Рисование ладошкой</vt:lpstr>
      <vt:lpstr>«Мои рукавички» Оттиск пробкой, рисование пальчиками</vt:lpstr>
      <vt:lpstr>«Осенняя березка» рисование веревочкой, пальчиковая живопись</vt:lpstr>
      <vt:lpstr>«Узоры на окнах»  Раздувание капли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воспитателя  МДОУ «Детский сад №91» по реализации дополнительной общеразвивающей программе «ВОЛШЕБНИКИ» </dc:title>
  <dc:creator>ПЕДКАБИНЕТ</dc:creator>
  <cp:lastModifiedBy>Galia</cp:lastModifiedBy>
  <cp:revision>41</cp:revision>
  <dcterms:created xsi:type="dcterms:W3CDTF">2020-03-16T09:37:47Z</dcterms:created>
  <dcterms:modified xsi:type="dcterms:W3CDTF">2020-03-17T06:50:43Z</dcterms:modified>
</cp:coreProperties>
</file>