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0" r:id="rId14"/>
    <p:sldId id="281" r:id="rId15"/>
    <p:sldId id="282" r:id="rId16"/>
    <p:sldId id="283" r:id="rId17"/>
    <p:sldId id="273" r:id="rId18"/>
    <p:sldId id="276" r:id="rId19"/>
    <p:sldId id="277" r:id="rId20"/>
    <p:sldId id="285" r:id="rId21"/>
    <p:sldId id="286" r:id="rId22"/>
    <p:sldId id="287" r:id="rId23"/>
    <p:sldId id="289" r:id="rId24"/>
    <p:sldId id="28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5401" autoAdjust="0"/>
    <p:restoredTop sz="94660"/>
  </p:normalViewPr>
  <p:slideViewPr>
    <p:cSldViewPr>
      <p:cViewPr>
        <p:scale>
          <a:sx n="118" d="100"/>
          <a:sy n="118" d="100"/>
        </p:scale>
        <p:origin x="228" y="10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A6332-968E-4BB1-8BA5-642F62278AF1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7BFA-5549-4819-A96E-38B9A305F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A6332-968E-4BB1-8BA5-642F62278AF1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7BFA-5549-4819-A96E-38B9A305F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A6332-968E-4BB1-8BA5-642F62278AF1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7BFA-5549-4819-A96E-38B9A305F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A6332-968E-4BB1-8BA5-642F62278AF1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7BFA-5549-4819-A96E-38B9A305F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A6332-968E-4BB1-8BA5-642F62278AF1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7BFA-5549-4819-A96E-38B9A305F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A6332-968E-4BB1-8BA5-642F62278AF1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7BFA-5549-4819-A96E-38B9A305F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A6332-968E-4BB1-8BA5-642F62278AF1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7BFA-5549-4819-A96E-38B9A305F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A6332-968E-4BB1-8BA5-642F62278AF1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EF7BFA-5549-4819-A96E-38B9A305FB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A6332-968E-4BB1-8BA5-642F62278AF1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7BFA-5549-4819-A96E-38B9A305F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A6332-968E-4BB1-8BA5-642F62278AF1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8EF7BFA-5549-4819-A96E-38B9A305F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7BA6332-968E-4BB1-8BA5-642F62278AF1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7BFA-5549-4819-A96E-38B9A305F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7BA6332-968E-4BB1-8BA5-642F62278AF1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8EF7BFA-5549-4819-A96E-38B9A305F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6672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Monotype Corsiva" pitchFamily="66" charset="0"/>
              </a:rPr>
              <a:t>МДОУ  «Детский сад №120»</a:t>
            </a:r>
            <a:endParaRPr lang="ru-RU" sz="32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916832"/>
            <a:ext cx="76328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>Взаимодействие музыкального руководителя ДОУ с родителями в контексте ФГОС</a:t>
            </a:r>
          </a:p>
          <a:p>
            <a:pPr algn="ctr"/>
            <a:endParaRPr lang="ru-RU" sz="4400" dirty="0" smtClean="0">
              <a:latin typeface="Monotype Corsiva" pitchFamily="66" charset="0"/>
            </a:endParaRPr>
          </a:p>
          <a:p>
            <a:r>
              <a:rPr lang="ru-RU" sz="2800" dirty="0" smtClean="0">
                <a:latin typeface="Monotype Corsiva" pitchFamily="66" charset="0"/>
              </a:rPr>
              <a:t>                   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Подготовила: музыкальный  руководитель 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                   МДОУ  «Детский сад №120»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                   Мартынова Кира Геннадьевна</a:t>
            </a:r>
            <a:endParaRPr lang="ru-RU" sz="2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70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56732" y="116633"/>
            <a:ext cx="3053868" cy="72008"/>
          </a:xfrm>
        </p:spPr>
        <p:txBody>
          <a:bodyPr>
            <a:noAutofit/>
          </a:bodyPr>
          <a:lstStyle/>
          <a:p>
            <a:endParaRPr lang="ru-RU" sz="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860032" y="332656"/>
            <a:ext cx="4104456" cy="633670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Monotype Corsiva" pitchFamily="66" charset="0"/>
              </a:rPr>
              <a:t>В нашем детском саду  осуществляется тесное сотрудничество с родителями, отношения с которыми строятся по принципу доверительного партнерства, моральной поддержки и взаимопомощи. Мы опираемся на родителей не только как на помощников детского учреждения, а как на равноправных  участников формирования детской личности. Положительно зарекомендовали себя “Дни открытых дверей”, спортивные и фольклорные праздники с участием родителей.</a:t>
            </a:r>
          </a:p>
          <a:p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00" b="12500"/>
          <a:stretch>
            <a:fillRect/>
          </a:stretch>
        </p:blipFill>
        <p:spPr>
          <a:xfrm>
            <a:off x="35496" y="332656"/>
            <a:ext cx="4640876" cy="5688631"/>
          </a:xfrm>
        </p:spPr>
      </p:pic>
    </p:spTree>
    <p:extLst>
      <p:ext uri="{BB962C8B-B14F-4D97-AF65-F5344CB8AC3E}">
        <p14:creationId xmlns:p14="http://schemas.microsoft.com/office/powerpoint/2010/main" xmlns="" val="30956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16632"/>
            <a:ext cx="9649072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FFF00"/>
                </a:solidFill>
                <a:latin typeface="Monotype Corsiva" pitchFamily="66" charset="0"/>
              </a:rPr>
              <a:t>Как я осуществляю работу с родителями по музыкальному воспитанию дошкольников?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7241232" cy="5257800"/>
          </a:xfrm>
        </p:spPr>
        <p:txBody>
          <a:bodyPr>
            <a:normAutofit lnSpcReduction="10000"/>
          </a:bodyPr>
          <a:lstStyle/>
          <a:p>
            <a:pPr marL="36576" indent="0" algn="ctr">
              <a:buNone/>
            </a:pPr>
            <a:r>
              <a:rPr lang="ru-RU" dirty="0">
                <a:latin typeface="Monotype Corsiva" pitchFamily="66" charset="0"/>
              </a:rPr>
              <a:t>Чтобы установить контакт между мной  и семьей, я использую разнообразные методы, а именно: </a:t>
            </a:r>
          </a:p>
          <a:p>
            <a:r>
              <a:rPr lang="ru-RU" dirty="0" smtClean="0">
                <a:latin typeface="Monotype Corsiva" pitchFamily="66" charset="0"/>
              </a:rPr>
              <a:t>- выступления </a:t>
            </a:r>
            <a:r>
              <a:rPr lang="ru-RU" dirty="0">
                <a:latin typeface="Monotype Corsiva" pitchFamily="66" charset="0"/>
              </a:rPr>
              <a:t>на родительских собраниях;</a:t>
            </a:r>
          </a:p>
          <a:p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- индивидуальные </a:t>
            </a:r>
            <a:r>
              <a:rPr lang="ru-RU" dirty="0">
                <a:latin typeface="Monotype Corsiva" pitchFamily="66" charset="0"/>
              </a:rPr>
              <a:t>беседы;</a:t>
            </a:r>
          </a:p>
          <a:p>
            <a:r>
              <a:rPr lang="ru-RU" dirty="0" smtClean="0">
                <a:latin typeface="Monotype Corsiva" pitchFamily="66" charset="0"/>
              </a:rPr>
              <a:t>- анкетный </a:t>
            </a:r>
            <a:r>
              <a:rPr lang="ru-RU" dirty="0">
                <a:latin typeface="Monotype Corsiva" pitchFamily="66" charset="0"/>
              </a:rPr>
              <a:t>опрос;</a:t>
            </a:r>
          </a:p>
          <a:p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- информационные </a:t>
            </a:r>
            <a:r>
              <a:rPr lang="ru-RU" dirty="0">
                <a:latin typeface="Monotype Corsiva" pitchFamily="66" charset="0"/>
              </a:rPr>
              <a:t>стенды;</a:t>
            </a:r>
          </a:p>
          <a:p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- активное </a:t>
            </a:r>
            <a:r>
              <a:rPr lang="ru-RU" dirty="0">
                <a:latin typeface="Monotype Corsiva" pitchFamily="66" charset="0"/>
              </a:rPr>
              <a:t>участие в мероприятиях, организуемых воспитателями</a:t>
            </a:r>
            <a:r>
              <a:rPr lang="ru-RU" dirty="0" smtClean="0">
                <a:latin typeface="Monotype Corsiva" pitchFamily="66" charset="0"/>
              </a:rPr>
              <a:t>;</a:t>
            </a:r>
          </a:p>
          <a:p>
            <a:r>
              <a:rPr lang="ru-RU" dirty="0" smtClean="0">
                <a:latin typeface="Monotype Corsiva" pitchFamily="66" charset="0"/>
              </a:rPr>
              <a:t> - организация </a:t>
            </a:r>
            <a:r>
              <a:rPr lang="ru-RU" dirty="0">
                <a:latin typeface="Monotype Corsiva" pitchFamily="66" charset="0"/>
              </a:rPr>
              <a:t>нетрадиционных форм взаимодействия с  родителями.</a:t>
            </a:r>
          </a:p>
          <a:p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5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88640"/>
            <a:ext cx="3053868" cy="72008"/>
          </a:xfrm>
        </p:spPr>
        <p:txBody>
          <a:bodyPr>
            <a:noAutofit/>
          </a:bodyPr>
          <a:lstStyle/>
          <a:p>
            <a:endParaRPr lang="ru-RU" sz="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476672"/>
            <a:ext cx="3479762" cy="6048672"/>
          </a:xfrm>
        </p:spPr>
        <p:txBody>
          <a:bodyPr>
            <a:noAutofit/>
          </a:bodyPr>
          <a:lstStyle/>
          <a:p>
            <a:endParaRPr lang="ru-RU" sz="3200" dirty="0" smtClean="0">
              <a:latin typeface="Monotype Corsiva" pitchFamily="66" charset="0"/>
            </a:endParaRPr>
          </a:p>
          <a:p>
            <a:r>
              <a:rPr lang="ru-RU" sz="3200" dirty="0" smtClean="0">
                <a:latin typeface="Monotype Corsiva" pitchFamily="66" charset="0"/>
              </a:rPr>
              <a:t>Мы </a:t>
            </a:r>
            <a:r>
              <a:rPr lang="ru-RU" sz="3200" dirty="0">
                <a:latin typeface="Monotype Corsiva" pitchFamily="66" charset="0"/>
              </a:rPr>
              <a:t>стараемся прививать детям любовь и уважение к членам семьи</a:t>
            </a:r>
            <a:r>
              <a:rPr lang="ru-RU" sz="3200" dirty="0" smtClean="0">
                <a:latin typeface="Monotype Corsiva" pitchFamily="66" charset="0"/>
              </a:rPr>
              <a:t>. </a:t>
            </a:r>
          </a:p>
          <a:p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>
                <a:latin typeface="Monotype Corsiva" pitchFamily="66" charset="0"/>
              </a:rPr>
              <a:t>С помощью различных мероприятий мы стараемся ещё больше сблизить родителей со своими детьми.</a:t>
            </a:r>
          </a:p>
          <a:p>
            <a:r>
              <a:rPr lang="ru-RU" sz="3200" dirty="0">
                <a:latin typeface="Monotype Corsiva" pitchFamily="66" charset="0"/>
              </a:rPr>
              <a:t> 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r="12500"/>
          <a:stretch>
            <a:fillRect/>
          </a:stretch>
        </p:blipFill>
        <p:spPr>
          <a:xfrm>
            <a:off x="179512" y="476672"/>
            <a:ext cx="5184576" cy="5544616"/>
          </a:xfrm>
        </p:spPr>
      </p:pic>
    </p:spTree>
    <p:extLst>
      <p:ext uri="{BB962C8B-B14F-4D97-AF65-F5344CB8AC3E}">
        <p14:creationId xmlns:p14="http://schemas.microsoft.com/office/powerpoint/2010/main" xmlns="" val="171658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56732" y="44625"/>
            <a:ext cx="3053868" cy="106556"/>
          </a:xfrm>
        </p:spPr>
        <p:txBody>
          <a:bodyPr>
            <a:noAutofit/>
          </a:bodyPr>
          <a:lstStyle/>
          <a:p>
            <a:endParaRPr lang="ru-RU" sz="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788024" y="0"/>
            <a:ext cx="4176464" cy="6309320"/>
          </a:xfrm>
        </p:spPr>
        <p:txBody>
          <a:bodyPr>
            <a:noAutofit/>
          </a:bodyPr>
          <a:lstStyle/>
          <a:p>
            <a:endParaRPr lang="ru-RU" sz="2000" dirty="0" smtClean="0">
              <a:latin typeface="Monotype Corsiva" pitchFamily="66" charset="0"/>
            </a:endParaRPr>
          </a:p>
          <a:p>
            <a:r>
              <a:rPr lang="ru-RU" sz="2000" dirty="0" smtClean="0">
                <a:latin typeface="Monotype Corsiva" pitchFamily="66" charset="0"/>
              </a:rPr>
              <a:t>Наибольшая </a:t>
            </a:r>
            <a:r>
              <a:rPr lang="ru-RU" sz="2000" dirty="0">
                <a:latin typeface="Monotype Corsiva" pitchFamily="66" charset="0"/>
              </a:rPr>
              <a:t>результативность проявляется в ходе использования  новых  нетрадиционных форм работы, таких  как:</a:t>
            </a:r>
          </a:p>
          <a:p>
            <a:r>
              <a:rPr lang="ru-RU" sz="2000" dirty="0">
                <a:latin typeface="Monotype Corsiva" pitchFamily="66" charset="0"/>
              </a:rPr>
              <a:t>- проведение совместных с родителями праздников, развлечений, конкурсов; </a:t>
            </a:r>
          </a:p>
          <a:p>
            <a:r>
              <a:rPr lang="ru-RU" sz="2000" dirty="0">
                <a:latin typeface="Monotype Corsiva" pitchFamily="66" charset="0"/>
              </a:rPr>
              <a:t>- изготовление совместно с родителями нетрадиционных музыкальных инструментов; </a:t>
            </a:r>
          </a:p>
          <a:p>
            <a:r>
              <a:rPr lang="ru-RU" sz="2000" dirty="0">
                <a:latin typeface="Monotype Corsiva" pitchFamily="66" charset="0"/>
              </a:rPr>
              <a:t>- совместное посещение концертов;</a:t>
            </a:r>
          </a:p>
          <a:p>
            <a:r>
              <a:rPr lang="ru-RU" sz="2000" dirty="0">
                <a:latin typeface="Monotype Corsiva" pitchFamily="66" charset="0"/>
              </a:rPr>
              <a:t>- организация совместных детско-родительских проектов; </a:t>
            </a:r>
          </a:p>
          <a:p>
            <a:r>
              <a:rPr lang="ru-RU" sz="2000" dirty="0">
                <a:latin typeface="Monotype Corsiva" pitchFamily="66" charset="0"/>
              </a:rPr>
              <a:t>- привлечение родителей к участию детей в районных мероприятиях;</a:t>
            </a:r>
          </a:p>
          <a:p>
            <a:r>
              <a:rPr lang="ru-RU" sz="2000" dirty="0">
                <a:latin typeface="Monotype Corsiva" pitchFamily="66" charset="0"/>
              </a:rPr>
              <a:t>- приглашение учащихся музыкальной школы - выпускников детского сада;</a:t>
            </a:r>
          </a:p>
          <a:p>
            <a:r>
              <a:rPr lang="ru-RU" sz="2000" dirty="0">
                <a:latin typeface="Monotype Corsiva" pitchFamily="66" charset="0"/>
              </a:rPr>
              <a:t>- выступления на родительских собраниях.</a:t>
            </a:r>
          </a:p>
          <a:p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r="12500"/>
          <a:stretch>
            <a:fillRect/>
          </a:stretch>
        </p:blipFill>
        <p:spPr>
          <a:xfrm>
            <a:off x="107504" y="692696"/>
            <a:ext cx="4697202" cy="5256584"/>
          </a:xfrm>
        </p:spPr>
      </p:pic>
    </p:spTree>
    <p:extLst>
      <p:ext uri="{BB962C8B-B14F-4D97-AF65-F5344CB8AC3E}">
        <p14:creationId xmlns:p14="http://schemas.microsoft.com/office/powerpoint/2010/main" xmlns="" val="465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11552" y="1031220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   </a:t>
            </a:r>
            <a:endParaRPr lang="ru-RU" sz="800" dirty="0">
              <a:latin typeface="Monotype Corsiva" pitchFamily="66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56732" y="116633"/>
            <a:ext cx="3053868" cy="72008"/>
          </a:xfrm>
        </p:spPr>
        <p:txBody>
          <a:bodyPr>
            <a:noAutofit/>
          </a:bodyPr>
          <a:lstStyle/>
          <a:p>
            <a:endParaRPr lang="ru-RU" sz="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148064" y="548680"/>
            <a:ext cx="3744416" cy="5976664"/>
          </a:xfrm>
        </p:spPr>
        <p:txBody>
          <a:bodyPr>
            <a:noAutofit/>
          </a:bodyPr>
          <a:lstStyle/>
          <a:p>
            <a:r>
              <a:rPr lang="ru-RU" sz="2800" dirty="0">
                <a:latin typeface="Monotype Corsiva" pitchFamily="66" charset="0"/>
              </a:rPr>
              <a:t>При этом устанавливается тесный контакт между родителями и детьми, - эти мероприятия повышают детскую самооценку, формируют самостоятельность и развивают творческий потенциал каждого ребёнка с учётом его индивидуальности.</a:t>
            </a: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r="12500"/>
          <a:stretch>
            <a:fillRect/>
          </a:stretch>
        </p:blipFill>
        <p:spPr>
          <a:xfrm>
            <a:off x="323528" y="692696"/>
            <a:ext cx="4856900" cy="5112567"/>
          </a:xfrm>
        </p:spPr>
      </p:pic>
    </p:spTree>
    <p:extLst>
      <p:ext uri="{BB962C8B-B14F-4D97-AF65-F5344CB8AC3E}">
        <p14:creationId xmlns:p14="http://schemas.microsoft.com/office/powerpoint/2010/main" xmlns="" val="70324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    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Формы общения с родителями:</a:t>
            </a:r>
            <a:b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    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совместные досуги и праздники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628800"/>
            <a:ext cx="3960440" cy="446449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628800"/>
            <a:ext cx="4121224" cy="4464496"/>
          </a:xfrm>
        </p:spPr>
      </p:pic>
    </p:spTree>
    <p:extLst>
      <p:ext uri="{BB962C8B-B14F-4D97-AF65-F5344CB8AC3E}">
        <p14:creationId xmlns:p14="http://schemas.microsoft.com/office/powerpoint/2010/main" xmlns="" val="41229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Привлечение родителей к  участию детей в районных мероприятиях.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3" y="1556792"/>
            <a:ext cx="4403566" cy="3240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4921" y="2924944"/>
            <a:ext cx="4561367" cy="324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105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0"/>
            <a:ext cx="3053868" cy="45719"/>
          </a:xfrm>
        </p:spPr>
        <p:txBody>
          <a:bodyPr>
            <a:noAutofit/>
          </a:bodyPr>
          <a:lstStyle/>
          <a:p>
            <a:endParaRPr lang="ru-RU" sz="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8064" y="116632"/>
            <a:ext cx="3888432" cy="648072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Monotype Corsiva" pitchFamily="66" charset="0"/>
              </a:rPr>
              <a:t>Совместная подготовка и проведение кукольных театров и драматизаций также играет большую роль во взаимодействии музыкального руководителя и родителей. Родители совместно с музыкальным  руководителем  изготавливают декорации и костюмы, помогают  выучить слова постановки. Итогом является показ детьми драматизации на родительском собрании.</a:t>
            </a:r>
          </a:p>
        </p:txBody>
      </p:sp>
      <p:pic>
        <p:nvPicPr>
          <p:cNvPr id="3076" name="Picture 4" descr="D:\фото работа\наши праздники\DSCN4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73016"/>
            <a:ext cx="4118106" cy="3284984"/>
          </a:xfrm>
          <a:prstGeom prst="rect">
            <a:avLst/>
          </a:prstGeom>
          <a:noFill/>
        </p:spPr>
      </p:pic>
      <p:pic>
        <p:nvPicPr>
          <p:cNvPr id="7" name="Рисунок 6" descr="IMG_99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9853" y="144043"/>
            <a:ext cx="4622806" cy="299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229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3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latin typeface="Monotype Corsiva" pitchFamily="66" charset="0"/>
              </a:rPr>
              <a:t>Многие родители принимают активное участие в мероприятиях; раскрываются как артисты, оформители, костюмеры ; а также лучше начинают понимать вопросы воспитания и развития детей в детском саду.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060848"/>
            <a:ext cx="511256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555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44625"/>
            <a:ext cx="3053868" cy="72008"/>
          </a:xfrm>
        </p:spPr>
        <p:txBody>
          <a:bodyPr>
            <a:noAutofit/>
          </a:bodyPr>
          <a:lstStyle/>
          <a:p>
            <a:endParaRPr lang="ru-RU" sz="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64088" y="188640"/>
            <a:ext cx="3600400" cy="6480720"/>
          </a:xfrm>
        </p:spPr>
        <p:txBody>
          <a:bodyPr/>
          <a:lstStyle/>
          <a:p>
            <a:endParaRPr lang="ru-RU" sz="3200" dirty="0" smtClean="0">
              <a:latin typeface="Monotype Corsiva" pitchFamily="66" charset="0"/>
            </a:endParaRPr>
          </a:p>
          <a:p>
            <a:r>
              <a:rPr lang="ru-RU" sz="3200" dirty="0" smtClean="0">
                <a:latin typeface="Monotype Corsiva" pitchFamily="66" charset="0"/>
              </a:rPr>
              <a:t>Новые </a:t>
            </a:r>
            <a:r>
              <a:rPr lang="ru-RU" sz="3200" dirty="0">
                <a:latin typeface="Monotype Corsiva" pitchFamily="66" charset="0"/>
              </a:rPr>
              <a:t>формы работы помогают  улучшить качество музыкального воспитания детей в детском саду и приводят к тесному взаимодействию музыкального руководителя и семьи.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21" r="18021"/>
          <a:stretch>
            <a:fillRect/>
          </a:stretch>
        </p:blipFill>
        <p:spPr>
          <a:xfrm>
            <a:off x="323528" y="1019906"/>
            <a:ext cx="4856900" cy="4785357"/>
          </a:xfrm>
        </p:spPr>
      </p:pic>
    </p:spTree>
    <p:extLst>
      <p:ext uri="{BB962C8B-B14F-4D97-AF65-F5344CB8AC3E}">
        <p14:creationId xmlns:p14="http://schemas.microsoft.com/office/powerpoint/2010/main" xmlns="" val="110737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20688"/>
            <a:ext cx="64807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Monotype Corsiva" pitchFamily="66" charset="0"/>
              </a:rPr>
              <a:t>«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Могучая духовная сила воспитания заложена в том, что дети учатся смотреть на мир глазами родителей. Только в совместной деятельности родители лучше узнают своих детей, становятся ближе».</a:t>
            </a:r>
          </a:p>
          <a:p>
            <a:pPr algn="r"/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                                                                                </a:t>
            </a:r>
            <a:r>
              <a:rPr lang="ru-RU" sz="3600" dirty="0" err="1" smtClean="0">
                <a:solidFill>
                  <a:srgbClr val="FFFF00"/>
                </a:solidFill>
                <a:latin typeface="Monotype Corsiva" pitchFamily="66" charset="0"/>
              </a:rPr>
              <a:t>В.А.Сухомлинский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3600" dirty="0" smtClean="0">
                <a:latin typeface="Monotype Corsiva" pitchFamily="66" charset="0"/>
              </a:rPr>
              <a:t>                        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546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5696" y="188640"/>
            <a:ext cx="576064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Конечно, такие формы работы с родителями требуют тщательной подготовки к нему музыкального руководителя, поскольку он определяет содержание выступлений, ход встречи, оформляет  наглядные  пособия, разрабатывает рекомендации. Но такие встречи активизируют родителей, привлекают их к решению педагогических задач, которые осуществляет  музыкальный руководитель в работе с детьми и, что очень важно, повышают личный авторитет педагога.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490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60648"/>
            <a:ext cx="60486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>
                <a:latin typeface="Monotype Corsiva" pitchFamily="66" charset="0"/>
              </a:rPr>
              <a:t>Подводя итог, можно сказать, что к концу учебного года очень многие родители, участвовавшие в открытых просмотрах, собраниях, индивидуальных беседах, как бы становятся на ступеньку выше. Они  уже имеют представление о том, что должен в данном возрасте знать и уметь их  ребенок. Родители вырастают в своей самооценке как воспитатели собственных детей. У них появляется уверенность в своих силах и они точно знают, чем занять ребенка и как это сделать.</a:t>
            </a:r>
            <a:endParaRPr lang="ru-RU" sz="28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416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196752"/>
            <a:ext cx="48965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Из этого следует, что тема «Взаимодействие  музыкального руководителя ДОУ с родителями в контексте ФГОС» является актуальной и нуждается в систематизации для более эффективного педагогического процесса. </a:t>
            </a:r>
            <a:endParaRPr lang="ru-RU" sz="32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51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425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20486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  <a:latin typeface="Monotype Corsiva" pitchFamily="66" charset="0"/>
              </a:rPr>
              <a:t>Спасибо за внимание!</a:t>
            </a:r>
            <a:endParaRPr lang="ru-RU" sz="72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021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97346"/>
            <a:ext cx="64807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     Основная задача музыкального руководителя состоит в том, чтобы приобщать ребенка к миру музыки, научить понимать его, наслаждаться им, развивать музыкально-творческие способности, формировать нравственно-эстетическое отношение к нему, стремление активно, творчески сопереживать воспринимаемому.</a:t>
            </a:r>
          </a:p>
          <a:p>
            <a:endParaRPr lang="ru-RU" sz="2800" dirty="0" smtClean="0">
              <a:latin typeface="Monotype Corsiva" pitchFamily="66" charset="0"/>
            </a:endParaRPr>
          </a:p>
          <a:p>
            <a:r>
              <a:rPr lang="ru-RU" sz="2800" dirty="0" smtClean="0">
                <a:latin typeface="Monotype Corsiva" pitchFamily="66" charset="0"/>
              </a:rPr>
              <a:t>     Успех в данной работе может быть достигнут только при тесном взаимодействии педагогов детского сада и семьи. Поэтому взаимодействие музыкального руководителя и семьи является </a:t>
            </a:r>
            <a:r>
              <a:rPr lang="ru-RU" sz="2800" b="1" u="sng" dirty="0" smtClean="0">
                <a:solidFill>
                  <a:srgbClr val="FFFF00"/>
                </a:solidFill>
                <a:latin typeface="Monotype Corsiva" pitchFamily="66" charset="0"/>
              </a:rPr>
              <a:t>актуальной темой в настоящее время. </a:t>
            </a:r>
          </a:p>
        </p:txBody>
      </p:sp>
    </p:spTree>
    <p:extLst>
      <p:ext uri="{BB962C8B-B14F-4D97-AF65-F5344CB8AC3E}">
        <p14:creationId xmlns:p14="http://schemas.microsoft.com/office/powerpoint/2010/main" xmlns="" val="360722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FFFF00"/>
                </a:solidFill>
                <a:latin typeface="Monotype Corsiva" pitchFamily="66" charset="0"/>
              </a:rPr>
              <a:t>Цель:</a:t>
            </a:r>
            <a:endParaRPr lang="ru-RU" sz="6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3600" dirty="0">
                <a:latin typeface="Monotype Corsiva" pitchFamily="66" charset="0"/>
              </a:rPr>
              <a:t>поиск новых форм сотрудничества музыкального руководителя с родителями. Акцентирование внимания на сохранении преемственности между семьей и дошкольным учреждением в подходах </a:t>
            </a:r>
            <a:r>
              <a:rPr lang="ru-RU" sz="3600" dirty="0" smtClean="0">
                <a:latin typeface="Monotype Corsiva" pitchFamily="66" charset="0"/>
              </a:rPr>
              <a:t> к  решению </a:t>
            </a:r>
            <a:r>
              <a:rPr lang="ru-RU" sz="3600" dirty="0">
                <a:latin typeface="Monotype Corsiva" pitchFamily="66" charset="0"/>
              </a:rPr>
              <a:t>задач музыкального образования детей.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23620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FFFF00"/>
                </a:solidFill>
                <a:latin typeface="Monotype Corsiva" pitchFamily="66" charset="0"/>
              </a:rPr>
              <a:t>Задачи:</a:t>
            </a:r>
            <a:endParaRPr lang="ru-RU" sz="6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500" dirty="0" smtClean="0">
                <a:latin typeface="Monotype Corsiva" pitchFamily="66" charset="0"/>
              </a:rPr>
              <a:t>-  развивать  </a:t>
            </a:r>
            <a:r>
              <a:rPr lang="ru-RU" sz="3500" dirty="0">
                <a:latin typeface="Monotype Corsiva" pitchFamily="66" charset="0"/>
              </a:rPr>
              <a:t>музыкально-художественную  деятельность родителей  и приобщать  к музыкальному искусству.</a:t>
            </a:r>
          </a:p>
          <a:p>
            <a:r>
              <a:rPr lang="ru-RU" sz="3500" dirty="0">
                <a:latin typeface="Monotype Corsiva" pitchFamily="66" charset="0"/>
              </a:rPr>
              <a:t> </a:t>
            </a:r>
            <a:r>
              <a:rPr lang="ru-RU" sz="3500" dirty="0" smtClean="0">
                <a:latin typeface="Monotype Corsiva" pitchFamily="66" charset="0"/>
              </a:rPr>
              <a:t>-  вовлечь </a:t>
            </a:r>
            <a:r>
              <a:rPr lang="ru-RU" sz="3500" dirty="0">
                <a:latin typeface="Monotype Corsiva" pitchFamily="66" charset="0"/>
              </a:rPr>
              <a:t>родителей в </a:t>
            </a:r>
            <a:r>
              <a:rPr lang="ru-RU" sz="3500" dirty="0" err="1">
                <a:latin typeface="Monotype Corsiva" pitchFamily="66" charset="0"/>
              </a:rPr>
              <a:t>воспитательно</a:t>
            </a:r>
            <a:r>
              <a:rPr lang="ru-RU" sz="3500" dirty="0">
                <a:latin typeface="Monotype Corsiva" pitchFamily="66" charset="0"/>
              </a:rPr>
              <a:t>-образовательный процесс, </a:t>
            </a:r>
          </a:p>
          <a:p>
            <a:r>
              <a:rPr lang="ru-RU" sz="3500" dirty="0" smtClean="0">
                <a:latin typeface="Monotype Corsiva" pitchFamily="66" charset="0"/>
              </a:rPr>
              <a:t>-  разнообразить </a:t>
            </a:r>
            <a:r>
              <a:rPr lang="ru-RU" sz="3500" dirty="0">
                <a:latin typeface="Monotype Corsiva" pitchFamily="66" charset="0"/>
              </a:rPr>
              <a:t>формы дифференцированной работы с родителями, чтобы пробудить интерес  к жизни детей в дошкольном учреждении, </a:t>
            </a:r>
          </a:p>
          <a:p>
            <a:r>
              <a:rPr lang="ru-RU" sz="3500" dirty="0" smtClean="0">
                <a:latin typeface="Monotype Corsiva" pitchFamily="66" charset="0"/>
              </a:rPr>
              <a:t>-  активизировать </a:t>
            </a:r>
            <a:r>
              <a:rPr lang="ru-RU" sz="3500" dirty="0">
                <a:latin typeface="Monotype Corsiva" pitchFamily="66" charset="0"/>
              </a:rPr>
              <a:t>участие родителей в различных мероприятиях ДОУ.</a:t>
            </a:r>
          </a:p>
          <a:p>
            <a:pPr marL="3657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25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>
                <a:latin typeface="Monotype Corsiva" pitchFamily="66" charset="0"/>
              </a:rPr>
              <a:t/>
            </a:r>
            <a:br>
              <a:rPr lang="ru-RU" sz="3600" dirty="0"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В </a:t>
            </a:r>
            <a:r>
              <a:rPr lang="ru-RU" sz="3600" dirty="0">
                <a:solidFill>
                  <a:srgbClr val="FFFF00"/>
                </a:solidFill>
                <a:latin typeface="Monotype Corsiva" pitchFamily="66" charset="0"/>
              </a:rPr>
              <a:t>связи с новыми требованиями </a:t>
            </a:r>
            <a:r>
              <a:rPr lang="ru-RU" sz="3600" dirty="0" err="1">
                <a:solidFill>
                  <a:srgbClr val="FFFF00"/>
                </a:solidFill>
                <a:latin typeface="Monotype Corsiva" pitchFamily="66" charset="0"/>
              </a:rPr>
              <a:t>воспитательно</a:t>
            </a:r>
            <a:r>
              <a:rPr lang="ru-RU" sz="3600" dirty="0">
                <a:solidFill>
                  <a:srgbClr val="FFFF00"/>
                </a:solidFill>
                <a:latin typeface="Monotype Corsiva" pitchFamily="66" charset="0"/>
              </a:rPr>
              <a:t> -образовательный процесс подразделен на: 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</a:br>
            <a:endParaRPr lang="ru-RU" sz="3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141168"/>
          </a:xfrm>
        </p:spPr>
        <p:txBody>
          <a:bodyPr>
            <a:normAutofit fontScale="32500" lnSpcReduction="20000"/>
          </a:bodyPr>
          <a:lstStyle/>
          <a:p>
            <a:pPr marL="36576" indent="0">
              <a:buNone/>
            </a:pPr>
            <a:endParaRPr lang="ru-RU" dirty="0" smtClean="0"/>
          </a:p>
          <a:p>
            <a:pPr marL="36576" indent="0">
              <a:buNone/>
            </a:pPr>
            <a:endParaRPr lang="ru-RU" dirty="0" smtClean="0"/>
          </a:p>
          <a:p>
            <a:pPr>
              <a:lnSpc>
                <a:spcPct val="110000"/>
              </a:lnSpc>
            </a:pPr>
            <a:r>
              <a:rPr lang="ru-RU" sz="11200" dirty="0" smtClean="0">
                <a:latin typeface="Monotype Corsiva" pitchFamily="66" charset="0"/>
              </a:rPr>
              <a:t>-организованную </a:t>
            </a:r>
            <a:r>
              <a:rPr lang="ru-RU" sz="11200" dirty="0">
                <a:latin typeface="Monotype Corsiva" pitchFamily="66" charset="0"/>
              </a:rPr>
              <a:t>образовательную деятельность; </a:t>
            </a:r>
            <a:endParaRPr lang="ru-RU" sz="11200" dirty="0" smtClean="0">
              <a:latin typeface="Monotype Corsiva" pitchFamily="66" charset="0"/>
            </a:endParaRPr>
          </a:p>
          <a:p>
            <a:pPr>
              <a:lnSpc>
                <a:spcPct val="110000"/>
              </a:lnSpc>
            </a:pPr>
            <a:endParaRPr lang="ru-RU" sz="9800" dirty="0" smtClean="0">
              <a:latin typeface="Monotype Corsiva" pitchFamily="66" charset="0"/>
            </a:endParaRPr>
          </a:p>
          <a:p>
            <a:pPr>
              <a:lnSpc>
                <a:spcPct val="110000"/>
              </a:lnSpc>
            </a:pPr>
            <a:r>
              <a:rPr lang="ru-RU" sz="9800" dirty="0" smtClean="0">
                <a:latin typeface="Monotype Corsiva" pitchFamily="66" charset="0"/>
              </a:rPr>
              <a:t>-образовательную </a:t>
            </a:r>
            <a:r>
              <a:rPr lang="ru-RU" sz="9800" dirty="0">
                <a:latin typeface="Monotype Corsiva" pitchFamily="66" charset="0"/>
              </a:rPr>
              <a:t>деятельность в ходе режимных моментов; </a:t>
            </a:r>
            <a:endParaRPr lang="ru-RU" sz="9800" dirty="0" smtClean="0">
              <a:latin typeface="Monotype Corsiva" pitchFamily="66" charset="0"/>
            </a:endParaRPr>
          </a:p>
          <a:p>
            <a:pPr>
              <a:lnSpc>
                <a:spcPct val="110000"/>
              </a:lnSpc>
            </a:pPr>
            <a:endParaRPr lang="ru-RU" sz="9800" dirty="0" smtClean="0">
              <a:latin typeface="Monotype Corsiva" pitchFamily="66" charset="0"/>
            </a:endParaRPr>
          </a:p>
          <a:p>
            <a:pPr>
              <a:lnSpc>
                <a:spcPct val="110000"/>
              </a:lnSpc>
            </a:pPr>
            <a:r>
              <a:rPr lang="ru-RU" sz="9800" dirty="0" smtClean="0">
                <a:latin typeface="Monotype Corsiva" pitchFamily="66" charset="0"/>
              </a:rPr>
              <a:t>-самостоятельную </a:t>
            </a:r>
            <a:r>
              <a:rPr lang="ru-RU" sz="9800" dirty="0">
                <a:latin typeface="Monotype Corsiva" pitchFamily="66" charset="0"/>
              </a:rPr>
              <a:t>деятельность детей; </a:t>
            </a:r>
            <a:endParaRPr lang="ru-RU" sz="9800" dirty="0" smtClean="0">
              <a:latin typeface="Monotype Corsiva" pitchFamily="66" charset="0"/>
            </a:endParaRPr>
          </a:p>
          <a:p>
            <a:endParaRPr lang="ru-RU" sz="9800" dirty="0">
              <a:latin typeface="Monotype Corsiva" pitchFamily="66" charset="0"/>
            </a:endParaRPr>
          </a:p>
          <a:p>
            <a:r>
              <a:rPr lang="ru-RU" sz="9800" dirty="0" smtClean="0">
                <a:latin typeface="Monotype Corsiva" pitchFamily="66" charset="0"/>
              </a:rPr>
              <a:t>-взаимодействие </a:t>
            </a:r>
            <a:r>
              <a:rPr lang="ru-RU" sz="9800" dirty="0">
                <a:latin typeface="Monotype Corsiva" pitchFamily="66" charset="0"/>
              </a:rPr>
              <a:t>с семьями детей.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78337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04664"/>
            <a:ext cx="66967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latin typeface="Monotype Corsiva" pitchFamily="66" charset="0"/>
              </a:rPr>
              <a:t>     Поиск новых форм сотрудничества музыкального руководителя с родителями детей является важнейшим направлением обеспечения качества музыкального образования дошкольников.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latin typeface="Monotype Corsiva" pitchFamily="66" charset="0"/>
              </a:rPr>
              <a:t>     Музыкальный руководитель должен акцентировать внимание на сохранении преемственности между семьей и дошкольным учреждением в подходах к решению задач музыкального образования детей. </a:t>
            </a:r>
            <a:endParaRPr lang="ru-RU" sz="32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11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60648"/>
            <a:ext cx="495029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С этой целью музыкальный руководитель должен знакомить родителей с динамикой развития музыкальных способностей детей, с достижениями детей в области музыкального развития, с репертуаром, осваиваемым детьми в дошкольном образовательном учреждении (по желанию родителей).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95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Формы </a:t>
            </a:r>
            <a:r>
              <a:rPr lang="ru-RU" sz="4000" dirty="0">
                <a:solidFill>
                  <a:srgbClr val="FFFF00"/>
                </a:solidFill>
                <a:latin typeface="Monotype Corsiva" pitchFamily="66" charset="0"/>
              </a:rPr>
              <a:t>взаимодействия музыкального руководителя с родителями:</a:t>
            </a:r>
            <a:br>
              <a:rPr lang="ru-RU" sz="4000" dirty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Monotype Corsiva" pitchFamily="66" charset="0"/>
              </a:rPr>
              <a:t>1. Информационно – аналитические: анкетирование, тестирование;</a:t>
            </a:r>
          </a:p>
          <a:p>
            <a:r>
              <a:rPr lang="ru-RU" sz="2800" dirty="0">
                <a:latin typeface="Monotype Corsiva" pitchFamily="66" charset="0"/>
              </a:rPr>
              <a:t>2. Наглядно – информационные: стенды, альбомы, папки-передвижки, фото – выставки;</a:t>
            </a:r>
          </a:p>
          <a:p>
            <a:r>
              <a:rPr lang="ru-RU" sz="2800" dirty="0">
                <a:latin typeface="Monotype Corsiva" pitchFamily="66" charset="0"/>
              </a:rPr>
              <a:t>3. Познавательные: родительские собрания, консультирование, индивидуальные беседы, круглые столы, совместное создание развивающей среды;</a:t>
            </a:r>
          </a:p>
          <a:p>
            <a:r>
              <a:rPr lang="ru-RU" sz="2800" dirty="0">
                <a:latin typeface="Monotype Corsiva" pitchFamily="66" charset="0"/>
              </a:rPr>
              <a:t>4. Досуговые: открытые просмотры музыкальной  деятельности, совместные  праздники и развлечения, дни здоровья, экскурсии, выставки, творческие конкурсы, совместные </a:t>
            </a:r>
            <a:r>
              <a:rPr lang="ru-RU" sz="2800" dirty="0" smtClean="0">
                <a:latin typeface="Monotype Corsiva" pitchFamily="66" charset="0"/>
              </a:rPr>
              <a:t>проекты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smtClean="0">
                <a:latin typeface="Monotype Corsiva" pitchFamily="66" charset="0"/>
              </a:rPr>
              <a:t>.</a:t>
            </a:r>
            <a:endParaRPr lang="ru-RU" sz="2800" dirty="0">
              <a:latin typeface="Monotype Corsiva" pitchFamily="66" charset="0"/>
            </a:endParaRPr>
          </a:p>
          <a:p>
            <a:endParaRPr lang="ru-RU" sz="32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46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562</TotalTime>
  <Words>929</Words>
  <Application>Microsoft Office PowerPoint</Application>
  <PresentationFormat>Экран (4:3)</PresentationFormat>
  <Paragraphs>70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Техническая</vt:lpstr>
      <vt:lpstr>Слайд 1</vt:lpstr>
      <vt:lpstr>Слайд 2</vt:lpstr>
      <vt:lpstr>Слайд 3</vt:lpstr>
      <vt:lpstr>Цель:</vt:lpstr>
      <vt:lpstr>Задачи:</vt:lpstr>
      <vt:lpstr>  В связи с новыми требованиями воспитательно -образовательный процесс подразделен на:  </vt:lpstr>
      <vt:lpstr>Слайд 7</vt:lpstr>
      <vt:lpstr>Слайд 8</vt:lpstr>
      <vt:lpstr>   Формы взаимодействия музыкального руководителя с родителями:  </vt:lpstr>
      <vt:lpstr>Слайд 10</vt:lpstr>
      <vt:lpstr>Как я осуществляю работу с родителями по музыкальному воспитанию дошкольников?</vt:lpstr>
      <vt:lpstr>Слайд 12</vt:lpstr>
      <vt:lpstr>Слайд 13</vt:lpstr>
      <vt:lpstr>Слайд 14</vt:lpstr>
      <vt:lpstr>     Формы общения с родителями:     совместные досуги и праздники </vt:lpstr>
      <vt:lpstr>Привлечение родителей к  участию детей в районных мероприятиях.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sad</cp:lastModifiedBy>
  <cp:revision>53</cp:revision>
  <dcterms:created xsi:type="dcterms:W3CDTF">2013-08-18T12:30:12Z</dcterms:created>
  <dcterms:modified xsi:type="dcterms:W3CDTF">2019-09-27T06:17:39Z</dcterms:modified>
</cp:coreProperties>
</file>