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10"/>
  </p:notesMasterIdLst>
  <p:sldIdLst>
    <p:sldId id="256" r:id="rId2"/>
    <p:sldId id="267" r:id="rId3"/>
    <p:sldId id="257" r:id="rId4"/>
    <p:sldId id="261" r:id="rId5"/>
    <p:sldId id="272" r:id="rId6"/>
    <p:sldId id="266" r:id="rId7"/>
    <p:sldId id="269" r:id="rId8"/>
    <p:sldId id="271" r:id="rId9"/>
  </p:sldIdLst>
  <p:sldSz cx="6858000" cy="9144000" type="screen4x3"/>
  <p:notesSz cx="6791325" cy="99218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3333CC"/>
    <a:srgbClr val="FF3300"/>
    <a:srgbClr val="FF9999"/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426" autoAdjust="0"/>
    <p:restoredTop sz="94737" autoAdjust="0"/>
  </p:normalViewPr>
  <p:slideViewPr>
    <p:cSldViewPr>
      <p:cViewPr>
        <p:scale>
          <a:sx n="60" d="100"/>
          <a:sy n="60" d="100"/>
        </p:scale>
        <p:origin x="-2982" y="-61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173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908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6846" y="0"/>
            <a:ext cx="2942908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9EFCC-2438-4BD3-A7F4-45F6865DB02E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00250" y="744538"/>
            <a:ext cx="27908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133" y="4712891"/>
            <a:ext cx="5433060" cy="4464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4059"/>
            <a:ext cx="2942908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6846" y="9424059"/>
            <a:ext cx="2942908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AE55CA-4DFD-46AC-AF2C-EF8ACBDB3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000250" y="744538"/>
            <a:ext cx="27908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E55CA-4DFD-46AC-AF2C-EF8ACBDB39E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6858000" cy="92456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7365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514350" y="2438401"/>
            <a:ext cx="5829300" cy="2315633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7366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3A7E752-6080-4592-A12E-C0B5EB9FEF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20CA73-CCFE-444E-9834-4D3BDF223A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70418"/>
            <a:ext cx="1543050" cy="780414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70418"/>
            <a:ext cx="4514850" cy="780414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ED11B9-7C93-4D7D-9B36-DBCD519711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70417"/>
            <a:ext cx="6172200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42900" y="2133601"/>
            <a:ext cx="3028950" cy="604096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3486150" y="2133601"/>
            <a:ext cx="3028950" cy="6040967"/>
          </a:xfrm>
        </p:spPr>
        <p:txBody>
          <a:bodyPr/>
          <a:lstStyle/>
          <a:p>
            <a:pPr lvl="0"/>
            <a:r>
              <a:rPr lang="ru-RU" noProof="0" smtClean="0"/>
              <a:t>Вставка клипа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00FA39-356E-4E33-A7FC-8E39C2850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70417"/>
            <a:ext cx="6172200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42900" y="2133601"/>
            <a:ext cx="3028950" cy="604096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486150" y="2133601"/>
            <a:ext cx="3028950" cy="29188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3486150" y="5255684"/>
            <a:ext cx="3028950" cy="29188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00FA39-356E-4E33-A7FC-8E39C2850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70417"/>
            <a:ext cx="6172200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4096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486150" y="2133601"/>
            <a:ext cx="3028950" cy="29188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3486150" y="5255684"/>
            <a:ext cx="3028950" cy="29188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00FA39-356E-4E33-A7FC-8E39C2850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42900" y="370418"/>
            <a:ext cx="6172200" cy="78041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00FA39-356E-4E33-A7FC-8E39C2850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70418"/>
            <a:ext cx="6172200" cy="15197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342900" y="2133601"/>
            <a:ext cx="6172200" cy="6040967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42900" y="8324851"/>
            <a:ext cx="1600200" cy="6096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43150" y="8331200"/>
            <a:ext cx="2171700" cy="6096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914900" y="8324851"/>
            <a:ext cx="1600200" cy="609600"/>
          </a:xfrm>
        </p:spPr>
        <p:txBody>
          <a:bodyPr/>
          <a:lstStyle>
            <a:lvl1pPr>
              <a:defRPr/>
            </a:lvl1pPr>
          </a:lstStyle>
          <a:p>
            <a:fld id="{4BB596E2-A55F-4C73-884B-366153E23B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74AE29-FE8B-45DD-8318-C91A18B47C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6903A9-2DEE-4E60-8F3A-0FF3B3D8A7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40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40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7B47BB-E380-46BB-BDF7-8ECC3D15B9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6C76D8-72DB-4B1C-BCF3-3E91948CA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2292A8-268D-4BB6-9A61-8463C9863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1304F0-A37D-4ED1-BC30-FD8B799F1C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52F64E-9AA3-4BA9-8365-25DB31DF7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4114F0-67BD-4E07-BBB5-9971EEF2A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6858000" cy="9245600"/>
            <a:chOff x="0" y="0"/>
            <a:chExt cx="5760" cy="4368"/>
          </a:xfrm>
        </p:grpSpPr>
        <p:sp>
          <p:nvSpPr>
            <p:cNvPr id="56323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24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25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26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27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28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29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30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31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32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33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34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35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36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37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38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39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40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6341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70417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634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1"/>
            <a:ext cx="6172200" cy="6040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6343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312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56344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56345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900FA39-356E-4E33-A7FC-8E39C2850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png"/><Relationship Id="rId9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 sz="quarter"/>
          </p:nvPr>
        </p:nvSpPr>
        <p:spPr>
          <a:xfrm>
            <a:off x="500042" y="1142976"/>
            <a:ext cx="5829300" cy="2315633"/>
          </a:xfrm>
        </p:spPr>
        <p:txBody>
          <a:bodyPr/>
          <a:lstStyle/>
          <a:p>
            <a:r>
              <a:rPr lang="ru-RU" dirty="0" smtClean="0">
                <a:solidFill>
                  <a:srgbClr val="3333CC"/>
                </a:solidFill>
              </a:rPr>
              <a:t>МИНУТКИ ЗДОРОВЬЯ                      С  СУ ДЖОК</a:t>
            </a:r>
            <a:endParaRPr lang="ru-RU" dirty="0">
              <a:solidFill>
                <a:srgbClr val="3333CC"/>
              </a:solidFill>
            </a:endParaRPr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sz="quarter" idx="1"/>
          </p:nvPr>
        </p:nvSpPr>
        <p:spPr>
          <a:xfrm>
            <a:off x="1357298" y="5214942"/>
            <a:ext cx="4800600" cy="23368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1" name="Рисунок 10" descr="http://www.dou75.ru/75/images/stories/grupps6/1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8" y="5143504"/>
            <a:ext cx="348615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28605" y="380971"/>
            <a:ext cx="6156722" cy="3954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Метод терапии </a:t>
            </a:r>
            <a:r>
              <a:rPr lang="ru-RU" sz="20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су-джок</a:t>
            </a:r>
            <a:r>
              <a:rPr lang="ru-RU" sz="20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основан на том, что каждому органу человеческого тела соответствуют биоактивные точки, расположенные на кистях и стопах. Воздействуя на эти точки, можно </a:t>
            </a:r>
            <a:r>
              <a:rPr lang="ru-RU" sz="20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избвиться</a:t>
            </a:r>
            <a:r>
              <a:rPr lang="ru-RU" sz="20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от многих болезней или предотвратить их развитие. </a:t>
            </a:r>
            <a:r>
              <a:rPr lang="ru-RU" sz="24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Су-джок</a:t>
            </a:r>
            <a:r>
              <a:rPr lang="ru-RU" sz="20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0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метод, проверенный исследованиями и доказавший свою эффективность и безопасность. Эта система настолько проста и доступна, что освоить ее может даже  ребенок. Метод достаточно один раз понять, затем им можно пользоваться всю жизнь.</a:t>
            </a:r>
          </a:p>
          <a:p>
            <a:pPr>
              <a:spcBef>
                <a:spcPct val="50000"/>
              </a:spcBef>
            </a:pP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23558" name="Picture 6" descr="wo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8" y="4214810"/>
            <a:ext cx="2143140" cy="3132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2322072" y="4071934"/>
            <a:ext cx="453592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Разработал это направление корейский профессор Пак </a:t>
            </a:r>
            <a:r>
              <a:rPr lang="ru-RU" sz="24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Чжэ</a:t>
            </a:r>
            <a:r>
              <a:rPr lang="ru-RU" sz="24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Ву</a:t>
            </a:r>
            <a:r>
              <a:rPr lang="ru-RU" sz="24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Park</a:t>
            </a:r>
            <a:r>
              <a:rPr lang="ru-RU" sz="24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Jae</a:t>
            </a:r>
            <a:r>
              <a:rPr lang="ru-RU" sz="24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Woo</a:t>
            </a:r>
            <a:r>
              <a:rPr lang="ru-RU" sz="24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), академик IAS(</a:t>
            </a:r>
            <a:r>
              <a:rPr lang="ru-RU" sz="24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Berlin</a:t>
            </a:r>
            <a:r>
              <a:rPr lang="ru-RU" sz="24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), президент Корейского института </a:t>
            </a:r>
            <a:r>
              <a:rPr lang="ru-RU" sz="24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Су-Джок</a:t>
            </a:r>
            <a:r>
              <a:rPr lang="ru-RU" sz="24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, президент международной ассоциации врачей </a:t>
            </a:r>
            <a:r>
              <a:rPr lang="ru-RU" sz="24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Су-Джок</a:t>
            </a:r>
            <a:r>
              <a:rPr lang="ru-RU" sz="24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(Лондон, 1991г.)</a:t>
            </a:r>
            <a:r>
              <a:rPr lang="ru-RU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5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370418"/>
            <a:ext cx="6172200" cy="1225549"/>
          </a:xfrm>
        </p:spPr>
        <p:txBody>
          <a:bodyPr/>
          <a:lstStyle/>
          <a:p>
            <a:r>
              <a:rPr lang="ru-RU" sz="3600" b="1" dirty="0" err="1">
                <a:solidFill>
                  <a:srgbClr val="0070C0"/>
                </a:solidFill>
              </a:rPr>
              <a:t>Су-Джок</a:t>
            </a:r>
            <a:r>
              <a:rPr lang="ru-RU" sz="3600" b="1" dirty="0">
                <a:solidFill>
                  <a:srgbClr val="0070C0"/>
                </a:solidFill>
              </a:rPr>
              <a:t> </a:t>
            </a:r>
            <a:r>
              <a:rPr lang="ru-RU" sz="3600" dirty="0">
                <a:solidFill>
                  <a:srgbClr val="0070C0"/>
                </a:solidFill>
              </a:rPr>
              <a:t/>
            </a:r>
            <a:br>
              <a:rPr lang="ru-RU" sz="3600" dirty="0">
                <a:solidFill>
                  <a:srgbClr val="0070C0"/>
                </a:solidFill>
              </a:rPr>
            </a:b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34541" y="1308101"/>
            <a:ext cx="658891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sz="2800" b="1" dirty="0">
                <a:solidFill>
                  <a:srgbClr val="0070C0"/>
                </a:solidFill>
              </a:rPr>
              <a:t>В переводе с корейского 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pPr algn="ctr">
              <a:spcBef>
                <a:spcPts val="0"/>
              </a:spcBef>
            </a:pPr>
            <a:r>
              <a:rPr lang="ru-RU" sz="2800" b="1" dirty="0" smtClean="0">
                <a:solidFill>
                  <a:srgbClr val="0070C0"/>
                </a:solidFill>
              </a:rPr>
              <a:t>Су </a:t>
            </a:r>
            <a:r>
              <a:rPr lang="ru-RU" sz="2800" b="1" dirty="0">
                <a:solidFill>
                  <a:srgbClr val="0070C0"/>
                </a:solidFill>
              </a:rPr>
              <a:t>– кисть, </a:t>
            </a:r>
            <a:r>
              <a:rPr lang="ru-RU" sz="2800" b="1" dirty="0" err="1">
                <a:solidFill>
                  <a:srgbClr val="0070C0"/>
                </a:solidFill>
              </a:rPr>
              <a:t>Джок</a:t>
            </a:r>
            <a:r>
              <a:rPr lang="ru-RU" sz="2800" b="1" dirty="0">
                <a:solidFill>
                  <a:srgbClr val="0070C0"/>
                </a:solidFill>
              </a:rPr>
              <a:t> – стопа.</a:t>
            </a:r>
          </a:p>
        </p:txBody>
      </p:sp>
      <p:pic>
        <p:nvPicPr>
          <p:cNvPr id="6" name="Рисунок 5" descr="Внутренние органы в системе соответствия стопы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14" y="5072066"/>
            <a:ext cx="3047998" cy="3857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Внутренние органы в системе соответствия кисти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90" y="2285984"/>
            <a:ext cx="3119446" cy="3619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1"/>
      <p:bldP spid="225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370417"/>
            <a:ext cx="6172200" cy="915435"/>
          </a:xfrm>
        </p:spPr>
        <p:txBody>
          <a:bodyPr/>
          <a:lstStyle/>
          <a:p>
            <a:r>
              <a:rPr lang="ru-RU" sz="2800" b="1" dirty="0">
                <a:effectLst/>
              </a:rPr>
              <a:t>Неоспоримыми достоинствами Су – </a:t>
            </a:r>
            <a:r>
              <a:rPr lang="ru-RU" sz="2800" b="1" dirty="0" err="1">
                <a:effectLst/>
              </a:rPr>
              <a:t>Джок</a:t>
            </a:r>
            <a:r>
              <a:rPr lang="ru-RU" sz="2800" b="1" dirty="0">
                <a:effectLst/>
              </a:rPr>
              <a:t> терапии являются:</a:t>
            </a:r>
          </a:p>
        </p:txBody>
      </p:sp>
      <p:pic>
        <p:nvPicPr>
          <p:cNvPr id="4" name="Рисунок 3" descr="Су Джок терапия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30" y="7072330"/>
            <a:ext cx="221457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42900" y="1357291"/>
            <a:ext cx="6172200" cy="6817278"/>
          </a:xfrm>
        </p:spPr>
        <p:txBody>
          <a:bodyPr/>
          <a:lstStyle/>
          <a:p>
            <a:pPr>
              <a:buNone/>
            </a:pPr>
            <a:r>
              <a:rPr lang="ru-RU" sz="1800" u="sng" dirty="0" smtClean="0">
                <a:solidFill>
                  <a:srgbClr val="C00000"/>
                </a:solidFill>
                <a:effectLst/>
              </a:rPr>
              <a:t>Высокая эффективность </a:t>
            </a:r>
            <a:r>
              <a:rPr lang="ru-RU" sz="1800" dirty="0" smtClean="0">
                <a:solidFill>
                  <a:srgbClr val="000099"/>
                </a:solidFill>
                <a:effectLst/>
              </a:rPr>
              <a:t>– при правильном применении наступает выраженный эффект уже через несколько минут, а иногда и секунд                                                                                          </a:t>
            </a:r>
            <a:r>
              <a:rPr lang="ru-RU" sz="1800" u="sng" dirty="0" smtClean="0">
                <a:solidFill>
                  <a:srgbClr val="C00000"/>
                </a:solidFill>
                <a:effectLst/>
              </a:rPr>
              <a:t>Абсолютная безопасность </a:t>
            </a:r>
            <a:r>
              <a:rPr lang="ru-RU" sz="1800" dirty="0" smtClean="0">
                <a:solidFill>
                  <a:srgbClr val="000099"/>
                </a:solidFill>
                <a:effectLst/>
              </a:rPr>
              <a:t>– Эта лечебная  система создана не человеком – он только открыл ее – а самой природой. В этом причина ее силы и безопасности. Стимуляция определённых точек приводит к излечению. А неправильное применение метода никогда не наносит вред человеку – оно просто неэффективно.</a:t>
            </a:r>
            <a:br>
              <a:rPr lang="ru-RU" sz="1800" dirty="0" smtClean="0">
                <a:solidFill>
                  <a:srgbClr val="000099"/>
                </a:solidFill>
                <a:effectLst/>
              </a:rPr>
            </a:br>
            <a:r>
              <a:rPr lang="ru-RU" sz="1800" dirty="0" smtClean="0">
                <a:solidFill>
                  <a:srgbClr val="000099"/>
                </a:solidFill>
                <a:effectLst/>
              </a:rPr>
              <a:t> </a:t>
            </a:r>
            <a:r>
              <a:rPr lang="ru-RU" sz="1800" u="sng" dirty="0" smtClean="0">
                <a:solidFill>
                  <a:srgbClr val="C00000"/>
                </a:solidFill>
                <a:effectLst/>
              </a:rPr>
              <a:t>Универсальность</a:t>
            </a:r>
            <a:r>
              <a:rPr lang="ru-RU" sz="1800" dirty="0" smtClean="0">
                <a:solidFill>
                  <a:srgbClr val="C00000"/>
                </a:solidFill>
                <a:effectLst/>
              </a:rPr>
              <a:t> -</a:t>
            </a:r>
            <a:r>
              <a:rPr lang="ru-RU" sz="1800" dirty="0" smtClean="0">
                <a:solidFill>
                  <a:srgbClr val="000099"/>
                </a:solidFill>
                <a:effectLst/>
              </a:rPr>
              <a:t> су – </a:t>
            </a:r>
            <a:r>
              <a:rPr lang="ru-RU" sz="1800" dirty="0" err="1" smtClean="0">
                <a:solidFill>
                  <a:srgbClr val="000099"/>
                </a:solidFill>
                <a:effectLst/>
              </a:rPr>
              <a:t>джок</a:t>
            </a:r>
            <a:r>
              <a:rPr lang="ru-RU" sz="1800" dirty="0" smtClean="0">
                <a:solidFill>
                  <a:srgbClr val="000099"/>
                </a:solidFill>
                <a:effectLst/>
              </a:rPr>
              <a:t> терапию могут использовать и педагоги в своей работе, и родители в домашних условиях.                                                                 </a:t>
            </a:r>
            <a:r>
              <a:rPr lang="ru-RU" sz="1800" u="sng" dirty="0" smtClean="0">
                <a:solidFill>
                  <a:srgbClr val="C00000"/>
                </a:solidFill>
                <a:effectLst/>
              </a:rPr>
              <a:t>Доступность метода </a:t>
            </a:r>
            <a:r>
              <a:rPr lang="ru-RU" sz="1800" dirty="0" smtClean="0">
                <a:solidFill>
                  <a:srgbClr val="000099"/>
                </a:solidFill>
                <a:effectLst/>
              </a:rPr>
              <a:t>для каждого человека.</a:t>
            </a:r>
            <a:br>
              <a:rPr lang="ru-RU" sz="1800" dirty="0" smtClean="0">
                <a:solidFill>
                  <a:srgbClr val="000099"/>
                </a:solidFill>
                <a:effectLst/>
              </a:rPr>
            </a:br>
            <a:r>
              <a:rPr lang="ru-RU" sz="1800" dirty="0" smtClean="0">
                <a:solidFill>
                  <a:srgbClr val="000099"/>
                </a:solidFill>
                <a:effectLst/>
              </a:rPr>
              <a:t> Ваши руки и знания всегда с вами. А подходящий инструмент для проведения лечения вы без труда найдете. (Су – </a:t>
            </a:r>
            <a:r>
              <a:rPr lang="ru-RU" sz="1800" dirty="0" err="1" smtClean="0">
                <a:solidFill>
                  <a:srgbClr val="000099"/>
                </a:solidFill>
                <a:effectLst/>
              </a:rPr>
              <a:t>Джок</a:t>
            </a:r>
            <a:r>
              <a:rPr lang="ru-RU" sz="1800" dirty="0" smtClean="0">
                <a:solidFill>
                  <a:srgbClr val="000099"/>
                </a:solidFill>
                <a:effectLst/>
              </a:rPr>
              <a:t> шарики свободно продаются в аптеках и не требуют больших затрат )                                                                    </a:t>
            </a:r>
            <a:br>
              <a:rPr lang="ru-RU" sz="1800" dirty="0" smtClean="0">
                <a:solidFill>
                  <a:srgbClr val="000099"/>
                </a:solidFill>
                <a:effectLst/>
              </a:rPr>
            </a:br>
            <a:r>
              <a:rPr lang="ru-RU" sz="1800" u="sng" dirty="0" smtClean="0">
                <a:solidFill>
                  <a:srgbClr val="C00000"/>
                </a:solidFill>
                <a:effectLst/>
              </a:rPr>
              <a:t>Простота применения </a:t>
            </a:r>
            <a:r>
              <a:rPr lang="ru-RU" sz="1800" dirty="0" smtClean="0">
                <a:solidFill>
                  <a:srgbClr val="000099"/>
                </a:solidFill>
                <a:effectLst/>
              </a:rPr>
              <a:t>– В </a:t>
            </a:r>
            <a:r>
              <a:rPr lang="ru-RU" sz="1800" dirty="0" err="1" smtClean="0">
                <a:solidFill>
                  <a:srgbClr val="000099"/>
                </a:solidFill>
                <a:effectLst/>
              </a:rPr>
              <a:t>Су-Джок</a:t>
            </a:r>
            <a:r>
              <a:rPr lang="ru-RU" sz="1800" dirty="0" smtClean="0">
                <a:solidFill>
                  <a:srgbClr val="000099"/>
                </a:solidFill>
                <a:effectLst/>
              </a:rPr>
              <a:t> терапии не нужно ничего выучивать и запоминать. Метод достаточно один раз понять и им можно пользоваться всю жизнь.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566738" y="635000"/>
            <a:ext cx="5832872" cy="2167467"/>
            <a:chOff x="476" y="300"/>
            <a:chExt cx="4899" cy="1024"/>
          </a:xfrm>
        </p:grpSpPr>
        <p:sp>
          <p:nvSpPr>
            <p:cNvPr id="24617" name="Rectangle 41"/>
            <p:cNvSpPr>
              <a:spLocks noChangeArrowheads="1"/>
            </p:cNvSpPr>
            <p:nvPr/>
          </p:nvSpPr>
          <p:spPr bwMode="auto">
            <a:xfrm>
              <a:off x="476" y="300"/>
              <a:ext cx="4899" cy="40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618" name="Text Box 42"/>
            <p:cNvSpPr txBox="1">
              <a:spLocks noChangeArrowheads="1"/>
            </p:cNvSpPr>
            <p:nvPr/>
          </p:nvSpPr>
          <p:spPr bwMode="auto">
            <a:xfrm>
              <a:off x="1383" y="300"/>
              <a:ext cx="3085" cy="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latin typeface="Times New Roman" pitchFamily="18" charset="0"/>
                </a:rPr>
                <a:t>Приемы Су – </a:t>
              </a:r>
              <a:r>
                <a:rPr lang="ru-RU" sz="2400" b="1" dirty="0" err="1">
                  <a:latin typeface="Times New Roman" pitchFamily="18" charset="0"/>
                </a:rPr>
                <a:t>Джок</a:t>
              </a:r>
              <a:r>
                <a:rPr lang="ru-RU" sz="2400" b="1" dirty="0">
                  <a:latin typeface="Times New Roman" pitchFamily="18" charset="0"/>
                </a:rPr>
                <a:t> терапии</a:t>
              </a:r>
            </a:p>
          </p:txBody>
        </p:sp>
        <p:sp>
          <p:nvSpPr>
            <p:cNvPr id="24623" name="AutoShape 47"/>
            <p:cNvSpPr>
              <a:spLocks noChangeArrowheads="1"/>
            </p:cNvSpPr>
            <p:nvPr/>
          </p:nvSpPr>
          <p:spPr bwMode="auto">
            <a:xfrm>
              <a:off x="1927" y="709"/>
              <a:ext cx="306" cy="615"/>
            </a:xfrm>
            <a:prstGeom prst="downArrow">
              <a:avLst>
                <a:gd name="adj1" fmla="val 50000"/>
                <a:gd name="adj2" fmla="val 5024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624" name="AutoShape 48"/>
            <p:cNvSpPr>
              <a:spLocks noChangeArrowheads="1"/>
            </p:cNvSpPr>
            <p:nvPr/>
          </p:nvSpPr>
          <p:spPr bwMode="auto">
            <a:xfrm>
              <a:off x="3379" y="709"/>
              <a:ext cx="306" cy="615"/>
            </a:xfrm>
            <a:prstGeom prst="downArrow">
              <a:avLst>
                <a:gd name="adj1" fmla="val 50000"/>
                <a:gd name="adj2" fmla="val 5024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625" name="AutoShape 49"/>
            <p:cNvSpPr>
              <a:spLocks noChangeArrowheads="1"/>
            </p:cNvSpPr>
            <p:nvPr/>
          </p:nvSpPr>
          <p:spPr bwMode="auto">
            <a:xfrm>
              <a:off x="657" y="709"/>
              <a:ext cx="306" cy="615"/>
            </a:xfrm>
            <a:prstGeom prst="downArrow">
              <a:avLst>
                <a:gd name="adj1" fmla="val 50000"/>
                <a:gd name="adj2" fmla="val 5024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626" name="AutoShape 50"/>
            <p:cNvSpPr>
              <a:spLocks noChangeArrowheads="1"/>
            </p:cNvSpPr>
            <p:nvPr/>
          </p:nvSpPr>
          <p:spPr bwMode="auto">
            <a:xfrm>
              <a:off x="4785" y="709"/>
              <a:ext cx="306" cy="615"/>
            </a:xfrm>
            <a:prstGeom prst="downArrow">
              <a:avLst>
                <a:gd name="adj1" fmla="val 50000"/>
                <a:gd name="adj2" fmla="val 5024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134541" y="2844800"/>
            <a:ext cx="1579959" cy="6047317"/>
            <a:chOff x="113" y="1344"/>
            <a:chExt cx="1327" cy="2857"/>
          </a:xfrm>
        </p:grpSpPr>
        <p:sp>
          <p:nvSpPr>
            <p:cNvPr id="24619" name="Rectangle 43"/>
            <p:cNvSpPr>
              <a:spLocks noChangeArrowheads="1"/>
            </p:cNvSpPr>
            <p:nvPr/>
          </p:nvSpPr>
          <p:spPr bwMode="auto">
            <a:xfrm>
              <a:off x="113" y="1344"/>
              <a:ext cx="1225" cy="285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627" name="Text Box 51"/>
            <p:cNvSpPr txBox="1">
              <a:spLocks noChangeArrowheads="1"/>
            </p:cNvSpPr>
            <p:nvPr/>
          </p:nvSpPr>
          <p:spPr bwMode="auto">
            <a:xfrm>
              <a:off x="158" y="1389"/>
              <a:ext cx="1282" cy="6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b="1" dirty="0">
                  <a:latin typeface="Times New Roman" pitchFamily="18" charset="0"/>
                </a:rPr>
                <a:t>Массаж </a:t>
              </a:r>
              <a:r>
                <a:rPr lang="ru-RU" sz="2000" b="1" dirty="0" err="1">
                  <a:latin typeface="Times New Roman" pitchFamily="18" charset="0"/>
                </a:rPr>
                <a:t>специ-альным</a:t>
              </a:r>
              <a:r>
                <a:rPr lang="ru-RU" sz="2000" b="1" dirty="0">
                  <a:latin typeface="Times New Roman" pitchFamily="18" charset="0"/>
                </a:rPr>
                <a:t> </a:t>
              </a:r>
              <a:r>
                <a:rPr lang="ru-RU" sz="2400" b="1" dirty="0">
                  <a:latin typeface="Times New Roman" pitchFamily="18" charset="0"/>
                </a:rPr>
                <a:t>шариком</a:t>
              </a:r>
            </a:p>
          </p:txBody>
        </p:sp>
      </p:grpSp>
      <p:grpSp>
        <p:nvGrpSpPr>
          <p:cNvPr id="4" name="Group 68"/>
          <p:cNvGrpSpPr>
            <a:grpSpLocks/>
          </p:cNvGrpSpPr>
          <p:nvPr/>
        </p:nvGrpSpPr>
        <p:grpSpPr bwMode="auto">
          <a:xfrm>
            <a:off x="1754981" y="2844800"/>
            <a:ext cx="1620441" cy="6047317"/>
            <a:chOff x="1474" y="1344"/>
            <a:chExt cx="1361" cy="2857"/>
          </a:xfrm>
        </p:grpSpPr>
        <p:sp>
          <p:nvSpPr>
            <p:cNvPr id="24620" name="Rectangle 44"/>
            <p:cNvSpPr>
              <a:spLocks noChangeArrowheads="1"/>
            </p:cNvSpPr>
            <p:nvPr/>
          </p:nvSpPr>
          <p:spPr bwMode="auto">
            <a:xfrm>
              <a:off x="1474" y="1344"/>
              <a:ext cx="1361" cy="285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24629" name="Text Box 53"/>
            <p:cNvSpPr txBox="1">
              <a:spLocks noChangeArrowheads="1"/>
            </p:cNvSpPr>
            <p:nvPr/>
          </p:nvSpPr>
          <p:spPr bwMode="auto">
            <a:xfrm>
              <a:off x="1610" y="1434"/>
              <a:ext cx="1150" cy="7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b="1" dirty="0">
                  <a:latin typeface="Times New Roman" pitchFamily="18" charset="0"/>
                </a:rPr>
                <a:t>Массаж</a:t>
              </a:r>
              <a:r>
                <a:rPr lang="ru-RU" sz="2400" b="1" dirty="0">
                  <a:latin typeface="Times New Roman" pitchFamily="18" charset="0"/>
                </a:rPr>
                <a:t> </a:t>
              </a:r>
              <a:r>
                <a:rPr lang="ru-RU" sz="2400" b="1" dirty="0" smtClean="0">
                  <a:latin typeface="Times New Roman" pitchFamily="18" charset="0"/>
                </a:rPr>
                <a:t>эластичным </a:t>
              </a:r>
              <a:r>
                <a:rPr lang="ru-RU" sz="2400" b="1" dirty="0">
                  <a:latin typeface="Times New Roman" pitchFamily="18" charset="0"/>
                </a:rPr>
                <a:t>кольцом</a:t>
              </a:r>
            </a:p>
          </p:txBody>
        </p:sp>
      </p:grpSp>
      <p:grpSp>
        <p:nvGrpSpPr>
          <p:cNvPr id="5" name="Group 67"/>
          <p:cNvGrpSpPr>
            <a:grpSpLocks/>
          </p:cNvGrpSpPr>
          <p:nvPr/>
        </p:nvGrpSpPr>
        <p:grpSpPr bwMode="auto">
          <a:xfrm>
            <a:off x="5264941" y="2844800"/>
            <a:ext cx="1501377" cy="6047317"/>
            <a:chOff x="4422" y="1344"/>
            <a:chExt cx="1261" cy="2857"/>
          </a:xfrm>
        </p:grpSpPr>
        <p:sp>
          <p:nvSpPr>
            <p:cNvPr id="24622" name="Rectangle 46"/>
            <p:cNvSpPr>
              <a:spLocks noChangeArrowheads="1"/>
            </p:cNvSpPr>
            <p:nvPr/>
          </p:nvSpPr>
          <p:spPr bwMode="auto">
            <a:xfrm>
              <a:off x="4422" y="1344"/>
              <a:ext cx="1225" cy="285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631" name="Text Box 55"/>
            <p:cNvSpPr txBox="1">
              <a:spLocks noChangeArrowheads="1"/>
            </p:cNvSpPr>
            <p:nvPr/>
          </p:nvSpPr>
          <p:spPr bwMode="auto">
            <a:xfrm>
              <a:off x="4440" y="1485"/>
              <a:ext cx="980" cy="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b="1" dirty="0">
                  <a:latin typeface="Times New Roman" pitchFamily="18" charset="0"/>
                </a:rPr>
                <a:t>Массаж</a:t>
              </a:r>
              <a:r>
                <a:rPr lang="ru-RU" sz="2400" b="1" dirty="0">
                  <a:latin typeface="Times New Roman" pitchFamily="18" charset="0"/>
                </a:rPr>
                <a:t> стоп</a:t>
              </a:r>
            </a:p>
          </p:txBody>
        </p:sp>
        <p:pic>
          <p:nvPicPr>
            <p:cNvPr id="24636" name="Picture 60" descr="%D0%9C%D0%B0%D1%81%D1%81%D0%B0%D0%B6%D1%91%D1%80%D1%8B%20%282%29_500x3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80" y="1888"/>
              <a:ext cx="1003" cy="6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37" name="Picture 61" descr="%D0%9C%D0%B0%D1%81%D1%81%D0%B0%D0%B6%D1%91%D1%80%D1%8B%20%284%2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00" y="2363"/>
              <a:ext cx="1062" cy="7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up 66"/>
          <p:cNvGrpSpPr>
            <a:grpSpLocks/>
          </p:cNvGrpSpPr>
          <p:nvPr/>
        </p:nvGrpSpPr>
        <p:grpSpPr bwMode="auto">
          <a:xfrm>
            <a:off x="3537347" y="2844800"/>
            <a:ext cx="1565672" cy="6047317"/>
            <a:chOff x="2971" y="1344"/>
            <a:chExt cx="1315" cy="2857"/>
          </a:xfrm>
        </p:grpSpPr>
        <p:sp>
          <p:nvSpPr>
            <p:cNvPr id="24621" name="Rectangle 45"/>
            <p:cNvSpPr>
              <a:spLocks noChangeArrowheads="1"/>
            </p:cNvSpPr>
            <p:nvPr/>
          </p:nvSpPr>
          <p:spPr bwMode="auto">
            <a:xfrm>
              <a:off x="2971" y="1344"/>
              <a:ext cx="1315" cy="285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630" name="Text Box 54"/>
            <p:cNvSpPr txBox="1">
              <a:spLocks noChangeArrowheads="1"/>
            </p:cNvSpPr>
            <p:nvPr/>
          </p:nvSpPr>
          <p:spPr bwMode="auto">
            <a:xfrm>
              <a:off x="3061" y="1389"/>
              <a:ext cx="1139" cy="10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latin typeface="Times New Roman" pitchFamily="18" charset="0"/>
                </a:rPr>
                <a:t>Ручной массаж кистей и пальцев рук</a:t>
              </a:r>
            </a:p>
          </p:txBody>
        </p:sp>
        <p:pic>
          <p:nvPicPr>
            <p:cNvPr id="24635" name="Picture 59" descr="7_clip_image00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61" y="2614"/>
              <a:ext cx="1199" cy="829"/>
            </a:xfrm>
            <a:prstGeom prst="rect">
              <a:avLst/>
            </a:prstGeom>
            <a:noFill/>
          </p:spPr>
        </p:pic>
      </p:grpSp>
      <p:pic>
        <p:nvPicPr>
          <p:cNvPr id="1026" name="Picture 2" descr="D:\Спортзал\Су-джок\Проект логогруппа\Фото\_1090052.JPG"/>
          <p:cNvPicPr>
            <a:picLocks noChangeAspect="1" noChangeArrowheads="1"/>
          </p:cNvPicPr>
          <p:nvPr/>
        </p:nvPicPr>
        <p:blipFill>
          <a:blip r:embed="rId6" cstate="print"/>
          <a:srcRect l="21258" t="10558" r="19967" b="8494"/>
          <a:stretch>
            <a:fillRect/>
          </a:stretch>
        </p:blipFill>
        <p:spPr bwMode="auto">
          <a:xfrm>
            <a:off x="5357827" y="6715140"/>
            <a:ext cx="1285884" cy="1743662"/>
          </a:xfrm>
          <a:prstGeom prst="rect">
            <a:avLst/>
          </a:prstGeom>
          <a:noFill/>
        </p:spPr>
      </p:pic>
      <p:pic>
        <p:nvPicPr>
          <p:cNvPr id="7" name="Picture 2" descr="C:\Documents and Settings\Администратор\Рабочий стол\су джок\DSCN966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290" y="6572264"/>
            <a:ext cx="1428760" cy="1071570"/>
          </a:xfrm>
          <a:prstGeom prst="rect">
            <a:avLst/>
          </a:prstGeom>
          <a:noFill/>
        </p:spPr>
      </p:pic>
      <p:pic>
        <p:nvPicPr>
          <p:cNvPr id="8" name="Picture 3" descr="C:\Documents and Settings\Администратор\Рабочий стол\су джок\DSCN9656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85926" y="5000628"/>
            <a:ext cx="1571636" cy="1357322"/>
          </a:xfrm>
          <a:prstGeom prst="rect">
            <a:avLst/>
          </a:prstGeom>
          <a:noFill/>
        </p:spPr>
      </p:pic>
      <p:pic>
        <p:nvPicPr>
          <p:cNvPr id="9" name="Picture 4" descr="C:\Documents and Settings\Администратор\Рабочий стол\су джок\DSCN9658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5728" y="4572000"/>
            <a:ext cx="1285884" cy="1428760"/>
          </a:xfrm>
          <a:prstGeom prst="rect">
            <a:avLst/>
          </a:prstGeom>
          <a:noFill/>
        </p:spPr>
      </p:pic>
      <p:pic>
        <p:nvPicPr>
          <p:cNvPr id="10" name="Picture 5" descr="C:\Documents and Settings\Администратор\Рабочий стол\су джок\DSCN9665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928802" y="7143768"/>
            <a:ext cx="1357279" cy="1017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Рисунок 12" descr="http://sadik110.ru/ckfinder/userfiles/images/dop/grac/%D0%A1%D0%A3%20%D0%94%D0%96%D0%9E%D0%9A/%D0%BF%D1%80%D1%83%D0%B6%D0%B8%D0%BD%D0%BD%D1%8B%D0%B9%20%D0%BC%D0%B0%D1%81%D1%81%D0%B0%D0%B6%D1%91%D1%8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51258" y="6588224"/>
            <a:ext cx="942975" cy="1346200"/>
          </a:xfrm>
          <a:prstGeom prst="rect">
            <a:avLst/>
          </a:prstGeom>
          <a:noFill/>
        </p:spPr>
      </p:pic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88640" y="615552"/>
            <a:ext cx="6669360" cy="8002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180000">
              <a:spcBef>
                <a:spcPts val="0"/>
              </a:spcBef>
              <a:buNone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Су-джок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с виду - симпатичный шарик с острыми шипами, лёгкий и гигиеничный, простой в обращении и доступный в любой момент. Попробуйте покатать его между ладонями – тут же ощутите прилив тепла и лёгкое покалывание. Его остроконечные выступы воздействуют на биологически активные точки, неизменно вызывая улучшение самочувствия, снимая стресс, усталость и болевые ощущения, повышая общий тонус организма. Ежедневное общение с массажными мячиками избавит от гипотонии, запоров, поможет при атеросклерозе, повышенном артериальном давлении, его можно использовать для профилактики заболеваний Центральной Нервной Системы и щитовидной железы.</a:t>
            </a:r>
            <a:r>
              <a:rPr lang="ru-RU" sz="20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180000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На кистях и стопах располагаются системы высокоактивных точек соответствия всем органам и участкам тела. Воздействуя на них, мы можем регулировать функционирование внутренних органов. Например</a:t>
            </a:r>
          </a:p>
          <a:p>
            <a:pPr marL="0" indent="180000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мизинец – сердце,</a:t>
            </a:r>
          </a:p>
          <a:p>
            <a:pPr marL="0" indent="180000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безымянный – печень,</a:t>
            </a:r>
          </a:p>
          <a:p>
            <a:pPr marL="0" indent="180000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средний – кишечник, </a:t>
            </a:r>
          </a:p>
          <a:p>
            <a:pPr marL="0" indent="180000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указательный – желудок, </a:t>
            </a:r>
          </a:p>
          <a:p>
            <a:pPr marL="0" indent="180000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большой палец – голова.</a:t>
            </a:r>
          </a:p>
          <a:p>
            <a:pPr marL="0" indent="180000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180000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Следовательно, воздействуя на определенные точки, можно влиять на соответствующий этой точке орган человека</a:t>
            </a:r>
            <a:r>
              <a:rPr lang="ru-RU" b="1" dirty="0" smtClean="0">
                <a:solidFill>
                  <a:srgbClr val="3333CC"/>
                </a:solidFill>
                <a:latin typeface="+mn-lt"/>
              </a:rPr>
              <a:t>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3333CC"/>
              </a:solidFill>
              <a:effectLst/>
              <a:latin typeface="+mn-lt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4419600"/>
            <a:ext cx="4651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      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143248" y="6215074"/>
            <a:ext cx="2286016" cy="16004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sng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Противопоказания:</a:t>
            </a:r>
            <a:endParaRPr kumimoji="0" lang="ru-RU" sz="1600" b="1" i="0" u="sng" strike="noStrike" cap="none" normalizeH="0" baseline="0" dirty="0" smtClean="0">
              <a:ln>
                <a:noFill/>
              </a:ln>
              <a:solidFill>
                <a:srgbClr val="FF3300"/>
              </a:solidFill>
              <a:effectLst/>
              <a:latin typeface="+mn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высокая температура, гнойные заболевания, открытые раны, онкологические заболевания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3300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01780" y="347531"/>
            <a:ext cx="65562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8670" y="285720"/>
            <a:ext cx="6172200" cy="7643866"/>
          </a:xfrm>
        </p:spPr>
        <p:txBody>
          <a:bodyPr>
            <a:noAutofit/>
          </a:bodyPr>
          <a:lstStyle/>
          <a:p>
            <a:pPr algn="l"/>
            <a:r>
              <a:rPr lang="ru-RU" sz="1600" b="0" dirty="0" smtClean="0">
                <a:solidFill>
                  <a:srgbClr val="000099"/>
                </a:solidFill>
                <a:effectLst/>
              </a:rPr>
              <a:t>В педагогической практике применяют </a:t>
            </a:r>
            <a:r>
              <a:rPr lang="ru-RU" sz="1600" b="0" dirty="0" err="1" smtClean="0">
                <a:solidFill>
                  <a:srgbClr val="000099"/>
                </a:solidFill>
                <a:effectLst/>
              </a:rPr>
              <a:t>су-джок</a:t>
            </a:r>
            <a:r>
              <a:rPr lang="ru-RU" sz="1600" b="0" dirty="0" smtClean="0">
                <a:solidFill>
                  <a:srgbClr val="000099"/>
                </a:solidFill>
                <a:effectLst/>
              </a:rPr>
              <a:t> - </a:t>
            </a:r>
            <a:r>
              <a:rPr lang="ru-RU" sz="1600" b="0" dirty="0" err="1" smtClean="0">
                <a:solidFill>
                  <a:srgbClr val="000099"/>
                </a:solidFill>
                <a:effectLst/>
              </a:rPr>
              <a:t>массажеры</a:t>
            </a:r>
            <a:r>
              <a:rPr lang="ru-RU" sz="1600" b="0" dirty="0" smtClean="0">
                <a:solidFill>
                  <a:srgbClr val="000099"/>
                </a:solidFill>
                <a:effectLst/>
              </a:rPr>
              <a:t> в виде массажных шариков в комплекте с массажными металлическими кольцами. Шариком можно стимулировать зоны на ладонях, а массажные колечки надеваются на пальчики, воздействуя на всю поверхность пальцев. Ими можно массировать труднодоступные места между пальцами.</a:t>
            </a:r>
            <a:br>
              <a:rPr lang="ru-RU" sz="1600" b="0" dirty="0" smtClean="0">
                <a:solidFill>
                  <a:srgbClr val="000099"/>
                </a:solidFill>
                <a:effectLst/>
              </a:rPr>
            </a:br>
            <a:r>
              <a:rPr lang="ru-RU" sz="1600" b="0" dirty="0" smtClean="0">
                <a:solidFill>
                  <a:srgbClr val="000099"/>
                </a:solidFill>
                <a:effectLst/>
              </a:rPr>
              <a:t>Оздоровительный массаж рук по «точкам здоровья» проводится под руководством воспитателя в игровой форме, что благоприятно воздействует на физическое здоровье, а также развивает у детей самостоятельность, активность, умение заботиться о своём здоровье</a:t>
            </a:r>
            <a:r>
              <a:rPr lang="ru-RU" sz="1600" b="0" dirty="0" smtClean="0">
                <a:solidFill>
                  <a:srgbClr val="000099"/>
                </a:solidFill>
              </a:rPr>
              <a:t/>
            </a:r>
            <a:br>
              <a:rPr lang="ru-RU" sz="1600" b="0" dirty="0" smtClean="0">
                <a:solidFill>
                  <a:srgbClr val="000099"/>
                </a:solidFill>
              </a:rPr>
            </a:br>
            <a:r>
              <a:rPr lang="ru-RU" sz="1600" b="0" dirty="0" smtClean="0">
                <a:solidFill>
                  <a:srgbClr val="000099"/>
                </a:solidFill>
                <a:effectLst/>
              </a:rPr>
              <a:t>Ребенок, как исследователь, сравнивая свою руку и строение человека, находит аналогии в их строении, проверяет существующие гипотезы, приходит, с помощью воспитателя и его наводящих вопросов, к определённому мнению о пользе метода.</a:t>
            </a:r>
            <a:br>
              <a:rPr lang="ru-RU" sz="1600" b="0" dirty="0" smtClean="0">
                <a:solidFill>
                  <a:srgbClr val="000099"/>
                </a:solidFill>
                <a:effectLst/>
              </a:rPr>
            </a:br>
            <a:r>
              <a:rPr lang="ru-RU" sz="1600" b="0" dirty="0" smtClean="0">
                <a:solidFill>
                  <a:srgbClr val="000099"/>
                </a:solidFill>
                <a:effectLst/>
              </a:rPr>
              <a:t>Ребенок, как врач, может заботиться об укреплении своего здоровья, оказывать себе и друзьям некоторую помощь.</a:t>
            </a:r>
            <a:br>
              <a:rPr lang="ru-RU" sz="1600" b="0" dirty="0" smtClean="0">
                <a:solidFill>
                  <a:srgbClr val="000099"/>
                </a:solidFill>
                <a:effectLst/>
              </a:rPr>
            </a:br>
            <a:r>
              <a:rPr lang="ru-RU" sz="1600" dirty="0" smtClean="0"/>
              <a:t> </a:t>
            </a:r>
            <a:r>
              <a:rPr lang="ru-RU" sz="1600" b="0" dirty="0" smtClean="0">
                <a:solidFill>
                  <a:srgbClr val="000099"/>
                </a:solidFill>
                <a:effectLst/>
              </a:rPr>
              <a:t>Шарики и пружинки </a:t>
            </a:r>
            <a:r>
              <a:rPr lang="ru-RU" sz="1600" b="0" dirty="0" err="1" smtClean="0">
                <a:solidFill>
                  <a:srgbClr val="000099"/>
                </a:solidFill>
                <a:effectLst/>
              </a:rPr>
              <a:t>Су-Джок</a:t>
            </a:r>
            <a:r>
              <a:rPr lang="ru-RU" sz="1600" b="0" dirty="0" smtClean="0">
                <a:solidFill>
                  <a:srgbClr val="000099"/>
                </a:solidFill>
                <a:effectLst/>
              </a:rPr>
              <a:t> - это «медицинские сестрички», которые ежедневно следят за здоровьем и предотвращают болезни разных внутренних органов. С ними дети знакомятся на занятиях , и находят их на своих пультах -  ладошках.</a:t>
            </a:r>
            <a:br>
              <a:rPr lang="ru-RU" sz="1600" b="0" dirty="0" smtClean="0">
                <a:solidFill>
                  <a:srgbClr val="000099"/>
                </a:solidFill>
                <a:effectLst/>
              </a:rPr>
            </a:br>
            <a:r>
              <a:rPr lang="ru-RU" sz="1600" b="0" i="1" dirty="0" smtClean="0">
                <a:solidFill>
                  <a:srgbClr val="000099"/>
                </a:solidFill>
                <a:effectLst/>
              </a:rPr>
              <a:t>Шарик я!</a:t>
            </a:r>
            <a:r>
              <a:rPr lang="ru-RU" sz="1600" b="0" dirty="0" smtClean="0">
                <a:solidFill>
                  <a:srgbClr val="000099"/>
                </a:solidFill>
                <a:effectLst/>
              </a:rPr>
              <a:t/>
            </a:r>
            <a:br>
              <a:rPr lang="ru-RU" sz="1600" b="0" dirty="0" smtClean="0">
                <a:solidFill>
                  <a:srgbClr val="000099"/>
                </a:solidFill>
                <a:effectLst/>
              </a:rPr>
            </a:br>
            <a:r>
              <a:rPr lang="ru-RU" sz="1600" b="0" i="1" dirty="0" smtClean="0">
                <a:solidFill>
                  <a:srgbClr val="000099"/>
                </a:solidFill>
                <a:effectLst/>
              </a:rPr>
              <a:t>Детей лечу В этом кабинете.</a:t>
            </a:r>
            <a:r>
              <a:rPr lang="ru-RU" sz="1600" b="0" dirty="0" smtClean="0">
                <a:solidFill>
                  <a:srgbClr val="000099"/>
                </a:solidFill>
                <a:effectLst/>
              </a:rPr>
              <a:t> </a:t>
            </a:r>
            <a:br>
              <a:rPr lang="ru-RU" sz="1600" b="0" dirty="0" smtClean="0">
                <a:solidFill>
                  <a:srgbClr val="000099"/>
                </a:solidFill>
                <a:effectLst/>
              </a:rPr>
            </a:br>
            <a:r>
              <a:rPr lang="ru-RU" sz="1600" b="0" i="1" dirty="0" smtClean="0">
                <a:solidFill>
                  <a:srgbClr val="000099"/>
                </a:solidFill>
                <a:effectLst/>
              </a:rPr>
              <a:t>Чтобы реже Шли к врачу</a:t>
            </a:r>
            <a:r>
              <a:rPr lang="ru-RU" sz="1600" b="0" dirty="0" smtClean="0">
                <a:solidFill>
                  <a:srgbClr val="000099"/>
                </a:solidFill>
                <a:effectLst/>
              </a:rPr>
              <a:t/>
            </a:r>
            <a:br>
              <a:rPr lang="ru-RU" sz="1600" b="0" dirty="0" smtClean="0">
                <a:solidFill>
                  <a:srgbClr val="000099"/>
                </a:solidFill>
                <a:effectLst/>
              </a:rPr>
            </a:br>
            <a:r>
              <a:rPr lang="ru-RU" sz="1600" b="0" i="1" dirty="0" smtClean="0">
                <a:solidFill>
                  <a:srgbClr val="000099"/>
                </a:solidFill>
                <a:effectLst/>
              </a:rPr>
              <a:t>Маленькие дети.</a:t>
            </a:r>
            <a:r>
              <a:rPr lang="ru-RU" sz="1600" b="0" dirty="0" smtClean="0">
                <a:solidFill>
                  <a:srgbClr val="000099"/>
                </a:solidFill>
                <a:effectLst/>
              </a:rPr>
              <a:t/>
            </a:r>
            <a:br>
              <a:rPr lang="ru-RU" sz="1600" b="0" dirty="0" smtClean="0">
                <a:solidFill>
                  <a:srgbClr val="000099"/>
                </a:solidFill>
                <a:effectLst/>
              </a:rPr>
            </a:br>
            <a:r>
              <a:rPr lang="ru-RU" sz="1600" b="0" dirty="0" smtClean="0">
                <a:solidFill>
                  <a:srgbClr val="000099"/>
                </a:solidFill>
                <a:effectLst/>
              </a:rPr>
              <a:t> </a:t>
            </a:r>
            <a:br>
              <a:rPr lang="ru-RU" sz="1600" b="0" dirty="0" smtClean="0">
                <a:solidFill>
                  <a:srgbClr val="000099"/>
                </a:solidFill>
                <a:effectLst/>
              </a:rPr>
            </a:br>
            <a:r>
              <a:rPr lang="ru-RU" sz="1600" b="0" i="1" dirty="0" smtClean="0">
                <a:solidFill>
                  <a:srgbClr val="000099"/>
                </a:solidFill>
                <a:effectLst/>
              </a:rPr>
              <a:t>Я весёлая пружинка –  Медицинская сестра!</a:t>
            </a:r>
            <a:r>
              <a:rPr lang="ru-RU" sz="1600" b="0" dirty="0" smtClean="0">
                <a:solidFill>
                  <a:srgbClr val="000099"/>
                </a:solidFill>
                <a:effectLst/>
              </a:rPr>
              <a:t/>
            </a:r>
            <a:br>
              <a:rPr lang="ru-RU" sz="1600" b="0" dirty="0" smtClean="0">
                <a:solidFill>
                  <a:srgbClr val="000099"/>
                </a:solidFill>
                <a:effectLst/>
              </a:rPr>
            </a:br>
            <a:r>
              <a:rPr lang="ru-RU" sz="1600" b="0" i="1" dirty="0" smtClean="0">
                <a:solidFill>
                  <a:srgbClr val="000099"/>
                </a:solidFill>
                <a:effectLst/>
              </a:rPr>
              <a:t>Разрешаю вам, больной,</a:t>
            </a:r>
            <a:r>
              <a:rPr lang="ru-RU" sz="1600" b="0" dirty="0" smtClean="0">
                <a:solidFill>
                  <a:srgbClr val="000099"/>
                </a:solidFill>
                <a:effectLst/>
              </a:rPr>
              <a:t/>
            </a:r>
            <a:br>
              <a:rPr lang="ru-RU" sz="1600" b="0" dirty="0" smtClean="0">
                <a:solidFill>
                  <a:srgbClr val="000099"/>
                </a:solidFill>
                <a:effectLst/>
              </a:rPr>
            </a:br>
            <a:r>
              <a:rPr lang="ru-RU" sz="1600" b="0" i="1" dirty="0" smtClean="0">
                <a:solidFill>
                  <a:srgbClr val="000099"/>
                </a:solidFill>
                <a:effectLst/>
              </a:rPr>
              <a:t>Поиграть чуть-чуть  со мной.</a:t>
            </a:r>
            <a:r>
              <a:rPr lang="ru-RU" sz="1600" b="0" dirty="0" smtClean="0">
                <a:solidFill>
                  <a:srgbClr val="000099"/>
                </a:solidFill>
                <a:effectLst/>
              </a:rPr>
              <a:t/>
            </a:r>
            <a:br>
              <a:rPr lang="ru-RU" sz="1600" b="0" dirty="0" smtClean="0">
                <a:solidFill>
                  <a:srgbClr val="000099"/>
                </a:solidFill>
                <a:effectLst/>
              </a:rPr>
            </a:br>
            <a:r>
              <a:rPr lang="ru-RU" sz="1600" b="0" dirty="0" smtClean="0">
                <a:solidFill>
                  <a:srgbClr val="000099"/>
                </a:solidFill>
                <a:effectLst/>
              </a:rPr>
              <a:t/>
            </a:r>
            <a:br>
              <a:rPr lang="ru-RU" sz="1600" b="0" dirty="0" smtClean="0">
                <a:solidFill>
                  <a:srgbClr val="000099"/>
                </a:solidFill>
                <a:effectLst/>
              </a:rPr>
            </a:br>
            <a:endParaRPr lang="ru-RU" sz="1600" b="0" i="1" dirty="0">
              <a:solidFill>
                <a:srgbClr val="000099"/>
              </a:solidFill>
              <a:effectLst/>
            </a:endParaRPr>
          </a:p>
        </p:txBody>
      </p:sp>
      <p:sp>
        <p:nvSpPr>
          <p:cNvPr id="4" name="Заголовок 5"/>
          <p:cNvSpPr txBox="1">
            <a:spLocks/>
          </p:cNvSpPr>
          <p:nvPr/>
        </p:nvSpPr>
        <p:spPr bwMode="auto">
          <a:xfrm>
            <a:off x="482183" y="6953267"/>
            <a:ext cx="6172200" cy="180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ru-RU" b="1" i="1" u="none" strike="noStrike" kern="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4" name="Picture 2" descr="C:\Documents and Settings\Администратор\Рабочий стол\су джок\DSCN96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8" y="5143504"/>
            <a:ext cx="1857388" cy="1571636"/>
          </a:xfrm>
          <a:prstGeom prst="rect">
            <a:avLst/>
          </a:prstGeom>
          <a:noFill/>
        </p:spPr>
      </p:pic>
      <p:pic>
        <p:nvPicPr>
          <p:cNvPr id="3075" name="Picture 3" descr="C:\Documents and Settings\Администратор\Рабочий стол\су джок\DSCN965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62" y="7072330"/>
            <a:ext cx="1904971" cy="14287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  <p:bldP spid="6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2647" y="214282"/>
            <a:ext cx="3114915" cy="3929090"/>
          </a:xfrm>
          <a:ln w="57150">
            <a:solidFill>
              <a:srgbClr val="00B0F0"/>
            </a:solidFill>
          </a:ln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ru-RU" sz="1400" u="sng" dirty="0" smtClean="0">
                <a:solidFill>
                  <a:srgbClr val="3333CC"/>
                </a:solidFill>
                <a:effectLst/>
              </a:rPr>
              <a:t>Пальчиковая игра «Черепаха» </a:t>
            </a:r>
            <a:endParaRPr lang="ru-RU" sz="1400" dirty="0" smtClean="0">
              <a:solidFill>
                <a:srgbClr val="3333CC"/>
              </a:solidFill>
              <a:effectLst/>
            </a:endParaRPr>
          </a:p>
          <a:p>
            <a:pPr algn="ctr">
              <a:spcBef>
                <a:spcPts val="0"/>
              </a:spcBef>
            </a:pPr>
            <a:r>
              <a:rPr lang="ru-RU" sz="1400" dirty="0" smtClean="0">
                <a:solidFill>
                  <a:srgbClr val="3333CC"/>
                </a:solidFill>
                <a:effectLst/>
              </a:rPr>
              <a:t>(у детей в руках Су </a:t>
            </a:r>
            <a:r>
              <a:rPr lang="ru-RU" sz="1400" dirty="0" err="1" smtClean="0">
                <a:solidFill>
                  <a:srgbClr val="3333CC"/>
                </a:solidFill>
                <a:effectLst/>
              </a:rPr>
              <a:t>Джок</a:t>
            </a:r>
            <a:r>
              <a:rPr lang="ru-RU" sz="1400" dirty="0" smtClean="0">
                <a:solidFill>
                  <a:srgbClr val="3333CC"/>
                </a:solidFill>
                <a:effectLst/>
              </a:rPr>
              <a:t>).</a:t>
            </a:r>
          </a:p>
          <a:p>
            <a:pPr algn="ctr">
              <a:spcBef>
                <a:spcPts val="0"/>
              </a:spcBef>
            </a:pPr>
            <a:r>
              <a:rPr lang="ru-RU" sz="1400" dirty="0" smtClean="0">
                <a:solidFill>
                  <a:srgbClr val="3333CC"/>
                </a:solidFill>
                <a:effectLst/>
              </a:rPr>
              <a:t>Описание: упражнение выполняется сначала</a:t>
            </a:r>
          </a:p>
          <a:p>
            <a:pPr algn="ctr">
              <a:spcBef>
                <a:spcPts val="0"/>
              </a:spcBef>
            </a:pPr>
            <a:r>
              <a:rPr lang="ru-RU" sz="1400" dirty="0" smtClean="0">
                <a:solidFill>
                  <a:srgbClr val="3333CC"/>
                </a:solidFill>
                <a:effectLst/>
              </a:rPr>
              <a:t> на правой руке, затем на левой.</a:t>
            </a:r>
          </a:p>
          <a:p>
            <a:pPr algn="ctr">
              <a:spcBef>
                <a:spcPts val="0"/>
              </a:spcBef>
            </a:pPr>
            <a:r>
              <a:rPr lang="ru-RU" sz="1400" dirty="0" smtClean="0">
                <a:solidFill>
                  <a:srgbClr val="3333CC"/>
                </a:solidFill>
                <a:effectLst/>
              </a:rPr>
              <a:t>Шла большая черепаха </a:t>
            </a:r>
          </a:p>
          <a:p>
            <a:pPr algn="ctr">
              <a:spcBef>
                <a:spcPts val="0"/>
              </a:spcBef>
            </a:pPr>
            <a:r>
              <a:rPr lang="ru-RU" sz="1400" dirty="0" smtClean="0">
                <a:solidFill>
                  <a:srgbClr val="3333CC"/>
                </a:solidFill>
                <a:effectLst/>
              </a:rPr>
              <a:t>И кусала всех от страха,</a:t>
            </a:r>
          </a:p>
          <a:p>
            <a:pPr algn="ctr">
              <a:spcBef>
                <a:spcPts val="0"/>
              </a:spcBef>
            </a:pPr>
            <a:r>
              <a:rPr lang="ru-RU" sz="1400" dirty="0" smtClean="0">
                <a:solidFill>
                  <a:srgbClr val="3333CC"/>
                </a:solidFill>
                <a:effectLst/>
              </a:rPr>
              <a:t>(дети катают Су </a:t>
            </a:r>
            <a:r>
              <a:rPr lang="ru-RU" sz="1400" dirty="0" err="1" smtClean="0">
                <a:solidFill>
                  <a:srgbClr val="3333CC"/>
                </a:solidFill>
                <a:effectLst/>
              </a:rPr>
              <a:t>Джок</a:t>
            </a:r>
            <a:r>
              <a:rPr lang="ru-RU" sz="1400" dirty="0" smtClean="0">
                <a:solidFill>
                  <a:srgbClr val="3333CC"/>
                </a:solidFill>
                <a:effectLst/>
              </a:rPr>
              <a:t> между ладоней)</a:t>
            </a:r>
          </a:p>
          <a:p>
            <a:pPr algn="ctr">
              <a:spcBef>
                <a:spcPts val="0"/>
              </a:spcBef>
            </a:pPr>
            <a:r>
              <a:rPr lang="ru-RU" sz="1400" dirty="0" err="1" smtClean="0">
                <a:solidFill>
                  <a:srgbClr val="3333CC"/>
                </a:solidFill>
                <a:effectLst/>
              </a:rPr>
              <a:t>Кусь</a:t>
            </a:r>
            <a:r>
              <a:rPr lang="ru-RU" sz="1400" dirty="0" smtClean="0">
                <a:solidFill>
                  <a:srgbClr val="3333CC"/>
                </a:solidFill>
                <a:effectLst/>
              </a:rPr>
              <a:t>, </a:t>
            </a:r>
            <a:r>
              <a:rPr lang="ru-RU" sz="1400" dirty="0" err="1" smtClean="0">
                <a:solidFill>
                  <a:srgbClr val="3333CC"/>
                </a:solidFill>
                <a:effectLst/>
              </a:rPr>
              <a:t>кусь</a:t>
            </a:r>
            <a:r>
              <a:rPr lang="ru-RU" sz="1400" dirty="0" smtClean="0">
                <a:solidFill>
                  <a:srgbClr val="3333CC"/>
                </a:solidFill>
                <a:effectLst/>
              </a:rPr>
              <a:t>, </a:t>
            </a:r>
            <a:r>
              <a:rPr lang="ru-RU" sz="1400" dirty="0" err="1" smtClean="0">
                <a:solidFill>
                  <a:srgbClr val="3333CC"/>
                </a:solidFill>
                <a:effectLst/>
              </a:rPr>
              <a:t>кусь</a:t>
            </a:r>
            <a:r>
              <a:rPr lang="ru-RU" sz="1400" dirty="0" smtClean="0">
                <a:solidFill>
                  <a:srgbClr val="3333CC"/>
                </a:solidFill>
                <a:effectLst/>
              </a:rPr>
              <a:t>, </a:t>
            </a:r>
            <a:r>
              <a:rPr lang="ru-RU" sz="1400" dirty="0" err="1" smtClean="0">
                <a:solidFill>
                  <a:srgbClr val="3333CC"/>
                </a:solidFill>
                <a:effectLst/>
              </a:rPr>
              <a:t>кусь</a:t>
            </a:r>
            <a:r>
              <a:rPr lang="ru-RU" sz="1400" dirty="0" smtClean="0">
                <a:solidFill>
                  <a:srgbClr val="3333CC"/>
                </a:solidFill>
                <a:effectLst/>
              </a:rPr>
              <a:t>,</a:t>
            </a:r>
          </a:p>
          <a:p>
            <a:pPr algn="ctr">
              <a:spcBef>
                <a:spcPts val="0"/>
              </a:spcBef>
            </a:pPr>
            <a:r>
              <a:rPr lang="ru-RU" sz="1400" dirty="0" smtClean="0">
                <a:solidFill>
                  <a:srgbClr val="3333CC"/>
                </a:solidFill>
                <a:effectLst/>
              </a:rPr>
              <a:t>(Су </a:t>
            </a:r>
            <a:r>
              <a:rPr lang="ru-RU" sz="1400" dirty="0" err="1" smtClean="0">
                <a:solidFill>
                  <a:srgbClr val="3333CC"/>
                </a:solidFill>
                <a:effectLst/>
              </a:rPr>
              <a:t>Джок</a:t>
            </a:r>
            <a:r>
              <a:rPr lang="ru-RU" sz="1400" dirty="0" smtClean="0">
                <a:solidFill>
                  <a:srgbClr val="3333CC"/>
                </a:solidFill>
                <a:effectLst/>
              </a:rPr>
              <a:t> между большим пальцем и остальными, которые ребенок держит «щепоткой». Надавливают ритмично на Су </a:t>
            </a:r>
            <a:r>
              <a:rPr lang="ru-RU" sz="1400" dirty="0" err="1" smtClean="0">
                <a:solidFill>
                  <a:srgbClr val="3333CC"/>
                </a:solidFill>
                <a:effectLst/>
              </a:rPr>
              <a:t>Джок</a:t>
            </a:r>
            <a:r>
              <a:rPr lang="ru-RU" sz="1400" dirty="0" smtClean="0">
                <a:solidFill>
                  <a:srgbClr val="3333CC"/>
                </a:solidFill>
                <a:effectLst/>
              </a:rPr>
              <a:t>, перекладывая из руки в руку).</a:t>
            </a:r>
          </a:p>
          <a:p>
            <a:pPr algn="ctr">
              <a:spcBef>
                <a:spcPts val="0"/>
              </a:spcBef>
            </a:pPr>
            <a:r>
              <a:rPr lang="ru-RU" sz="1400" dirty="0" smtClean="0">
                <a:solidFill>
                  <a:srgbClr val="3333CC"/>
                </a:solidFill>
                <a:effectLst/>
              </a:rPr>
              <a:t>Никого я не боюсь</a:t>
            </a:r>
          </a:p>
          <a:p>
            <a:pPr algn="ctr">
              <a:spcBef>
                <a:spcPts val="0"/>
              </a:spcBef>
            </a:pPr>
            <a:r>
              <a:rPr lang="ru-RU" sz="1400" dirty="0" smtClean="0">
                <a:solidFill>
                  <a:srgbClr val="3333CC"/>
                </a:solidFill>
                <a:effectLst/>
              </a:rPr>
              <a:t>(дети катают Су </a:t>
            </a:r>
            <a:r>
              <a:rPr lang="ru-RU" sz="1400" dirty="0" err="1" smtClean="0">
                <a:solidFill>
                  <a:srgbClr val="3333CC"/>
                </a:solidFill>
                <a:effectLst/>
              </a:rPr>
              <a:t>Джок</a:t>
            </a:r>
            <a:r>
              <a:rPr lang="ru-RU" sz="1400" dirty="0" smtClean="0">
                <a:solidFill>
                  <a:srgbClr val="3333CC"/>
                </a:solidFill>
                <a:effectLst/>
              </a:rPr>
              <a:t> между ладоней).</a:t>
            </a:r>
            <a:endParaRPr lang="ru-RU" sz="1400" dirty="0">
              <a:solidFill>
                <a:srgbClr val="3333CC"/>
              </a:solidFill>
              <a:effectLst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5728" y="4143372"/>
            <a:ext cx="3357586" cy="4616648"/>
          </a:xfrm>
          <a:prstGeom prst="rect">
            <a:avLst/>
          </a:prstGeom>
          <a:noFill/>
          <a:ln w="57150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Пальчиковая игра «Мальчик-пальчик»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333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Описание: упражнение выполняется сначала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правой руке, затем на левой.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333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Мальчик-пальчик,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333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Где ты был?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333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(надеваем кольцо  Су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Джок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большой палец)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333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 этим братцем в лес ходил,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333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(надеваем кольцо  Су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Джок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указательный палец)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333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-С этим братцем щи варил,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333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(надеваем кольцо  Су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Джок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средний палец)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333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-С этим братцем кашу ел,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333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(надеваем кольцо  Су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Джок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безымянный палец)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333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этим братцем песни пел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333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(надеваем кольцо  Су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Джок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указательный палец).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3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60722" y="642910"/>
            <a:ext cx="3197278" cy="6247864"/>
          </a:xfrm>
          <a:prstGeom prst="rect">
            <a:avLst/>
          </a:prstGeom>
          <a:ln w="5715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1600" b="1" u="sng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Пальчиковая игра «Ёжик»</a:t>
            </a:r>
            <a:endParaRPr lang="ru-RU" sz="1600" dirty="0" smtClean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Описание: упражнение выполняется сначала на правой руке, затем на левой.</a:t>
            </a:r>
          </a:p>
          <a:p>
            <a:pPr lvl="0"/>
            <a:r>
              <a:rPr lang="ru-RU" sz="16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Ёжик, ёжик, хитрый ёж, </a:t>
            </a:r>
            <a:endParaRPr lang="ru-RU" sz="1600" dirty="0" smtClean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на клубочек ты похож. </a:t>
            </a:r>
            <a:endParaRPr lang="ru-RU" sz="1600" dirty="0" smtClean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(дети катают Су </a:t>
            </a:r>
            <a:r>
              <a:rPr lang="ru-RU" sz="1600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Джок</a:t>
            </a:r>
            <a:r>
              <a:rPr lang="ru-RU" sz="16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между ладонями) </a:t>
            </a:r>
          </a:p>
          <a:p>
            <a:pPr lvl="0"/>
            <a:r>
              <a:rPr lang="ru-RU" sz="16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На спине иголки </a:t>
            </a:r>
            <a:endParaRPr lang="ru-RU" sz="1600" dirty="0" smtClean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(массажные движения большого пальца)</a:t>
            </a:r>
          </a:p>
          <a:p>
            <a:pPr lvl="0"/>
            <a:r>
              <a:rPr lang="ru-RU" sz="16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очень-очень колкие. </a:t>
            </a:r>
            <a:endParaRPr lang="ru-RU" sz="1600" dirty="0" smtClean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(массажные движения указательного пальца)</a:t>
            </a:r>
          </a:p>
          <a:p>
            <a:pPr lvl="0"/>
            <a:r>
              <a:rPr lang="ru-RU" sz="16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Хоть и р</a:t>
            </a:r>
            <a:r>
              <a:rPr lang="ru-RU" sz="1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стом ёжик мал, </a:t>
            </a:r>
            <a:endParaRPr lang="ru-RU" sz="1600" dirty="0" smtClean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(массажные движения среднего пальца)</a:t>
            </a:r>
          </a:p>
          <a:p>
            <a:pPr lvl="0"/>
            <a:r>
              <a:rPr lang="ru-RU" sz="16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нам колючки показал, </a:t>
            </a:r>
            <a:endParaRPr lang="ru-RU" sz="1600" dirty="0" smtClean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(массажные движения безымянного пальца)</a:t>
            </a:r>
          </a:p>
          <a:p>
            <a:pPr lvl="0"/>
            <a:r>
              <a:rPr lang="ru-RU" sz="16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А колючки тоже </a:t>
            </a:r>
            <a:endParaRPr lang="ru-RU" sz="1600" dirty="0" smtClean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(массажные движения мизинца)</a:t>
            </a:r>
          </a:p>
          <a:p>
            <a:pPr lvl="0"/>
            <a:r>
              <a:rPr lang="ru-RU" sz="16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на ежа похожи</a:t>
            </a:r>
            <a:endParaRPr lang="ru-RU" sz="1600" dirty="0" smtClean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(дети катают Су </a:t>
            </a:r>
            <a:r>
              <a:rPr lang="ru-RU" sz="1600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Джок</a:t>
            </a:r>
            <a:r>
              <a:rPr lang="ru-RU" sz="16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между ладонями).</a:t>
            </a:r>
          </a:p>
        </p:txBody>
      </p:sp>
      <p:pic>
        <p:nvPicPr>
          <p:cNvPr id="2050" name="Picture 2" descr="C:\Documents and Settings\Администратор\Рабочий стол\су джок\DSCN96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8" y="7072330"/>
            <a:ext cx="1904971" cy="14287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Клен 7">
      <a:dk1>
        <a:srgbClr val="80ACC4"/>
      </a:dk1>
      <a:lt1>
        <a:srgbClr val="FFFFFF"/>
      </a:lt1>
      <a:dk2>
        <a:srgbClr val="B3D1DF"/>
      </a:dk2>
      <a:lt2>
        <a:srgbClr val="FFFFFF"/>
      </a:lt2>
      <a:accent1>
        <a:srgbClr val="5089A8"/>
      </a:accent1>
      <a:accent2>
        <a:srgbClr val="BBC6DB"/>
      </a:accent2>
      <a:accent3>
        <a:srgbClr val="D6E5EC"/>
      </a:accent3>
      <a:accent4>
        <a:srgbClr val="DADADA"/>
      </a:accent4>
      <a:accent5>
        <a:srgbClr val="B3C4D1"/>
      </a:accent5>
      <a:accent6>
        <a:srgbClr val="A9B3C6"/>
      </a:accent6>
      <a:hlink>
        <a:srgbClr val="0000FF"/>
      </a:hlink>
      <a:folHlink>
        <a:srgbClr val="006699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960</TotalTime>
  <Words>535</Words>
  <Application>Microsoft Office PowerPoint</Application>
  <PresentationFormat>Экран (4:3)</PresentationFormat>
  <Paragraphs>70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Тема1</vt:lpstr>
      <vt:lpstr>МИНУТКИ ЗДОРОВЬЯ                      С  СУ ДЖОК</vt:lpstr>
      <vt:lpstr>Слайд 2</vt:lpstr>
      <vt:lpstr>Су-Джок  </vt:lpstr>
      <vt:lpstr>Неоспоримыми достоинствами Су – Джок терапии являются:</vt:lpstr>
      <vt:lpstr>Слайд 5</vt:lpstr>
      <vt:lpstr>Слайд 6</vt:lpstr>
      <vt:lpstr>В педагогической практике применяют су-джок - массажеры в виде массажных шариков в комплекте с массажными металлическими кольцами. Шариком можно стимулировать зоны на ладонях, а массажные колечки надеваются на пальчики, воздействуя на всю поверхность пальцев. Ими можно массировать труднодоступные места между пальцами. Оздоровительный массаж рук по «точкам здоровья» проводится под руководством воспитателя в игровой форме, что благоприятно воздействует на физическое здоровье, а также развивает у детей самостоятельность, активность, умение заботиться о своём здоровье Ребенок, как исследователь, сравнивая свою руку и строение человека, находит аналогии в их строении, проверяет существующие гипотезы, приходит, с помощью воспитателя и его наводящих вопросов, к определённому мнению о пользе метода. Ребенок, как врач, может заботиться об укреплении своего здоровья, оказывать себе и друзьям некоторую помощь.  Шарики и пружинки Су-Джок - это «медицинские сестрички», которые ежедневно следят за здоровьем и предотвращают болезни разных внутренних органов. С ними дети знакомятся на занятиях , и находят их на своих пультах -  ладошках. Шарик я! Детей лечу В этом кабинете.  Чтобы реже Шли к врачу Маленькие дети.   Я весёлая пружинка –  Медицинская сестра! Разрешаю вам, больной, Поиграть чуть-чуть  со мной.  </vt:lpstr>
      <vt:lpstr>Слайд 8</vt:lpstr>
    </vt:vector>
  </TitlesOfParts>
  <Company>Zakaz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МБДОУ детский сад комбинированного вида № 3 «Ручеёк»</dc:title>
  <dc:creator>Юлия</dc:creator>
  <cp:lastModifiedBy>ХХХ</cp:lastModifiedBy>
  <cp:revision>58</cp:revision>
  <dcterms:created xsi:type="dcterms:W3CDTF">2012-11-28T08:45:43Z</dcterms:created>
  <dcterms:modified xsi:type="dcterms:W3CDTF">2014-03-21T17:43:36Z</dcterms:modified>
</cp:coreProperties>
</file>