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udio/unknown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5" r:id="rId5"/>
    <p:sldId id="257" r:id="rId6"/>
    <p:sldId id="258" r:id="rId7"/>
    <p:sldId id="284" r:id="rId8"/>
    <p:sldId id="281" r:id="rId9"/>
    <p:sldId id="286" r:id="rId10"/>
    <p:sldId id="287" r:id="rId11"/>
    <p:sldId id="283" r:id="rId12"/>
    <p:sldId id="282" r:id="rId13"/>
    <p:sldId id="262" r:id="rId14"/>
    <p:sldId id="266" r:id="rId15"/>
    <p:sldId id="264" r:id="rId16"/>
    <p:sldId id="263" r:id="rId17"/>
    <p:sldId id="267" r:id="rId18"/>
    <p:sldId id="269" r:id="rId19"/>
    <p:sldId id="270" r:id="rId20"/>
    <p:sldId id="280" r:id="rId21"/>
    <p:sldId id="278" r:id="rId22"/>
    <p:sldId id="285" r:id="rId23"/>
    <p:sldId id="277" r:id="rId24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953F4-E14E-46E8-9184-9CC9480BCEE4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A098C-99E6-45B9-A3F8-F27472B01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4517100"/>
      </p:ext>
    </p:extLst>
  </p:cSld>
  <p:clrMapOvr>
    <a:masterClrMapping/>
  </p:clrMapOvr>
  <p:transition spd="slow" advClick="0" advTm="8000">
    <p:wipe dir="u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482F7-FAB3-48AE-84FC-8F706D770CD7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4C48B-9960-4D4B-A00A-8211126CE1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0860198"/>
      </p:ext>
    </p:extLst>
  </p:cSld>
  <p:clrMapOvr>
    <a:masterClrMapping/>
  </p:clrMapOvr>
  <p:transition spd="slow" advClick="0" advTm="8000">
    <p:wipe dir="u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68D62-2C38-4FA8-A751-F9E361C5E679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8CE68-AC4F-4381-8665-5831808DC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9896550"/>
      </p:ext>
    </p:extLst>
  </p:cSld>
  <p:clrMapOvr>
    <a:masterClrMapping/>
  </p:clrMapOvr>
  <p:transition spd="slow" advClick="0" advTm="8000">
    <p:wipe dir="u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806C-C8F9-4766-A93F-D006A256ADB5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52224-E817-447F-A9D8-831AB097D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3676062"/>
      </p:ext>
    </p:extLst>
  </p:cSld>
  <p:clrMapOvr>
    <a:masterClrMapping/>
  </p:clrMapOvr>
  <p:transition spd="slow" advClick="0" advTm="8000">
    <p:wipe dir="u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256F5-87D0-4D60-9BFF-B2521448E11A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E6F6B-FE46-4BE9-BEA0-E0ECE5AF41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0896353"/>
      </p:ext>
    </p:extLst>
  </p:cSld>
  <p:clrMapOvr>
    <a:masterClrMapping/>
  </p:clrMapOvr>
  <p:transition spd="slow" advClick="0" advTm="8000">
    <p:wipe dir="u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9A566-5D1D-489B-B19E-7DF4290A905D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B70F6-6195-466A-93D0-585FC4440A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9072149"/>
      </p:ext>
    </p:extLst>
  </p:cSld>
  <p:clrMapOvr>
    <a:masterClrMapping/>
  </p:clrMapOvr>
  <p:transition spd="slow" advClick="0" advTm="8000">
    <p:wipe dir="u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31D2C-B9A7-4ED0-9041-85FC5739D6EA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87569-A646-46CE-9D33-B19EDFB238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1675265"/>
      </p:ext>
    </p:extLst>
  </p:cSld>
  <p:clrMapOvr>
    <a:masterClrMapping/>
  </p:clrMapOvr>
  <p:transition spd="slow" advClick="0" advTm="8000">
    <p:wipe dir="u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B913-0022-43D6-B802-A967CD6192AE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23196-76BB-4944-8E21-4BDFBB36D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994241"/>
      </p:ext>
    </p:extLst>
  </p:cSld>
  <p:clrMapOvr>
    <a:masterClrMapping/>
  </p:clrMapOvr>
  <p:transition spd="slow" advClick="0" advTm="8000">
    <p:wipe dir="u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32A3D-FD76-4670-9149-7BCFDF828793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93E68-C0DD-4C00-9016-7B039C834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2509524"/>
      </p:ext>
    </p:extLst>
  </p:cSld>
  <p:clrMapOvr>
    <a:masterClrMapping/>
  </p:clrMapOvr>
  <p:transition spd="slow" advClick="0" advTm="8000">
    <p:wipe dir="u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7AA66-EBA0-4EEA-A744-55A2B1371634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39CA-7845-46F0-8B69-5B5C50EAB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4235719"/>
      </p:ext>
    </p:extLst>
  </p:cSld>
  <p:clrMapOvr>
    <a:masterClrMapping/>
  </p:clrMapOvr>
  <p:transition spd="slow" advClick="0" advTm="8000">
    <p:wipe dir="u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1E94C-0503-4140-A5A5-3405B297A81C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2E241-CE91-417F-A65A-AE9BBE2742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0223639"/>
      </p:ext>
    </p:extLst>
  </p:cSld>
  <p:clrMapOvr>
    <a:masterClrMapping/>
  </p:clrMapOvr>
  <p:transition spd="slow" advClick="0" advTm="8000">
    <p:wipe dir="u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6B964C-793A-4064-9611-83B9DD04F069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E038D4-DC95-4386-9C77-156AA3C8F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>
    <p:wipe dir="u"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0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image" Target="../media/image42.jpeg"/><Relationship Id="rId5" Type="http://schemas.openxmlformats.org/officeDocument/2006/relationships/image" Target="../media/image37.jpeg"/><Relationship Id="rId10" Type="http://schemas.openxmlformats.org/officeDocument/2006/relationships/image" Target="../media/image41.jpeg"/><Relationship Id="rId4" Type="http://schemas.openxmlformats.org/officeDocument/2006/relationships/slide" Target="slide13.xml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hyperlink" Target="https://ru.wikipedia.org/wiki/%D0%A0%D0%BE%D0%BC%D0%BE%D0%B4%D0%B0%D0%BD%D0%BE%D0%B2%D1%81%D0%BA%D0%B8%D0%B9_%D1%80%D0%B0%D0%B9%D0%BE%D0%BD" TargetMode="External"/><Relationship Id="rId7" Type="http://schemas.openxmlformats.org/officeDocument/2006/relationships/hyperlink" Target="https://ru.wikipedia.org/wiki/%D0%90%D0%BB%D0%B0%D1%82%D1%8B%D1%80%D1%81%D0%BA%D0%B8%D0%B9_%D1%83%D0%B5%D0%B7%D0%B4" TargetMode="Externa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1%D0%B0%D1%80%D0%B0%D0%BD%D1%81%D0%BA" TargetMode="External"/><Relationship Id="rId5" Type="http://schemas.openxmlformats.org/officeDocument/2006/relationships/hyperlink" Target="https://ru.wikipedia.org/wiki/%D0%A0%D0%B5%D0%BA%D0%B8" TargetMode="External"/><Relationship Id="rId10" Type="http://schemas.openxmlformats.org/officeDocument/2006/relationships/image" Target="../media/image55.png"/><Relationship Id="rId4" Type="http://schemas.openxmlformats.org/officeDocument/2006/relationships/hyperlink" Target="https://ru.wikipedia.org/wiki/%D0%9C%D0%BE%D1%80%D0%B4%D0%BE%D0%B2%D0%B8%D1%8F" TargetMode="External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35.jpeg"/><Relationship Id="rId5" Type="http://schemas.openxmlformats.org/officeDocument/2006/relationships/image" Target="../media/image31.png"/><Relationship Id="rId10" Type="http://schemas.openxmlformats.org/officeDocument/2006/relationships/image" Target="../media/image34.jpeg"/><Relationship Id="rId4" Type="http://schemas.openxmlformats.org/officeDocument/2006/relationships/slide" Target="slide5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755576" y="642938"/>
            <a:ext cx="7848872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latin typeface="a_RomanusTitul" pitchFamily="82" charset="-52"/>
                <a:cs typeface="Times New Roman" pitchFamily="18" charset="0"/>
              </a:rPr>
              <a:t>Социально-значимый проект</a:t>
            </a:r>
            <a:endParaRPr lang="ru-RU" altLang="ru-RU" sz="2800" dirty="0">
              <a:latin typeface="a_RomanusTitul" pitchFamily="82" charset="-52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FF0000"/>
                </a:solidFill>
                <a:latin typeface="a_RomanusTitul" pitchFamily="82" charset="-52"/>
                <a:cs typeface="Times New Roman" pitchFamily="18" charset="0"/>
              </a:rPr>
              <a:t>«Славься, Родина малая моя»</a:t>
            </a:r>
            <a:endParaRPr lang="ru-RU" altLang="ru-RU" sz="3600" dirty="0">
              <a:solidFill>
                <a:srgbClr val="FF0000"/>
              </a:solidFill>
              <a:latin typeface="a_RomanusTitul" pitchFamily="82" charset="-52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3600" b="1" i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 </a:t>
            </a:r>
            <a:endParaRPr lang="ru-RU" altLang="ru-RU" sz="36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971600" y="3356992"/>
            <a:ext cx="7777163" cy="76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000" dirty="0">
              <a:cs typeface="Times New Roman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1400" dirty="0"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118337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  <a:cs typeface="Times New Roman" panose="02020603050405020304" pitchFamily="18" charset="0"/>
              </a:rPr>
              <a:t>МБДОУ «Ромодановский детский сад комбинированного вида»</a:t>
            </a:r>
            <a:endParaRPr lang="ru-RU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075" name="Picture 3" descr="E:\Users\Chelios\Desktop\im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060848"/>
            <a:ext cx="5112568" cy="383442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24128" y="4941168"/>
            <a:ext cx="32403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400" dirty="0" smtClean="0">
                <a:latin typeface="+mj-lt"/>
                <a:cs typeface="Times New Roman" pitchFamily="18" charset="0"/>
              </a:rPr>
              <a:t>Разработала:</a:t>
            </a:r>
          </a:p>
          <a:p>
            <a:pPr algn="r"/>
            <a:r>
              <a:rPr lang="ru-RU" altLang="ru-RU" sz="1400" dirty="0" smtClean="0">
                <a:latin typeface="+mj-lt"/>
                <a:cs typeface="Times New Roman" pitchFamily="18" charset="0"/>
              </a:rPr>
              <a:t>воспитатель высшей квалификационной </a:t>
            </a:r>
          </a:p>
          <a:p>
            <a:pPr algn="r"/>
            <a:r>
              <a:rPr lang="ru-RU" altLang="ru-RU" sz="1400" dirty="0" smtClean="0">
                <a:latin typeface="+mj-lt"/>
                <a:cs typeface="Times New Roman" pitchFamily="18" charset="0"/>
              </a:rPr>
              <a:t>категории</a:t>
            </a:r>
          </a:p>
          <a:p>
            <a:pPr algn="r"/>
            <a:r>
              <a:rPr lang="ru-RU" altLang="ru-RU" sz="1400" dirty="0" smtClean="0">
                <a:latin typeface="+mj-lt"/>
                <a:cs typeface="Times New Roman" pitchFamily="18" charset="0"/>
              </a:rPr>
              <a:t>Баулина Светлана Николаевна</a:t>
            </a:r>
            <a:endParaRPr lang="ru-RU" altLang="ru-RU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rojeckt 2,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628800"/>
            <a:ext cx="5940425" cy="445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1929-Stepan-Bethoven-01-pola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60648"/>
            <a:ext cx="24685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L:\Users\Chelios\Pictures\f4-pola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357188"/>
            <a:ext cx="24701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L:\Users\Chelios\Pictures\Презентация\005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06992">
            <a:off x="438060" y="3343934"/>
            <a:ext cx="151202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L:\Users\Chelios\Pictures\Презентация\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7332">
            <a:off x="1703152" y="4032694"/>
            <a:ext cx="1422474" cy="207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L:\Users\Chelios\Pictures\Презентация\2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1840" y="3068960"/>
            <a:ext cx="1504361" cy="218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06469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870665">
            <a:off x="4953523" y="2950119"/>
            <a:ext cx="1274914" cy="170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1086480_school_pic.jpg"/>
          <p:cNvPicPr>
            <a:picLocks noChangeAspect="1"/>
          </p:cNvPicPr>
          <p:nvPr/>
        </p:nvPicPr>
        <p:blipFill>
          <a:blip r:embed="rId12" cstate="print"/>
          <a:srcRect b="5898"/>
          <a:stretch>
            <a:fillRect/>
          </a:stretch>
        </p:blipFill>
        <p:spPr bwMode="auto">
          <a:xfrm>
            <a:off x="6156176" y="4365104"/>
            <a:ext cx="1656184" cy="186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03320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52320" y="3068960"/>
            <a:ext cx="1488206" cy="18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187624" y="2780928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a Russ" pitchFamily="82" charset="0"/>
                <a:cs typeface="Arial" charset="0"/>
              </a:rPr>
              <a:t>Галерея С. Д.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a Russ" pitchFamily="82" charset="0"/>
                <a:cs typeface="Arial" charset="0"/>
              </a:rPr>
              <a:t>Эрьзя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La Russ" pitchFamily="82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2780928"/>
            <a:ext cx="1792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a Russ" pitchFamily="82" charset="0"/>
                <a:cs typeface="Arial" charset="0"/>
              </a:rPr>
              <a:t>Галерея ф. в.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a Russ" pitchFamily="82" charset="0"/>
                <a:cs typeface="Arial" charset="0"/>
              </a:rPr>
              <a:t>Сычкова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La Russ" pitchFamily="82" charset="0"/>
              <a:cs typeface="Arial" charset="0"/>
            </a:endParaRPr>
          </a:p>
        </p:txBody>
      </p:sp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img-61969" descr="2011.11.04 &amp;Rcy;&amp;ocy;&amp;mcy;&amp;ocy;&amp;dcy;&amp;acy;&amp;ncy;&amp;ocy;&amp;vcy;&amp;ocy;, &amp;Rcy;&amp;ocy;&amp;mcy;&amp;ocy;&amp;dcy;&amp;acy;&amp;ncy;&amp;ocy;&amp;vcy;&amp;o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340768"/>
            <a:ext cx="1447800" cy="1447800"/>
          </a:xfrm>
          <a:prstGeom prst="rect">
            <a:avLst/>
          </a:prstGeom>
          <a:noFill/>
        </p:spPr>
      </p:pic>
      <p:pic>
        <p:nvPicPr>
          <p:cNvPr id="20484" name="img-61987" descr="&amp;Gcy;&amp;lcy;&amp;acy;&amp;vcy;&amp;ncy;&amp;ycy;&amp;jcy; &amp;vcy;&amp;khcy;&amp;ocy;&amp;dcy; &amp;vcy; &amp;pcy;&amp;acy;&amp;rcy;&amp;kcy;, &amp;Rcy;&amp;ocy;&amp;mcy;&amp;ocy;&amp;dcy;&amp;acy;&amp;ncy;&amp;ocy;&amp;vcy;&amp;o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988840"/>
            <a:ext cx="1628775" cy="1628775"/>
          </a:xfrm>
          <a:prstGeom prst="rect">
            <a:avLst/>
          </a:prstGeom>
          <a:noFill/>
        </p:spPr>
      </p:pic>
      <p:pic>
        <p:nvPicPr>
          <p:cNvPr id="20483" name="img-61985" descr="&amp;Scy;&amp;tcy;&amp;acy;&amp;ncy;&amp;tscy;&amp;icy;&amp;yacy; &amp;Kcy;&amp;rcy;&amp;acy;&amp;scy;&amp;ncy;&amp;ycy;&amp;jcy; &amp;Ucy;&amp;zcy;&amp;iecy;&amp;lcy;, &amp;Rcy;&amp;ocy;&amp;mcy;&amp;ocy;&amp;dcy;&amp;acy;&amp;ncy;&amp;ocy;&amp;vcy;&amp;o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132856"/>
            <a:ext cx="1390650" cy="1390650"/>
          </a:xfrm>
          <a:prstGeom prst="rect">
            <a:avLst/>
          </a:prstGeom>
          <a:noFill/>
        </p:spPr>
      </p:pic>
      <p:pic>
        <p:nvPicPr>
          <p:cNvPr id="20482" name="img-61988" descr="&amp;Gcy;&amp;iecy;&amp;rcy;&amp;ocy;&amp;jcy; &amp;Scy;&amp;ocy;&amp;vcy;&amp;iecy;&amp;tcy;&amp;scy;&amp;kcy;&amp;ocy;&amp;gcy;&amp;ocy; &amp;Scy;&amp;ocy;&amp;yucy;&amp;zcy;&amp;acy; &amp;Bcy;&amp;ocy;&amp;rcy;&amp;ocy;&amp;ncy;&amp;icy;&amp;ncy; &amp;Mcy;.&amp;Pcy;., &amp;Rcy;&amp;ocy;&amp;mcy;&amp;ocy;&amp;dcy;&amp;acy;&amp;ncy;&amp;ocy;&amp;vcy;&amp;o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3284984"/>
            <a:ext cx="1419225" cy="1419225"/>
          </a:xfrm>
          <a:prstGeom prst="rect">
            <a:avLst/>
          </a:prstGeom>
          <a:noFill/>
        </p:spPr>
      </p:pic>
      <p:pic>
        <p:nvPicPr>
          <p:cNvPr id="20481" name="img-61984" descr="&amp;Pcy;&amp;rcy;&amp;ucy;&amp;dcy;, &amp;Rcy;&amp;ocy;&amp;mcy;&amp;ocy;&amp;dcy;&amp;acy;&amp;ncy;&amp;ocy;&amp;vcy;&amp;o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2852936"/>
            <a:ext cx="1419225" cy="1419225"/>
          </a:xfrm>
          <a:prstGeom prst="rect">
            <a:avLst/>
          </a:prstGeom>
          <a:noFill/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827584" y="424743"/>
            <a:ext cx="62646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Мой поселок – Юбиляр!!!!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269875" y="4924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0" y="-3834030"/>
            <a:ext cx="639919" cy="812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BauhausCT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BauhausCTT" pitchFamily="2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1196752"/>
            <a:ext cx="28803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  <a:ea typeface="Times New Roman" pitchFamily="18" charset="0"/>
                <a:cs typeface="Arial" pitchFamily="34" charset="0"/>
              </a:rPr>
              <a:t>Поселок Ромоданово,</a:t>
            </a:r>
          </a:p>
          <a:p>
            <a:pPr lvl="0" eaLnBrk="0" hangingPunct="0"/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  <a:ea typeface="Times New Roman" pitchFamily="18" charset="0"/>
                <a:cs typeface="Arial" pitchFamily="34" charset="0"/>
              </a:rPr>
              <a:t>Цветет из года в год.</a:t>
            </a:r>
          </a:p>
          <a:p>
            <a:pPr lvl="0" eaLnBrk="0" hangingPunct="0"/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  <a:ea typeface="Times New Roman" pitchFamily="18" charset="0"/>
                <a:cs typeface="Arial" pitchFamily="34" charset="0"/>
              </a:rPr>
              <a:t>Гордится Ромодановом,</a:t>
            </a:r>
          </a:p>
          <a:p>
            <a:pPr lvl="0" eaLnBrk="0" hangingPunct="0"/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  <a:ea typeface="Times New Roman" pitchFamily="18" charset="0"/>
                <a:cs typeface="Arial" pitchFamily="34" charset="0"/>
              </a:rPr>
              <a:t>Счастливый наш народ!</a:t>
            </a:r>
          </a:p>
          <a:p>
            <a:pPr lvl="0" eaLnBrk="0" hangingPunct="0"/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  <a:ea typeface="Times New Roman" pitchFamily="18" charset="0"/>
                <a:cs typeface="Arial" pitchFamily="34" charset="0"/>
              </a:rPr>
              <a:t> На въезде в наш поселок,</a:t>
            </a:r>
          </a:p>
          <a:p>
            <a:pPr lvl="0" eaLnBrk="0" hangingPunct="0"/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  <a:ea typeface="Times New Roman" pitchFamily="18" charset="0"/>
                <a:cs typeface="Arial" pitchFamily="34" charset="0"/>
              </a:rPr>
              <a:t>Стоит прекрасный храм-</a:t>
            </a:r>
          </a:p>
          <a:p>
            <a:pPr lvl="0" eaLnBrk="0" hangingPunct="0"/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  <a:ea typeface="Times New Roman" pitchFamily="18" charset="0"/>
                <a:cs typeface="Arial" pitchFamily="34" charset="0"/>
              </a:rPr>
              <a:t>Своим благословеньем</a:t>
            </a:r>
          </a:p>
          <a:p>
            <a:pPr lvl="0" eaLnBrk="0" hangingPunct="0"/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  <a:ea typeface="Times New Roman" pitchFamily="18" charset="0"/>
                <a:cs typeface="Arial" pitchFamily="34" charset="0"/>
              </a:rPr>
              <a:t>Он дарит силы нам</a:t>
            </a:r>
            <a:r>
              <a:rPr lang="ru-RU" sz="1600" b="1" dirty="0" smtClean="0">
                <a:solidFill>
                  <a:srgbClr val="0D0D0D"/>
                </a:solidFill>
                <a:latin typeface="BauhausCTT" pitchFamily="2" charset="0"/>
                <a:ea typeface="Times New Roman" pitchFamily="18" charset="0"/>
                <a:cs typeface="Arial" pitchFamily="34" charset="0"/>
              </a:rPr>
              <a:t>…..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2" name="Picture 12" descr="E:\Users\Chelios\Desktop\9мая\памятник погибшим воинам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3429000"/>
            <a:ext cx="2369596" cy="1584176"/>
          </a:xfrm>
          <a:prstGeom prst="rect">
            <a:avLst/>
          </a:prstGeom>
          <a:noFill/>
        </p:spPr>
      </p:pic>
      <p:pic>
        <p:nvPicPr>
          <p:cNvPr id="17" name="Picture 9" descr="E:\Users\Chelios\Desktop\20201214_1359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314527" y="4014065"/>
            <a:ext cx="2376264" cy="1782198"/>
          </a:xfrm>
          <a:prstGeom prst="rect">
            <a:avLst/>
          </a:prstGeom>
          <a:noFill/>
        </p:spPr>
      </p:pic>
      <p:pic>
        <p:nvPicPr>
          <p:cNvPr id="20493" name="Picture 13" descr="I:\группа малышок\Школа 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1960" y="4581128"/>
            <a:ext cx="1925960" cy="144447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64134"/>
            <a:ext cx="547260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/>
            <a:r>
              <a:rPr lang="ru-RU" sz="1400" b="1" dirty="0" err="1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Ромода́ново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400" b="1" dirty="0" smtClean="0">
                <a:latin typeface="+mj-lt"/>
                <a:ea typeface="Times New Roman" pitchFamily="18" charset="0"/>
                <a:cs typeface="Arial" pitchFamily="34" charset="0"/>
              </a:rPr>
              <a:t>— административный центр </a:t>
            </a:r>
            <a:r>
              <a:rPr lang="ru-RU" sz="1400" b="1" dirty="0" smtClean="0">
                <a:latin typeface="+mj-lt"/>
                <a:ea typeface="Times New Roman" pitchFamily="18" charset="0"/>
                <a:cs typeface="Arial" pitchFamily="34" charset="0"/>
                <a:hlinkClick r:id="rId3" tooltip="Ромодановский район"/>
              </a:rPr>
              <a:t>Ромодановского района</a:t>
            </a:r>
            <a:r>
              <a:rPr lang="ru-RU" sz="1400" b="1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+mj-lt"/>
                <a:ea typeface="Times New Roman" pitchFamily="18" charset="0"/>
                <a:cs typeface="Arial" pitchFamily="34" charset="0"/>
                <a:hlinkClick r:id="rId4" tooltip="Мордовия"/>
              </a:rPr>
              <a:t>Мордовии</a:t>
            </a:r>
            <a:r>
              <a:rPr lang="ru-RU" sz="1400" b="1" dirty="0" smtClean="0">
                <a:latin typeface="+mj-lt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850"/>
            <a:r>
              <a:rPr lang="ru-RU" sz="1400" b="1" dirty="0" smtClean="0">
                <a:latin typeface="+mj-lt"/>
              </a:rPr>
              <a:t> Расположен на р. </a:t>
            </a:r>
            <a:r>
              <a:rPr lang="ru-RU" sz="1400" b="1" u="sng" dirty="0" smtClean="0">
                <a:latin typeface="+mj-lt"/>
                <a:hlinkClick r:id="rId5" tooltip="Реки"/>
              </a:rPr>
              <a:t>Инсар</a:t>
            </a:r>
            <a:r>
              <a:rPr lang="ru-RU" sz="1400" b="1" dirty="0" smtClean="0">
                <a:latin typeface="+mj-lt"/>
              </a:rPr>
              <a:t>, в 30 км от г. </a:t>
            </a:r>
            <a:r>
              <a:rPr lang="ru-RU" sz="1400" b="1" u="sng" dirty="0" smtClean="0">
                <a:latin typeface="+mj-lt"/>
                <a:hlinkClick r:id="rId6" tooltip="Саранск"/>
              </a:rPr>
              <a:t>Саранска</a:t>
            </a:r>
            <a:r>
              <a:rPr lang="ru-RU" sz="1400" b="1" dirty="0" smtClean="0">
                <a:latin typeface="+mj-lt"/>
              </a:rPr>
              <a:t>, </a:t>
            </a:r>
          </a:p>
          <a:p>
            <a:pPr lvl="0" indent="450850"/>
            <a:r>
              <a:rPr lang="ru-RU" sz="1400" b="1" dirty="0" smtClean="0">
                <a:latin typeface="+mj-lt"/>
              </a:rPr>
              <a:t>с которым соединен автомобильной и железной дорогами. </a:t>
            </a:r>
          </a:p>
          <a:p>
            <a:pPr lvl="0" indent="450850"/>
            <a:r>
              <a:rPr lang="ru-RU" sz="1400" b="1" dirty="0" smtClean="0">
                <a:latin typeface="+mj-lt"/>
              </a:rPr>
              <a:t>Первое документальное упоминание</a:t>
            </a:r>
          </a:p>
          <a:p>
            <a:r>
              <a:rPr lang="ru-RU" sz="1400" b="1" dirty="0" smtClean="0">
                <a:latin typeface="+mj-lt"/>
              </a:rPr>
              <a:t> о Ромоданове относится к 1622 г. В 17 в. имел 3 названия: 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+mj-lt"/>
              </a:rPr>
              <a:t>Кош-Помра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400" b="1" dirty="0" smtClean="0">
                <a:latin typeface="+mj-lt"/>
              </a:rPr>
              <a:t>(от эрзянского </a:t>
            </a:r>
            <a:r>
              <a:rPr lang="ru-RU" sz="1400" b="1" i="1" dirty="0" smtClean="0">
                <a:latin typeface="+mj-lt"/>
              </a:rPr>
              <a:t>кож </a:t>
            </a:r>
            <a:r>
              <a:rPr lang="ru-RU" sz="1400" b="1" i="1" dirty="0" err="1" smtClean="0">
                <a:latin typeface="+mj-lt"/>
              </a:rPr>
              <a:t>помра</a:t>
            </a:r>
            <a:r>
              <a:rPr lang="ru-RU" sz="1400" b="1" dirty="0" smtClean="0">
                <a:latin typeface="+mj-lt"/>
              </a:rPr>
              <a:t> «сухая роща»),</a:t>
            </a:r>
          </a:p>
          <a:p>
            <a:r>
              <a:rPr lang="ru-RU" sz="1400" b="1" dirty="0" smtClean="0">
                <a:latin typeface="+mj-lt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Никольское</a:t>
            </a:r>
            <a:r>
              <a:rPr lang="ru-RU" sz="1400" b="1" dirty="0" smtClean="0">
                <a:latin typeface="+mj-lt"/>
              </a:rPr>
              <a:t> (по названию церкви) </a:t>
            </a:r>
          </a:p>
          <a:p>
            <a:r>
              <a:rPr lang="ru-RU" sz="1400" b="1" dirty="0" smtClean="0">
                <a:latin typeface="+mj-lt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+mj-lt"/>
              </a:rPr>
              <a:t>Ромоданов</a:t>
            </a:r>
            <a:r>
              <a:rPr lang="ru-RU" sz="1400" b="1" dirty="0" smtClean="0">
                <a:latin typeface="+mj-lt"/>
              </a:rPr>
              <a:t>о (название-антропоним: по фамилии князей </a:t>
            </a:r>
            <a:r>
              <a:rPr lang="ru-RU" sz="1400" b="1" i="1" dirty="0" smtClean="0">
                <a:latin typeface="+mj-lt"/>
              </a:rPr>
              <a:t>Ромодановских</a:t>
            </a:r>
            <a:r>
              <a:rPr lang="ru-RU" sz="1400" b="1" dirty="0" smtClean="0">
                <a:latin typeface="+mj-lt"/>
              </a:rPr>
              <a:t> </a:t>
            </a:r>
          </a:p>
          <a:p>
            <a:r>
              <a:rPr lang="ru-RU" sz="1400" b="1" dirty="0" smtClean="0">
                <a:latin typeface="+mj-lt"/>
              </a:rPr>
              <a:t>— владельцев села, о чём свидетельствует «Жалованная грамота </a:t>
            </a:r>
          </a:p>
          <a:p>
            <a:r>
              <a:rPr lang="ru-RU" sz="1400" b="1" dirty="0" smtClean="0">
                <a:latin typeface="+mj-lt"/>
              </a:rPr>
              <a:t>царя Михаила Фёдоровича, данная стольнику князю И. И. Ромодановскому</a:t>
            </a:r>
          </a:p>
          <a:p>
            <a:r>
              <a:rPr lang="ru-RU" sz="1400" b="1" dirty="0" smtClean="0">
                <a:latin typeface="+mj-lt"/>
              </a:rPr>
              <a:t> на пожалованные земли» (1622) в д. </a:t>
            </a:r>
            <a:r>
              <a:rPr lang="ru-RU" sz="1400" b="1" dirty="0" err="1" smtClean="0">
                <a:latin typeface="+mj-lt"/>
              </a:rPr>
              <a:t>Кош-Помра</a:t>
            </a:r>
            <a:r>
              <a:rPr lang="ru-RU" sz="1400" b="1" dirty="0" smtClean="0">
                <a:latin typeface="+mj-lt"/>
              </a:rPr>
              <a:t> </a:t>
            </a:r>
            <a:r>
              <a:rPr lang="ru-RU" sz="1400" b="1" u="sng" dirty="0" err="1" smtClean="0">
                <a:latin typeface="+mj-lt"/>
                <a:hlinkClick r:id="rId7" tooltip="Алатырский уезд"/>
              </a:rPr>
              <a:t>Алатырского</a:t>
            </a:r>
            <a:r>
              <a:rPr lang="ru-RU" sz="1400" b="1" u="sng" dirty="0" smtClean="0">
                <a:latin typeface="+mj-lt"/>
                <a:hlinkClick r:id="rId7" tooltip="Алатырский уезд"/>
              </a:rPr>
              <a:t> уезда</a:t>
            </a:r>
            <a:r>
              <a:rPr lang="ru-RU" sz="1400" b="1" dirty="0" smtClean="0">
                <a:latin typeface="+mj-lt"/>
              </a:rPr>
              <a:t>).</a:t>
            </a:r>
          </a:p>
          <a:p>
            <a:r>
              <a:rPr lang="ru-RU" sz="1400" b="1" dirty="0" smtClean="0">
                <a:latin typeface="+mj-lt"/>
              </a:rPr>
              <a:t>К 1880 г. Ромоданово было крупным селом, где действовали земское училище, </a:t>
            </a:r>
          </a:p>
          <a:p>
            <a:r>
              <a:rPr lang="ru-RU" sz="1400" b="1" dirty="0" smtClean="0">
                <a:latin typeface="+mj-lt"/>
              </a:rPr>
              <a:t>участковая больница и библиотека. </a:t>
            </a:r>
          </a:p>
          <a:p>
            <a:r>
              <a:rPr lang="ru-RU" sz="1400" b="1" dirty="0" smtClean="0">
                <a:latin typeface="+mj-lt"/>
              </a:rPr>
              <a:t>В 1893 г. на окраине Ромоданова был проложен участок </a:t>
            </a:r>
          </a:p>
          <a:p>
            <a:r>
              <a:rPr lang="ru-RU" sz="1400" b="1" dirty="0" smtClean="0">
                <a:latin typeface="+mj-lt"/>
              </a:rPr>
              <a:t>железной дороги Москва — Казань, с 1903 г. станция Ромоданово</a:t>
            </a:r>
          </a:p>
          <a:p>
            <a:r>
              <a:rPr lang="ru-RU" sz="1400" b="1" dirty="0" smtClean="0">
                <a:latin typeface="+mj-lt"/>
              </a:rPr>
              <a:t> (Тимирязево, позднее Красный Узел)</a:t>
            </a:r>
          </a:p>
          <a:p>
            <a:r>
              <a:rPr lang="ru-RU" sz="1400" b="1" dirty="0" smtClean="0">
                <a:latin typeface="+mj-lt"/>
              </a:rPr>
              <a:t> стала узловой и сыграла большую роль в экономическом</a:t>
            </a:r>
          </a:p>
          <a:p>
            <a:r>
              <a:rPr lang="ru-RU" sz="1400" b="1" dirty="0" smtClean="0">
                <a:latin typeface="+mj-lt"/>
              </a:rPr>
              <a:t> и политическом развитии Ромоданова</a:t>
            </a:r>
            <a:r>
              <a:rPr lang="ru-RU" sz="1400" dirty="0" smtClean="0"/>
              <a:t>.</a:t>
            </a:r>
            <a:r>
              <a:rPr lang="ru-RU" sz="1400" dirty="0" smtClean="0">
                <a:latin typeface="BauhausCTT" pitchFamily="2" charset="0"/>
                <a:ea typeface="Times New Roman" pitchFamily="18" charset="0"/>
                <a:cs typeface="Arial" pitchFamily="34" charset="0"/>
              </a:rPr>
              <a:t>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19672" y="76470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+mj-lt"/>
                <a:ea typeface="Times New Roman" pitchFamily="18" charset="0"/>
                <a:cs typeface="Arial" pitchFamily="34" charset="0"/>
              </a:rPr>
              <a:t>Немного истории</a:t>
            </a:r>
            <a:r>
              <a:rPr lang="ru-RU" sz="2000" b="1" i="1" dirty="0" smtClean="0">
                <a:solidFill>
                  <a:srgbClr val="C00000"/>
                </a:solidFill>
                <a:latin typeface="+mj-lt"/>
                <a:ea typeface="Times New Roman" pitchFamily="18" charset="0"/>
                <a:cs typeface="Arial" pitchFamily="34" charset="0"/>
              </a:rPr>
              <a:t>……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9457" name="Picture 1" descr="E:\Users\Chelios\Desktop\12853b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2564904"/>
            <a:ext cx="2339752" cy="1562620"/>
          </a:xfrm>
          <a:prstGeom prst="rect">
            <a:avLst/>
          </a:prstGeom>
          <a:noFill/>
        </p:spPr>
      </p:pic>
      <p:pic>
        <p:nvPicPr>
          <p:cNvPr id="1026" name="Рисунок 2" descr="карта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1052736"/>
            <a:ext cx="2592288" cy="151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Рисунок 6"/>
          <p:cNvPicPr>
            <a:picLocks noChangeAspect="1" noChangeArrowheads="1"/>
          </p:cNvPicPr>
          <p:nvPr/>
        </p:nvPicPr>
        <p:blipFill>
          <a:blip r:embed="rId10" cstate="print"/>
          <a:srcRect t="-578" r="4156" b="2235"/>
          <a:stretch>
            <a:fillRect/>
          </a:stretch>
        </p:blipFill>
        <p:spPr bwMode="auto">
          <a:xfrm>
            <a:off x="6300192" y="4365104"/>
            <a:ext cx="1266825" cy="190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1000">
    <p:wipe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79248" y="980728"/>
            <a:ext cx="5265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  <a:ea typeface="Calibri" pitchFamily="34" charset="0"/>
                <a:cs typeface="Arial" pitchFamily="34" charset="0"/>
              </a:rPr>
              <a:t>Знакомимся с профессиями своих родителей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434" name="Picture 2" descr="E:\Users\Chelios\Desktop\профессии\P_20171226_085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772816"/>
            <a:ext cx="1368152" cy="2432270"/>
          </a:xfrm>
          <a:prstGeom prst="rect">
            <a:avLst/>
          </a:prstGeom>
          <a:noFill/>
        </p:spPr>
      </p:pic>
      <p:pic>
        <p:nvPicPr>
          <p:cNvPr id="18435" name="Picture 3" descr="E:\Users\Chelios\Desktop\профессии\Павлинова Татьяна - флорис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4860032" y="1988840"/>
            <a:ext cx="1995686" cy="2660915"/>
          </a:xfrm>
          <a:prstGeom prst="rect">
            <a:avLst/>
          </a:prstGeom>
          <a:noFill/>
        </p:spPr>
      </p:pic>
      <p:pic>
        <p:nvPicPr>
          <p:cNvPr id="18436" name="Picture 4" descr="E:\Users\Chelios\Desktop\профессии\Хохлова доктор-терапев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212976"/>
            <a:ext cx="1923678" cy="2564904"/>
          </a:xfrm>
          <a:prstGeom prst="rect">
            <a:avLst/>
          </a:prstGeom>
          <a:noFill/>
        </p:spPr>
      </p:pic>
      <p:pic>
        <p:nvPicPr>
          <p:cNvPr id="18437" name="Picture 5" descr="E:\Users\Chelios\Desktop\профессии\Шелудяков продавец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789040"/>
            <a:ext cx="1423169" cy="2532162"/>
          </a:xfrm>
          <a:prstGeom prst="rect">
            <a:avLst/>
          </a:prstGeom>
          <a:noFill/>
        </p:spPr>
      </p:pic>
      <p:pic>
        <p:nvPicPr>
          <p:cNvPr id="18438" name="Picture 6" descr="E:\Users\Chelios\Desktop\профессии\СПЕЦИАЛИСТ СОЦИАЛЬНОЙ СЛУЖБ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772816"/>
            <a:ext cx="2339752" cy="1316111"/>
          </a:xfrm>
          <a:prstGeom prst="rect">
            <a:avLst/>
          </a:prstGeom>
          <a:noFill/>
        </p:spPr>
      </p:pic>
      <p:pic>
        <p:nvPicPr>
          <p:cNvPr id="18439" name="Picture 7" descr="E:\Users\Chelios\Desktop\профессии\смагина помощник воспитател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4941168"/>
            <a:ext cx="2555776" cy="143762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7544" y="1412776"/>
            <a:ext cx="1943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+mj-lt"/>
                <a:ea typeface="Calibri" pitchFamily="34" charset="0"/>
                <a:cs typeface="Arial" pitchFamily="34" charset="0"/>
              </a:rPr>
              <a:t>Социальный работник</a:t>
            </a:r>
            <a:endParaRPr lang="ru-RU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2924944"/>
            <a:ext cx="1440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+mj-lt"/>
                <a:ea typeface="Calibri" pitchFamily="34" charset="0"/>
                <a:cs typeface="Arial" pitchFamily="34" charset="0"/>
              </a:rPr>
              <a:t>Врач - терапевт</a:t>
            </a:r>
            <a:endParaRPr lang="ru-RU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64088" y="1700808"/>
            <a:ext cx="8390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+mj-lt"/>
                <a:ea typeface="Calibri" pitchFamily="34" charset="0"/>
                <a:cs typeface="Arial" pitchFamily="34" charset="0"/>
              </a:rPr>
              <a:t>Флорист</a:t>
            </a:r>
            <a:endParaRPr lang="ru-RU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48264" y="1412776"/>
            <a:ext cx="16759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+mj-lt"/>
                <a:ea typeface="Calibri" pitchFamily="34" charset="0"/>
                <a:cs typeface="Arial" pitchFamily="34" charset="0"/>
              </a:rPr>
              <a:t>Железнодорожник</a:t>
            </a:r>
            <a:endParaRPr lang="ru-RU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52120" y="4653136"/>
            <a:ext cx="2039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+mj-lt"/>
                <a:ea typeface="Calibri" pitchFamily="34" charset="0"/>
                <a:cs typeface="Arial" pitchFamily="34" charset="0"/>
              </a:rPr>
              <a:t>Помощник воспитателя</a:t>
            </a:r>
            <a:endParaRPr lang="ru-RU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9592" y="3501008"/>
            <a:ext cx="9576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+mj-lt"/>
                <a:ea typeface="Calibri" pitchFamily="34" charset="0"/>
                <a:cs typeface="Arial" pitchFamily="34" charset="0"/>
              </a:rPr>
              <a:t>Продавец</a:t>
            </a:r>
            <a:endParaRPr lang="ru-RU" sz="14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9512" y="3645024"/>
            <a:ext cx="4321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560" y="836712"/>
            <a:ext cx="75608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C00000"/>
                </a:solidFill>
                <a:latin typeface="+mj-lt"/>
                <a:ea typeface="Calibri" pitchFamily="34" charset="0"/>
                <a:cs typeface="Arial" pitchFamily="34" charset="0"/>
              </a:rPr>
              <a:t>Мы – будущее нашего посёлка!</a:t>
            </a:r>
            <a:r>
              <a:rPr lang="ru-RU" b="1" dirty="0" smtClean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  <a:t> </a:t>
            </a:r>
          </a:p>
          <a:p>
            <a:pPr algn="ctr" eaLnBrk="0" hangingPunct="0"/>
            <a:endParaRPr lang="ru-RU" dirty="0" smtClean="0">
              <a:latin typeface="+mj-lt"/>
            </a:endParaRPr>
          </a:p>
          <a:p>
            <a:pPr lvl="0" algn="ctr" eaLnBrk="0" hangingPunct="0"/>
            <a:r>
              <a:rPr lang="ru-RU" sz="1600" dirty="0" smtClean="0">
                <a:solidFill>
                  <a:srgbClr val="0070C0"/>
                </a:solidFill>
                <a:latin typeface="+mj-lt"/>
              </a:rPr>
              <a:t>Детей с раннего возраста интересуют профессии. </a:t>
            </a:r>
          </a:p>
          <a:p>
            <a:pPr lvl="0" algn="ctr" eaLnBrk="0" hangingPunct="0"/>
            <a:r>
              <a:rPr lang="ru-RU" sz="1600" dirty="0" smtClean="0">
                <a:solidFill>
                  <a:srgbClr val="0070C0"/>
                </a:solidFill>
                <a:latin typeface="+mj-lt"/>
              </a:rPr>
              <a:t>Играя, они примеряют на себя разные роли — пожарных, врачей, полицейских.</a:t>
            </a:r>
            <a:r>
              <a:rPr lang="ru-RU" sz="1600" dirty="0" smtClean="0">
                <a:solidFill>
                  <a:srgbClr val="0070C0"/>
                </a:solidFill>
              </a:rPr>
              <a:t> </a:t>
            </a:r>
            <a:endParaRPr lang="ru-RU" sz="1600" b="1" dirty="0" smtClean="0">
              <a:solidFill>
                <a:srgbClr val="0070C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" name="Picture 10" descr="E:\Users\Chelios\Desktop\профессии\20190214_101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2736304" cy="2052228"/>
          </a:xfrm>
          <a:prstGeom prst="rect">
            <a:avLst/>
          </a:prstGeom>
          <a:noFill/>
        </p:spPr>
      </p:pic>
      <p:pic>
        <p:nvPicPr>
          <p:cNvPr id="22" name="Picture 8" descr="E:\Users\Chelios\Desktop\профессии\20190214_100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149080"/>
            <a:ext cx="2976331" cy="2232248"/>
          </a:xfrm>
          <a:prstGeom prst="rect">
            <a:avLst/>
          </a:prstGeom>
          <a:noFill/>
        </p:spPr>
      </p:pic>
      <p:pic>
        <p:nvPicPr>
          <p:cNvPr id="23" name="Picture 9" descr="E:\Users\Chelios\Desktop\профессии\20190214_100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501008"/>
            <a:ext cx="3168352" cy="2376264"/>
          </a:xfrm>
          <a:prstGeom prst="rect">
            <a:avLst/>
          </a:prstGeom>
          <a:noFill/>
        </p:spPr>
      </p:pic>
      <p:pic>
        <p:nvPicPr>
          <p:cNvPr id="1028" name="Picture 4" descr="I:\группа малышок\ПРОЕКТЫ\Проект профессии\20180321_1201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0" y="-2456892"/>
            <a:ext cx="3275856" cy="2456892"/>
          </a:xfrm>
          <a:prstGeom prst="rect">
            <a:avLst/>
          </a:prstGeom>
          <a:noFill/>
        </p:spPr>
      </p:pic>
      <p:pic>
        <p:nvPicPr>
          <p:cNvPr id="1029" name="Picture 5" descr="I:\группа малышок\ПРОЕКТЫ\Проект профессии\20180321_1201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2276872"/>
            <a:ext cx="2400267" cy="1800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0" y="836712"/>
            <a:ext cx="873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C00000"/>
                </a:solidFill>
                <a:latin typeface="+mj-lt"/>
              </a:rPr>
              <a:t>9мая – участие детей в мероприятиях,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C00000"/>
                </a:solidFill>
                <a:latin typeface="+mj-lt"/>
              </a:rPr>
              <a:t> посвященным  празднику Великой Победы! </a:t>
            </a:r>
            <a:endParaRPr lang="ru-RU" altLang="ru-RU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395536" y="1196752"/>
            <a:ext cx="84974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ru-RU" altLang="ru-RU" sz="2000" dirty="0">
              <a:latin typeface="Arial" charset="0"/>
            </a:endParaRPr>
          </a:p>
        </p:txBody>
      </p:sp>
      <p:pic>
        <p:nvPicPr>
          <p:cNvPr id="17409" name="Picture 1" descr="E:\Users\Chelios\Desktop\9мая\20180507_075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2459765" cy="1844824"/>
          </a:xfrm>
          <a:prstGeom prst="rect">
            <a:avLst/>
          </a:prstGeom>
          <a:noFill/>
        </p:spPr>
      </p:pic>
      <p:pic>
        <p:nvPicPr>
          <p:cNvPr id="17410" name="Picture 2" descr="E:\Users\Chelios\Desktop\9мая\IMG_48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9" y="1988840"/>
            <a:ext cx="2880320" cy="1920213"/>
          </a:xfrm>
          <a:prstGeom prst="rect">
            <a:avLst/>
          </a:prstGeom>
          <a:noFill/>
        </p:spPr>
      </p:pic>
      <p:pic>
        <p:nvPicPr>
          <p:cNvPr id="17411" name="Picture 3" descr="E:\Users\Chelios\Desktop\9мая\IMG_48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276872"/>
            <a:ext cx="1728192" cy="2592288"/>
          </a:xfrm>
          <a:prstGeom prst="rect">
            <a:avLst/>
          </a:prstGeom>
          <a:noFill/>
        </p:spPr>
      </p:pic>
      <p:pic>
        <p:nvPicPr>
          <p:cNvPr id="17412" name="Picture 4" descr="E:\Users\Chelios\Desktop\9мая\SL3814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581128"/>
            <a:ext cx="2520280" cy="1890210"/>
          </a:xfrm>
          <a:prstGeom prst="rect">
            <a:avLst/>
          </a:prstGeom>
          <a:noFill/>
        </p:spPr>
      </p:pic>
      <p:pic>
        <p:nvPicPr>
          <p:cNvPr id="17413" name="Picture 5" descr="E:\Users\Chelios\Desktop\9мая\20190218_1203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797152"/>
            <a:ext cx="2376264" cy="156617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-252536" y="2060848"/>
            <a:ext cx="3672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70C0"/>
                </a:solidFill>
                <a:latin typeface="+mj-lt"/>
              </a:rPr>
              <a:t>Конкурс детского рисунка</a:t>
            </a:r>
            <a:endParaRPr lang="ru-RU" altLang="ru-RU" sz="1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1628800"/>
            <a:ext cx="3935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70C0"/>
                </a:solidFill>
                <a:latin typeface="+mj-lt"/>
              </a:rPr>
              <a:t>Утренник «Сияет солнце в день Победы!»</a:t>
            </a:r>
            <a:endParaRPr lang="ru-RU" altLang="ru-RU" sz="1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31640" y="422108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70C0"/>
                </a:solidFill>
                <a:latin typeface="+mj-lt"/>
              </a:rPr>
              <a:t>Наши деды - славные Победы</a:t>
            </a:r>
            <a:endParaRPr lang="ru-RU" altLang="ru-RU" sz="1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44208" y="1844824"/>
            <a:ext cx="2189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70C0"/>
                </a:solidFill>
                <a:latin typeface="+mj-lt"/>
              </a:rPr>
              <a:t>«Подарки ветеранам»</a:t>
            </a:r>
            <a:endParaRPr lang="ru-RU" altLang="ru-RU" sz="1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122" name="Picture 2" descr="E:\Users\Chelios\Desktop\9мая\IMG_20180507_1019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4149080"/>
            <a:ext cx="1635646" cy="218086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323850" y="908050"/>
            <a:ext cx="8569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C00000"/>
                </a:solidFill>
                <a:latin typeface="Arial" charset="0"/>
              </a:rPr>
              <a:t>Экскурсии по родному поселку</a:t>
            </a:r>
            <a:r>
              <a:rPr lang="ru-RU" altLang="ru-RU" sz="2000" b="1" u="sng" dirty="0" smtClean="0">
                <a:solidFill>
                  <a:srgbClr val="C00000"/>
                </a:solidFill>
                <a:latin typeface="Arial" charset="0"/>
              </a:rPr>
              <a:t> </a:t>
            </a:r>
            <a:endParaRPr lang="ru-RU" altLang="ru-RU" sz="20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628800"/>
            <a:ext cx="3187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altLang="ru-RU" sz="1600" b="1" dirty="0" smtClean="0">
                <a:solidFill>
                  <a:srgbClr val="0070C0"/>
                </a:solidFill>
                <a:latin typeface="+mj-lt"/>
              </a:rPr>
              <a:t>Памятник неизвестному солдату</a:t>
            </a:r>
          </a:p>
          <a:p>
            <a:pPr>
              <a:buFont typeface="Arial" pitchFamily="34" charset="0"/>
              <a:buChar char="•"/>
            </a:pPr>
            <a:endParaRPr lang="ru-RU" altLang="ru-RU" sz="1600" dirty="0">
              <a:latin typeface="+mj-lt"/>
            </a:endParaRPr>
          </a:p>
        </p:txBody>
      </p:sp>
      <p:pic>
        <p:nvPicPr>
          <p:cNvPr id="3074" name="Picture 2" descr="E:\Users\Chelios\Desktop\IMG-20201213-WA001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060848"/>
            <a:ext cx="2376264" cy="3194755"/>
          </a:xfrm>
          <a:prstGeom prst="rect">
            <a:avLst/>
          </a:prstGeom>
          <a:noFill/>
        </p:spPr>
      </p:pic>
      <p:pic>
        <p:nvPicPr>
          <p:cNvPr id="3075" name="Picture 3" descr="E:\Users\Chelios\Desktop\IMG-20201213-WA0017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204864"/>
            <a:ext cx="3475033" cy="309634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355976" y="1700808"/>
            <a:ext cx="2548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altLang="ru-RU" sz="1600" b="1" dirty="0" smtClean="0">
                <a:solidFill>
                  <a:srgbClr val="0070C0"/>
                </a:solidFill>
                <a:latin typeface="+mj-lt"/>
              </a:rPr>
              <a:t>Аллея  героев - земляков </a:t>
            </a:r>
          </a:p>
        </p:txBody>
      </p:sp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323528" y="764704"/>
            <a:ext cx="8496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000" b="1" dirty="0" smtClean="0">
                <a:solidFill>
                  <a:srgbClr val="C00000"/>
                </a:solidFill>
                <a:latin typeface="+mj-lt"/>
              </a:rPr>
              <a:t>Экскурсии по родному поселку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7544" y="1772816"/>
            <a:ext cx="3456385" cy="206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95536" y="1268760"/>
            <a:ext cx="35991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altLang="ru-RU" sz="1600" b="1" dirty="0" smtClean="0">
                <a:solidFill>
                  <a:srgbClr val="0070C0"/>
                </a:solidFill>
                <a:latin typeface="+mj-lt"/>
              </a:rPr>
              <a:t>Краеведческий музей п. Ромоданово</a:t>
            </a:r>
            <a:endParaRPr lang="ru-RU" altLang="ru-RU" sz="1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8" name="Picture 5" descr="E:\Users\Chelios\Desktop\дети\20160413_103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72816"/>
            <a:ext cx="3384376" cy="2016224"/>
          </a:xfrm>
          <a:prstGeom prst="rect">
            <a:avLst/>
          </a:prstGeom>
          <a:noFill/>
        </p:spPr>
      </p:pic>
      <p:pic>
        <p:nvPicPr>
          <p:cNvPr id="4098" name="Picture 2" descr="E:\Users\Chelios\Desktop\садик\20190730_0923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149080"/>
            <a:ext cx="2915816" cy="218686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004048" y="1340768"/>
            <a:ext cx="244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altLang="ru-RU" sz="1600" b="1" dirty="0" smtClean="0">
                <a:solidFill>
                  <a:srgbClr val="0070C0"/>
                </a:solidFill>
                <a:latin typeface="+mj-lt"/>
              </a:rPr>
              <a:t>Детская библиотека</a:t>
            </a:r>
            <a:endParaRPr lang="ru-RU" sz="1600" b="1" dirty="0">
              <a:latin typeface="+mj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5868144" y="3717032"/>
            <a:ext cx="263780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3923928" y="4581128"/>
            <a:ext cx="237626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060848"/>
            <a:ext cx="3779465" cy="377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060848"/>
            <a:ext cx="289756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E:\Users\Chelios\Desktop\IMG-20201214-WA0026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77072"/>
            <a:ext cx="2636912" cy="204726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835696" y="1628800"/>
            <a:ext cx="2385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altLang="ru-RU" sz="1600" b="1" dirty="0" smtClean="0">
                <a:solidFill>
                  <a:srgbClr val="0070C0"/>
                </a:solidFill>
                <a:latin typeface="+mj-lt"/>
              </a:rPr>
              <a:t>Стадион п. Ромоданово</a:t>
            </a:r>
            <a:endParaRPr lang="ru-RU" altLang="ru-RU" sz="1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79132" y="908720"/>
            <a:ext cx="3843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</a:rPr>
              <a:t>Экскурсии по родному поселку</a:t>
            </a:r>
            <a:r>
              <a:rPr lang="ru-RU" altLang="ru-RU" b="1" u="sng" dirty="0" smtClean="0">
                <a:solidFill>
                  <a:srgbClr val="C00000"/>
                </a:solidFill>
              </a:rPr>
              <a:t> </a:t>
            </a:r>
            <a:endParaRPr lang="ru-RU" alt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179388" y="836613"/>
            <a:ext cx="8785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C00000"/>
                </a:solidFill>
                <a:latin typeface="+mj-lt"/>
              </a:rPr>
              <a:t>Участие в республиканском конкурсе народного творчества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C00000"/>
                </a:solidFill>
                <a:latin typeface="+mj-lt"/>
              </a:rPr>
              <a:t>«</a:t>
            </a:r>
            <a:r>
              <a:rPr lang="ru-RU" altLang="ru-RU" sz="2000" b="1" dirty="0" err="1" smtClean="0">
                <a:solidFill>
                  <a:srgbClr val="C00000"/>
                </a:solidFill>
                <a:latin typeface="+mj-lt"/>
              </a:rPr>
              <a:t>Шумбрат</a:t>
            </a:r>
            <a:r>
              <a:rPr lang="ru-RU" altLang="ru-RU" sz="2000" b="1" dirty="0" smtClean="0">
                <a:solidFill>
                  <a:srgbClr val="C00000"/>
                </a:solidFill>
                <a:latin typeface="+mj-lt"/>
              </a:rPr>
              <a:t>, Мордовия!»</a:t>
            </a:r>
            <a:endParaRPr lang="ru-RU" altLang="ru-RU" sz="2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5361" name="Picture 1" descr="E:\Users\Chelios\Desktop\шумбрат\20191024_114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924944"/>
            <a:ext cx="4224469" cy="3168352"/>
          </a:xfrm>
          <a:prstGeom prst="rect">
            <a:avLst/>
          </a:prstGeom>
          <a:noFill/>
        </p:spPr>
      </p:pic>
      <p:pic>
        <p:nvPicPr>
          <p:cNvPr id="4" name="Picture 2" descr="E:\Users\Chelios\Desktop\шумбрат\IMG_4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844823"/>
            <a:ext cx="2664296" cy="1776197"/>
          </a:xfrm>
          <a:prstGeom prst="rect">
            <a:avLst/>
          </a:prstGeom>
          <a:noFill/>
        </p:spPr>
      </p:pic>
      <p:pic>
        <p:nvPicPr>
          <p:cNvPr id="15363" name="Picture 3" descr="E:\Users\Chelios\Desktop\шумбрат\IMG_20191027_1211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700808"/>
            <a:ext cx="1458162" cy="1944216"/>
          </a:xfrm>
          <a:prstGeom prst="rect">
            <a:avLst/>
          </a:prstGeom>
          <a:noFill/>
        </p:spPr>
      </p:pic>
      <p:pic>
        <p:nvPicPr>
          <p:cNvPr id="15364" name="Picture 4" descr="E:\Users\Chelios\Desktop\шумбрат\CIMG92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4365104"/>
            <a:ext cx="2915816" cy="1943877"/>
          </a:xfrm>
          <a:prstGeom prst="rect">
            <a:avLst/>
          </a:prstGeom>
          <a:noFill/>
        </p:spPr>
      </p:pic>
      <p:pic>
        <p:nvPicPr>
          <p:cNvPr id="15365" name="Picture 5" descr="I:\группа малышок\Шумбрат 2019\IMG_20191027_1435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1556792"/>
            <a:ext cx="1995686" cy="266091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7950" y="765175"/>
            <a:ext cx="8928100" cy="62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800" b="1" i="1" u="sng" dirty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Цель проекта:</a:t>
            </a:r>
            <a:r>
              <a:rPr lang="ru-RU" altLang="ru-RU" sz="1800" b="1" dirty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800" b="1" dirty="0" smtClean="0">
              <a:solidFill>
                <a:srgbClr val="FF0000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sz="1800" b="1" dirty="0" smtClean="0">
                <a:latin typeface="+mj-lt"/>
              </a:rPr>
              <a:t>Создать условия для развития у детей любви к родному дому,  семье, родным местам, к малой родине, к её истории, желания беречь и умножать её богатства. Формировать  краеведческие представления, обогащать кругозор детей конкретными сведениями о природе, людях, их профессиях</a:t>
            </a:r>
            <a:endParaRPr lang="ru-RU" sz="1800" b="1" dirty="0">
              <a:latin typeface="+mj-lt"/>
              <a:cs typeface="Arial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800" b="1" i="1" u="sng" dirty="0" smtClean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Задачи</a:t>
            </a:r>
            <a:r>
              <a:rPr lang="ru-RU" altLang="ru-RU" sz="1800" b="1" i="1" u="sng" dirty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:</a:t>
            </a:r>
            <a:endParaRPr lang="ru-RU" altLang="ru-RU" sz="1800" b="1" dirty="0">
              <a:solidFill>
                <a:srgbClr val="FF0000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/>
            <a:r>
              <a:rPr lang="ru-RU" sz="1800" b="1" dirty="0" smtClean="0">
                <a:latin typeface="+mj-lt"/>
              </a:rPr>
              <a:t>Обогатить знания о достопримечательностях родного посёлка.</a:t>
            </a:r>
          </a:p>
          <a:p>
            <a:pPr lvl="0"/>
            <a:r>
              <a:rPr lang="ru-RU" sz="1800" b="1" dirty="0" smtClean="0">
                <a:latin typeface="+mj-lt"/>
              </a:rPr>
              <a:t>Закреплять знания о жизненно важных объектах родного посёлка. </a:t>
            </a:r>
          </a:p>
          <a:p>
            <a:pPr lvl="0"/>
            <a:r>
              <a:rPr lang="ru-RU" sz="1800" b="1" dirty="0" smtClean="0">
                <a:latin typeface="+mj-lt"/>
              </a:rPr>
              <a:t>Воспитывать гордость за людей, прославивших наш поселок </a:t>
            </a:r>
          </a:p>
          <a:p>
            <a:pPr lvl="0"/>
            <a:r>
              <a:rPr lang="ru-RU" sz="1800" b="1" dirty="0" smtClean="0">
                <a:latin typeface="+mj-lt"/>
              </a:rPr>
              <a:t>Пробудить добрые чувства, интерес к месту, принимать посильное участие в  социально значимых мероприятиях </a:t>
            </a:r>
          </a:p>
          <a:p>
            <a:r>
              <a:rPr lang="ru-RU" sz="1800" b="1" dirty="0" smtClean="0">
                <a:latin typeface="+mj-lt"/>
              </a:rPr>
              <a:t> Привлечение родителей к сотрудничеству с ДОУ.</a:t>
            </a:r>
          </a:p>
          <a:p>
            <a:pPr lvl="0"/>
            <a:r>
              <a:rPr lang="ru-RU" sz="1800" b="1" dirty="0" smtClean="0">
                <a:latin typeface="+mj-lt"/>
              </a:rPr>
              <a:t>Активизация творческого потенциала детей и родителей.</a:t>
            </a:r>
          </a:p>
          <a:p>
            <a:pPr lvl="0"/>
            <a:r>
              <a:rPr lang="ru-RU" sz="1800" b="1" dirty="0" smtClean="0">
                <a:latin typeface="+mj-lt"/>
              </a:rPr>
              <a:t>Развитие познавательного интереса дошкольников к профессиям родителей</a:t>
            </a:r>
          </a:p>
          <a:p>
            <a:pPr lvl="0"/>
            <a:r>
              <a:rPr lang="ru-RU" sz="1800" b="1" dirty="0" smtClean="0">
                <a:latin typeface="+mj-lt"/>
              </a:rPr>
              <a:t>Обеспечение эмоционально насыщенного положительного и благоприятного  климата в группе, взаимоотношениях между семьей и сотрудниками детского сада.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lang="ru-RU" altLang="ru-RU" sz="2000" b="1" dirty="0">
              <a:ea typeface="Calibri" pitchFamily="34" charset="0"/>
              <a:cs typeface="Times New Roman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lang="ru-RU" altLang="ru-RU" sz="1400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5000">
    <p:wipe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87_0143325b.jpg"/>
          <p:cNvPicPr>
            <a:picLocks noChangeAspect="1"/>
          </p:cNvPicPr>
          <p:nvPr/>
        </p:nvPicPr>
        <p:blipFill>
          <a:blip r:embed="rId3" cstate="print"/>
          <a:srcRect t="1485" b="1485"/>
          <a:stretch>
            <a:fillRect/>
          </a:stretch>
        </p:blipFill>
        <p:spPr>
          <a:xfrm>
            <a:off x="683568" y="1628800"/>
            <a:ext cx="2736304" cy="2052228"/>
          </a:xfrm>
          <a:prstGeom prst="rect">
            <a:avLst/>
          </a:prstGeo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687_0143325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700808"/>
            <a:ext cx="3107198" cy="1872208"/>
          </a:xfrm>
          <a:prstGeom prst="rect">
            <a:avLst/>
          </a:prstGeo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687_0143325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293096"/>
            <a:ext cx="3011663" cy="1852517"/>
          </a:xfrm>
          <a:prstGeom prst="rect">
            <a:avLst/>
          </a:prstGeo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386104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ru-RU" sz="16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Физкультурно-оздоровительный комплекс</a:t>
            </a:r>
          </a:p>
        </p:txBody>
      </p:sp>
      <p:pic>
        <p:nvPicPr>
          <p:cNvPr id="9" name="Рисунок 8" descr="687_0143325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4221088"/>
            <a:ext cx="3124836" cy="2055916"/>
          </a:xfrm>
          <a:prstGeom prst="rect">
            <a:avLst/>
          </a:prstGeo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4788024" y="3789040"/>
            <a:ext cx="3400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sz="16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Ромодановская средняя школа №1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1196752"/>
            <a:ext cx="19215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Ледовый дворец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19675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ru-RU" sz="16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Церковь Казанской иконы Божией матери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836712"/>
            <a:ext cx="5439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Достопримечательности нашего поселка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1560" y="2492896"/>
            <a:ext cx="1872208" cy="24071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7544" y="1124744"/>
            <a:ext cx="3923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 smtClean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Касаткин Николай Яковлевич (1924—1945) — лейтенант Рабоче-крестьянской Красной Армии, участник Великой Отечественной войны, Герой Советского Союза.</a:t>
            </a:r>
            <a:endParaRPr lang="ru-RU" sz="1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692696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Военные  деятели и герои Советского Союза – наши земляки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444208" y="2492895"/>
            <a:ext cx="1944216" cy="25112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44008" y="1052736"/>
            <a:ext cx="42119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 smtClean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r>
              <a:rPr lang="ru-RU" sz="14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Боронин</a:t>
            </a:r>
            <a:r>
              <a:rPr lang="ru-RU" sz="14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Михаил Петрович (1914—1944) – Герой Советского Союза, служил штурманом в минно-торпедном авиационном полку, участник Великой Отечественной войны, Герой Советского Союза.</a:t>
            </a:r>
            <a:endParaRPr lang="ru-RU" sz="1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Объект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419872" y="3933056"/>
            <a:ext cx="1728192" cy="217021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23728" y="306896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Ляпин</a:t>
            </a:r>
            <a:r>
              <a:rPr lang="ru-RU" sz="14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Петр Иванович – советский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военный деятель,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Генерал-лейтенант</a:t>
            </a:r>
            <a:endParaRPr lang="ru-RU" sz="14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 advTm="12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7647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dirty="0" smtClean="0">
                <a:solidFill>
                  <a:srgbClr val="0070C0"/>
                </a:solidFill>
                <a:latin typeface="a_RomanusTitul" pitchFamily="82" charset="-52"/>
              </a:rPr>
              <a:t>3 этап – заключительный</a:t>
            </a:r>
            <a:endParaRPr lang="ru-RU" dirty="0"/>
          </a:p>
        </p:txBody>
      </p:sp>
      <p:pic>
        <p:nvPicPr>
          <p:cNvPr id="5" name="Picture 2" descr="E:\Users\Chelios\Desktop\работа\1-7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3744416" cy="2496277"/>
          </a:xfrm>
          <a:prstGeom prst="rect">
            <a:avLst/>
          </a:prstGeom>
          <a:noFill/>
        </p:spPr>
      </p:pic>
      <p:pic>
        <p:nvPicPr>
          <p:cNvPr id="1027" name="Picture 3" descr="E:\Users\Chelios\Desktop\работа\20170517_170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221088"/>
            <a:ext cx="3456383" cy="1944216"/>
          </a:xfrm>
          <a:prstGeom prst="rect">
            <a:avLst/>
          </a:prstGeom>
          <a:noFill/>
        </p:spPr>
      </p:pic>
      <p:pic>
        <p:nvPicPr>
          <p:cNvPr id="1028" name="Picture 4" descr="E:\Users\Chelios\Desktop\работа\1-7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052736"/>
            <a:ext cx="3816424" cy="2620682"/>
          </a:xfrm>
          <a:prstGeom prst="rect">
            <a:avLst/>
          </a:prstGeom>
          <a:noFill/>
        </p:spPr>
      </p:pic>
      <p:pic>
        <p:nvPicPr>
          <p:cNvPr id="9" name="Рисунок 8" descr="C:\Users\Админ\Desktop\20180319_1147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005064"/>
            <a:ext cx="30243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27584" y="1124744"/>
            <a:ext cx="3141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70C0"/>
                </a:solidFill>
                <a:latin typeface="+mj-lt"/>
              </a:rPr>
              <a:t>Участие в мероприятии </a:t>
            </a:r>
          </a:p>
          <a:p>
            <a:pPr algn="ctr"/>
            <a:r>
              <a:rPr lang="ru-RU" altLang="ru-RU" sz="1600" b="1" dirty="0" smtClean="0">
                <a:solidFill>
                  <a:srgbClr val="C00000"/>
                </a:solidFill>
                <a:latin typeface="+mj-lt"/>
              </a:rPr>
              <a:t>«Славься, поселок наш родной!»</a:t>
            </a:r>
            <a:endParaRPr lang="ru-RU" sz="16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788" y="1628800"/>
            <a:ext cx="6610719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_RomanusTitul" pitchFamily="82" charset="-52"/>
              </a:rPr>
              <a:t>Спасибо за внимание!!!</a:t>
            </a:r>
          </a:p>
        </p:txBody>
      </p:sp>
      <p:pic>
        <p:nvPicPr>
          <p:cNvPr id="5" name="Picture 2" descr="E:\Users\Chelios\Desktop\работа\1-7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636912"/>
            <a:ext cx="4428491" cy="29523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ipe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179388" y="836613"/>
            <a:ext cx="8785225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2400" b="1" dirty="0">
                <a:solidFill>
                  <a:srgbClr val="0070C0"/>
                </a:solidFill>
                <a:latin typeface="a_RomanusTitul" pitchFamily="82" charset="-52"/>
                <a:ea typeface="Calibri" pitchFamily="34" charset="0"/>
                <a:cs typeface="Times New Roman" pitchFamily="18" charset="0"/>
              </a:rPr>
              <a:t>1 этап – Подготовительный</a:t>
            </a:r>
            <a:r>
              <a:rPr lang="ru-RU" altLang="ru-RU" sz="2400" i="1" dirty="0">
                <a:solidFill>
                  <a:srgbClr val="7030A0"/>
                </a:solidFill>
                <a:latin typeface="a_RomanusTitul" pitchFamily="82" charset="-52"/>
                <a:ea typeface="Calibri" pitchFamily="34" charset="0"/>
                <a:cs typeface="Times New Roman" pitchFamily="18" charset="0"/>
              </a:rPr>
              <a:t> </a:t>
            </a:r>
            <a:r>
              <a:rPr lang="ru-RU" altLang="ru-RU" sz="24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 rot="20902536">
            <a:off x="47436" y="303848"/>
            <a:ext cx="2328619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Этапы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148" name="TextBox 2"/>
          <p:cNvSpPr txBox="1">
            <a:spLocks noChangeArrowheads="1"/>
          </p:cNvSpPr>
          <p:nvPr/>
        </p:nvSpPr>
        <p:spPr bwMode="auto">
          <a:xfrm>
            <a:off x="179388" y="1484313"/>
            <a:ext cx="8785225" cy="294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1800" b="1" dirty="0" smtClean="0">
                <a:latin typeface="+mj-lt"/>
              </a:rPr>
              <a:t>Разработка стратегии реализации проекта.</a:t>
            </a:r>
          </a:p>
          <a:p>
            <a:pPr lvl="0"/>
            <a:r>
              <a:rPr lang="ru-RU" sz="1800" b="1" dirty="0" smtClean="0">
                <a:latin typeface="+mj-lt"/>
              </a:rPr>
              <a:t>Создание условий для самостоятельной деятельности:</a:t>
            </a:r>
          </a:p>
          <a:p>
            <a:pPr lvl="0"/>
            <a:r>
              <a:rPr lang="ru-RU" sz="1800" b="1" dirty="0" err="1" smtClean="0">
                <a:latin typeface="+mj-lt"/>
              </a:rPr>
              <a:t>Фотоинформация</a:t>
            </a:r>
            <a:r>
              <a:rPr lang="ru-RU" sz="1800" b="1" dirty="0" smtClean="0">
                <a:latin typeface="+mj-lt"/>
              </a:rPr>
              <a:t> - «Достопримечательности моего родного посёлка».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</a:pPr>
            <a:r>
              <a:rPr lang="ru-RU" altLang="ru-RU" sz="1800" b="1" dirty="0" smtClean="0">
                <a:latin typeface="+mj-lt"/>
                <a:ea typeface="Calibri" pitchFamily="34" charset="0"/>
                <a:cs typeface="Arial" charset="0"/>
              </a:rPr>
              <a:t>Опрос </a:t>
            </a:r>
            <a:r>
              <a:rPr lang="ru-RU" altLang="ru-RU" sz="1800" b="1" dirty="0">
                <a:latin typeface="+mj-lt"/>
                <a:ea typeface="Calibri" pitchFamily="34" charset="0"/>
                <a:cs typeface="Arial" charset="0"/>
              </a:rPr>
              <a:t>и беседа с детьми «Что такое семья?», «Моя семья»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</a:pPr>
            <a:r>
              <a:rPr lang="ru-RU" altLang="ru-RU" sz="1800" b="1" dirty="0">
                <a:latin typeface="+mj-lt"/>
                <a:ea typeface="Calibri" pitchFamily="34" charset="0"/>
                <a:cs typeface="Arial" charset="0"/>
              </a:rPr>
              <a:t>Подборка художественной литературы по тематическим блокам: </a:t>
            </a:r>
            <a:r>
              <a:rPr lang="ru-RU" altLang="ru-RU" sz="1800" b="1" dirty="0" smtClean="0">
                <a:latin typeface="+mj-lt"/>
                <a:ea typeface="Calibri" pitchFamily="34" charset="0"/>
                <a:cs typeface="Arial" charset="0"/>
              </a:rPr>
              <a:t>«Моя </a:t>
            </a:r>
            <a:r>
              <a:rPr lang="ru-RU" altLang="ru-RU" sz="1800" b="1" dirty="0">
                <a:latin typeface="+mj-lt"/>
                <a:ea typeface="Calibri" pitchFamily="34" charset="0"/>
                <a:cs typeface="Arial" charset="0"/>
              </a:rPr>
              <a:t>семья», «Детский сад», </a:t>
            </a:r>
            <a:r>
              <a:rPr lang="ru-RU" altLang="ru-RU" sz="1800" b="1" dirty="0" smtClean="0">
                <a:latin typeface="+mj-lt"/>
                <a:ea typeface="Calibri" pitchFamily="34" charset="0"/>
                <a:cs typeface="Arial" charset="0"/>
              </a:rPr>
              <a:t>«Малая родина».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</a:pPr>
            <a:r>
              <a:rPr lang="ru-RU" altLang="ru-RU" sz="1800" b="1" dirty="0" smtClean="0">
                <a:latin typeface="+mj-lt"/>
                <a:cs typeface="Arial" charset="0"/>
              </a:rPr>
              <a:t>Конспекты познавательных занятий, бесед.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</a:pPr>
            <a:r>
              <a:rPr lang="ru-RU" altLang="ru-RU" sz="1800" b="1" dirty="0" smtClean="0">
                <a:latin typeface="+mj-lt"/>
                <a:cs typeface="Arial" charset="0"/>
              </a:rPr>
              <a:t>Чтение художественной и познавательной литературы</a:t>
            </a:r>
            <a:endParaRPr lang="ru-RU" altLang="ru-RU" sz="1800" b="1" dirty="0">
              <a:latin typeface="+mj-lt"/>
              <a:ea typeface="Calibri" pitchFamily="34" charset="0"/>
              <a:cs typeface="Arial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lang="ru-RU" altLang="ru-RU" sz="14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8" name="Picture 2" descr="E:\Users\Chelios\Desktop\к проекту конкурсу\scrn_big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21088"/>
            <a:ext cx="1357866" cy="1800200"/>
          </a:xfrm>
          <a:prstGeom prst="rect">
            <a:avLst/>
          </a:prstGeom>
          <a:noFill/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37112"/>
            <a:ext cx="144016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73016"/>
            <a:ext cx="137395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E:\Users\Chelios\Desktop\20201214_1359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244097" y="4452647"/>
            <a:ext cx="1852471" cy="138935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250825" y="836613"/>
            <a:ext cx="8569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70C0"/>
                </a:solidFill>
                <a:latin typeface="a_RomanusTitul" pitchFamily="82" charset="-52"/>
              </a:rPr>
              <a:t>2 этап </a:t>
            </a:r>
            <a:r>
              <a:rPr lang="ru-RU" altLang="ru-RU" sz="2400" b="1" dirty="0" smtClean="0">
                <a:solidFill>
                  <a:srgbClr val="0070C0"/>
                </a:solidFill>
                <a:latin typeface="a_RomanusTitul" pitchFamily="82" charset="-52"/>
              </a:rPr>
              <a:t>– Основной.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70C0"/>
                </a:solidFill>
                <a:latin typeface="a_RomanusTitul" pitchFamily="82" charset="-52"/>
              </a:rPr>
              <a:t>Познавательно </a:t>
            </a:r>
            <a:r>
              <a:rPr lang="ru-RU" altLang="ru-RU" sz="2400" b="1" dirty="0">
                <a:solidFill>
                  <a:srgbClr val="0070C0"/>
                </a:solidFill>
                <a:latin typeface="a_RomanusTitul" pitchFamily="82" charset="-52"/>
              </a:rPr>
              <a:t>– исследовательский</a:t>
            </a:r>
            <a:r>
              <a:rPr lang="ru-RU" altLang="ru-RU" sz="2000" b="1" dirty="0" smtClean="0">
                <a:solidFill>
                  <a:srgbClr val="7030A0"/>
                </a:solidFill>
                <a:latin typeface="a_RomanusTitul" pitchFamily="82" charset="-52"/>
              </a:rPr>
              <a:t>.</a:t>
            </a:r>
            <a:endParaRPr lang="ru-RU" altLang="ru-RU" sz="2000" b="1" dirty="0">
              <a:solidFill>
                <a:srgbClr val="7030A0"/>
              </a:solidFill>
              <a:latin typeface="a_RomanusTitul" pitchFamily="82" charset="-52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23528" y="1213306"/>
            <a:ext cx="8064896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endParaRPr lang="ru-RU" b="1" dirty="0" smtClean="0">
              <a:solidFill>
                <a:srgbClr val="000000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eaLnBrk="0" hangingPunct="0">
              <a:buFont typeface="Arial" pitchFamily="34" charset="0"/>
              <a:buChar char="•"/>
            </a:pPr>
            <a:endParaRPr lang="ru-RU" b="1" dirty="0" smtClean="0">
              <a:solidFill>
                <a:srgbClr val="000000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Создание книжек -малышек «Ромоданово вчера, сегодня, завтра»  «Вот моя улица, вот мой дом родной»</a:t>
            </a:r>
            <a:endParaRPr lang="ru-RU" b="1" dirty="0" smtClean="0">
              <a:solidFill>
                <a:srgbClr val="000000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eaLnBrk="0" hangingPunct="0">
              <a:buFontTx/>
              <a:buChar char="•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Рассматривание книг и фотографий о Мордовии, </a:t>
            </a:r>
            <a:r>
              <a:rPr lang="ru-RU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Саранске, п. Ромоданово и их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достопримечательностях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Настольная игра – путешествие «Дорога от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дома до детского сада»,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eaLnBrk="0" hangingPunct="0">
              <a:buFontTx/>
              <a:buChar char="•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Создание альбомов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и </a:t>
            </a:r>
            <a:r>
              <a:rPr lang="ru-RU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презентаций на тему</a:t>
            </a:r>
          </a:p>
          <a:p>
            <a:pPr lvl="0" eaLnBrk="0" hangingPunct="0"/>
            <a:r>
              <a:rPr lang="ru-RU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«Моя семья», «Мой поселок», «Профессии</a:t>
            </a:r>
          </a:p>
          <a:p>
            <a:pPr lvl="0" eaLnBrk="0" hangingPunct="0"/>
            <a:r>
              <a:rPr lang="ru-RU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 на селе»</a:t>
            </a:r>
          </a:p>
          <a:p>
            <a:pPr lvl="0" eaLnBrk="0" hangingPunct="0">
              <a:buFontTx/>
              <a:buChar char="•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Сотрудничество с родителями.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eaLnBrk="0" hangingPunct="0">
              <a:buFontTx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Подбор материала на тему «Их именами </a:t>
            </a:r>
          </a:p>
          <a:p>
            <a:pPr lvl="0" eaLnBrk="0" hangingPunct="0">
              <a:buFontTx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названы улицы Ромоданово</a:t>
            </a:r>
            <a:r>
              <a:rPr lang="ru-RU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»</a:t>
            </a:r>
          </a:p>
          <a:p>
            <a:pPr lvl="0" eaLnBrk="0" hangingPunct="0">
              <a:buFontTx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 Участие детей в социально-значимых </a:t>
            </a:r>
          </a:p>
          <a:p>
            <a:pPr lvl="0" eaLnBrk="0" hangingPunct="0"/>
            <a:r>
              <a:rPr lang="ru-RU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мероприятиях.</a:t>
            </a:r>
            <a:endParaRPr lang="ru-RU" b="1" dirty="0" smtClean="0">
              <a:latin typeface="+mj-lt"/>
              <a:cs typeface="Arial" pitchFamily="34" charset="0"/>
            </a:endParaRPr>
          </a:p>
          <a:p>
            <a:pPr lvl="0" eaLnBrk="0" hangingPunct="0"/>
            <a:endParaRPr lang="ru-RU" dirty="0" smtClean="0">
              <a:solidFill>
                <a:srgbClr val="000000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lvl="0" eaLnBrk="0" hangingPunct="0"/>
            <a:endParaRPr lang="ru-RU" dirty="0" smtClean="0">
              <a:solidFill>
                <a:srgbClr val="000000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L:\Users\Chelios\Pictures\Презентация\26780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068960"/>
            <a:ext cx="2156470" cy="226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\Desktop\20180319_1209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221088"/>
            <a:ext cx="216024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Users\Chelios\Desktop\семья\CIMG0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149080"/>
            <a:ext cx="3024336" cy="2268252"/>
          </a:xfrm>
          <a:prstGeom prst="rect">
            <a:avLst/>
          </a:prstGeom>
          <a:noFill/>
        </p:spPr>
      </p:pic>
      <p:pic>
        <p:nvPicPr>
          <p:cNvPr id="2056" name="Picture 8" descr="E:\Users\Chelios\Desktop\20201214_135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96952"/>
            <a:ext cx="2016224" cy="151216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51520" y="2348880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1600" b="1" i="1" dirty="0" smtClean="0">
                <a:solidFill>
                  <a:srgbClr val="C00000"/>
                </a:solidFill>
                <a:latin typeface="a_RomanusTitul" pitchFamily="82" charset="-52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1600" b="1" i="1" dirty="0" smtClean="0">
                <a:solidFill>
                  <a:srgbClr val="0070C0"/>
                </a:solidFill>
                <a:latin typeface="+mj-lt"/>
                <a:ea typeface="Times New Roman" pitchFamily="18" charset="0"/>
                <a:cs typeface="Arial" pitchFamily="34" charset="0"/>
              </a:rPr>
              <a:t>Создание книжек малышек</a:t>
            </a:r>
          </a:p>
          <a:p>
            <a:pPr lvl="0" eaLnBrk="0" hangingPunct="0"/>
            <a:r>
              <a:rPr lang="ru-RU" sz="1600" b="1" i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«Вот моя улица, вот мой дом родной»</a:t>
            </a:r>
            <a:endParaRPr lang="ru-RU" sz="1600" b="1" dirty="0" smtClean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43808" y="3501008"/>
            <a:ext cx="2592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1600" b="1" i="1" dirty="0" smtClean="0">
                <a:solidFill>
                  <a:srgbClr val="0070C0"/>
                </a:solidFill>
                <a:latin typeface="+mn-lt"/>
                <a:ea typeface="Times New Roman" pitchFamily="18" charset="0"/>
                <a:cs typeface="Arial" pitchFamily="34" charset="0"/>
              </a:rPr>
              <a:t>Знакомимся с</a:t>
            </a:r>
          </a:p>
          <a:p>
            <a:pPr lvl="0" algn="ctr" eaLnBrk="0" hangingPunct="0"/>
            <a:r>
              <a:rPr lang="ru-RU" sz="1600" b="1" i="1" dirty="0" smtClean="0">
                <a:solidFill>
                  <a:srgbClr val="0070C0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rgbClr val="0070C0"/>
                </a:solidFill>
                <a:latin typeface="+mn-lt"/>
                <a:ea typeface="Times New Roman" pitchFamily="18" charset="0"/>
                <a:cs typeface="Arial" pitchFamily="34" charset="0"/>
              </a:rPr>
              <a:t>гениологическим</a:t>
            </a:r>
            <a:r>
              <a:rPr lang="ru-RU" sz="1600" b="1" i="1" dirty="0" smtClean="0">
                <a:solidFill>
                  <a:srgbClr val="0070C0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i="1" dirty="0" smtClean="0">
                <a:solidFill>
                  <a:srgbClr val="0070C0"/>
                </a:solidFill>
                <a:latin typeface="+mn-lt"/>
                <a:ea typeface="Times New Roman" pitchFamily="18" charset="0"/>
                <a:cs typeface="Arial" pitchFamily="34" charset="0"/>
              </a:rPr>
              <a:t>древом</a:t>
            </a:r>
            <a:endParaRPr lang="ru-RU" sz="1600" b="1" dirty="0" smtClean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980728"/>
            <a:ext cx="4248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  <a:ea typeface="Times New Roman" pitchFamily="18" charset="0"/>
                <a:cs typeface="Arial" pitchFamily="34" charset="0"/>
              </a:rPr>
              <a:t>Цените и любите счастье!</a:t>
            </a:r>
          </a:p>
          <a:p>
            <a:pPr lvl="0" eaLnBrk="0" hangingPunct="0"/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  <a:ea typeface="Times New Roman" pitchFamily="18" charset="0"/>
                <a:cs typeface="Arial" pitchFamily="34" charset="0"/>
              </a:rPr>
              <a:t>Оно рождается в семье,</a:t>
            </a:r>
          </a:p>
          <a:p>
            <a:pPr lvl="0" eaLnBrk="0" hangingPunct="0"/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  <a:ea typeface="Times New Roman" pitchFamily="18" charset="0"/>
                <a:cs typeface="Arial" pitchFamily="34" charset="0"/>
              </a:rPr>
              <a:t>Что может быть семьи дороже.</a:t>
            </a:r>
          </a:p>
          <a:p>
            <a:pPr lvl="0" eaLnBrk="0" hangingPunct="0"/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  <a:ea typeface="Times New Roman" pitchFamily="18" charset="0"/>
                <a:cs typeface="Arial" pitchFamily="34" charset="0"/>
              </a:rPr>
              <a:t>На нашей сказочной земле</a:t>
            </a:r>
            <a:endParaRPr lang="ru-RU" sz="1600" dirty="0">
              <a:solidFill>
                <a:srgbClr val="C00000"/>
              </a:solidFill>
              <a:latin typeface="a_RomanusTitul" pitchFamily="82" charset="-52"/>
            </a:endParaRPr>
          </a:p>
        </p:txBody>
      </p:sp>
      <p:pic>
        <p:nvPicPr>
          <p:cNvPr id="20" name="Picture 5" descr="Изображение 207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772816"/>
            <a:ext cx="1818777" cy="1475078"/>
          </a:xfrm>
          <a:prstGeom prst="rect">
            <a:avLst/>
          </a:prstGeom>
          <a:noFill/>
        </p:spPr>
      </p:pic>
      <p:pic>
        <p:nvPicPr>
          <p:cNvPr id="21" name="Picture 2" descr="I:\группа малышок\фото с папами\mg9BofrhJh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1700808"/>
            <a:ext cx="1242138" cy="1656184"/>
          </a:xfrm>
          <a:prstGeom prst="rect">
            <a:avLst/>
          </a:prstGeom>
          <a:noFill/>
        </p:spPr>
      </p:pic>
      <p:pic>
        <p:nvPicPr>
          <p:cNvPr id="22" name="Picture 2" descr="E:\Users\Chelios\Desktop\семья\image-0-02-04-7ef2cff3d205adff8e7e33b27e64afc357ae538225f8c27d57f675cde435b1aa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836712"/>
            <a:ext cx="2088231" cy="1368152"/>
          </a:xfrm>
          <a:prstGeom prst="rect">
            <a:avLst/>
          </a:prstGeom>
          <a:noFill/>
        </p:spPr>
      </p:pic>
      <p:pic>
        <p:nvPicPr>
          <p:cNvPr id="2059" name="Picture 11" descr="E:\Users\Chelios\Desktop\семья\20191121_1101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509120"/>
            <a:ext cx="2376264" cy="178219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868144" y="3861048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1600" b="1" i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Создание газеты </a:t>
            </a:r>
          </a:p>
          <a:p>
            <a:pPr lvl="0" algn="ctr" eaLnBrk="0" hangingPunct="0"/>
            <a:r>
              <a:rPr lang="ru-RU" sz="1600" b="1" i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«Лучше в мире мамы нет!»</a:t>
            </a:r>
            <a:endParaRPr lang="ru-RU" sz="1600" b="1" dirty="0" smtClean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:\группа малышок\ПРОЕКТЫ\ромоданово юбиляр проект\20180322_1542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293096"/>
            <a:ext cx="237626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5797">
            <a:off x="106487" y="1545622"/>
            <a:ext cx="3528392" cy="19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E:\Users\Chelios\Desktop\8d4cf45ba440f501179a36834cb2257a-640x28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268760"/>
            <a:ext cx="3096344" cy="138851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131840" y="2996952"/>
            <a:ext cx="43924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FontTx/>
              <a:buChar char="•"/>
            </a:pPr>
            <a:endParaRPr lang="ru-RU" b="1" dirty="0" smtClean="0">
              <a:solidFill>
                <a:srgbClr val="000000"/>
              </a:solidFill>
              <a:latin typeface="a_RomanusTitul" pitchFamily="82" charset="-52"/>
              <a:ea typeface="Times New Roman" pitchFamily="18" charset="0"/>
              <a:cs typeface="Arial" pitchFamily="34" charset="0"/>
            </a:endParaRPr>
          </a:p>
          <a:p>
            <a:pPr lvl="0" algn="ctr" eaLnBrk="0" hangingPunct="0">
              <a:buFontTx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+mj-lt"/>
                <a:ea typeface="Times New Roman" pitchFamily="18" charset="0"/>
                <a:cs typeface="Arial" pitchFamily="34" charset="0"/>
              </a:rPr>
              <a:t>Настольная игра – путешествие </a:t>
            </a:r>
          </a:p>
          <a:p>
            <a:pPr lvl="0" algn="ctr" eaLnBrk="0" hangingPunct="0"/>
            <a:r>
              <a:rPr lang="ru-RU" sz="1600" b="1" dirty="0" smtClean="0">
                <a:solidFill>
                  <a:srgbClr val="C00000"/>
                </a:solidFill>
                <a:latin typeface="+mj-lt"/>
                <a:ea typeface="Times New Roman" pitchFamily="18" charset="0"/>
                <a:cs typeface="Arial" pitchFamily="34" charset="0"/>
              </a:rPr>
              <a:t>«Дорога от дома до детского сада»</a:t>
            </a:r>
            <a:endParaRPr lang="ru-RU" sz="1600" b="1" dirty="0" smtClean="0">
              <a:solidFill>
                <a:srgbClr val="C00000"/>
              </a:solidFill>
              <a:latin typeface="+mj-lt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" name="Рисунок 11" descr="I:\ромоданово юбиляр проект\20180322_1542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3861048"/>
            <a:ext cx="3384376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 rot="21235631">
            <a:off x="-232695" y="972139"/>
            <a:ext cx="3952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+mj-lt"/>
                <a:ea typeface="Times New Roman" pitchFamily="18" charset="0"/>
                <a:cs typeface="Arial" pitchFamily="34" charset="0"/>
              </a:rPr>
              <a:t>Конкурс рисунка на асфальте</a:t>
            </a:r>
          </a:p>
          <a:p>
            <a:pPr lvl="0" algn="ctr" eaLnBrk="0" hangingPunct="0"/>
            <a:r>
              <a:rPr lang="ru-RU" sz="1600" b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«Пусть всегда будет солнце…»</a:t>
            </a:r>
            <a:endParaRPr lang="ru-RU" sz="1600" b="1" dirty="0" smtClean="0">
              <a:solidFill>
                <a:srgbClr val="FF0000"/>
              </a:solidFill>
              <a:latin typeface="+mj-lt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143000"/>
          </a:xfrm>
        </p:spPr>
        <p:txBody>
          <a:bodyPr/>
          <a:lstStyle/>
          <a:p>
            <a:pPr algn="l"/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</a:rPr>
              <a:t>Давайте вместе Землю украшать,</a:t>
            </a:r>
            <a:b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</a:rPr>
            </a:br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</a:rPr>
              <a:t>Сажать сады, цветы сажать повсюду.</a:t>
            </a:r>
            <a:b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</a:rPr>
            </a:br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</a:rPr>
              <a:t>Давайте вместе Землю уважать</a:t>
            </a:r>
            <a:b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</a:rPr>
            </a:br>
            <a:r>
              <a:rPr lang="ru-RU" sz="1600" b="1" dirty="0" smtClean="0">
                <a:solidFill>
                  <a:srgbClr val="C00000"/>
                </a:solidFill>
                <a:latin typeface="a_RomanusTitul" pitchFamily="82" charset="-52"/>
              </a:rPr>
              <a:t>И относиться с нежностью, как к чуду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6160" name="Picture 16" descr="E:\Users\Chelios\Desktop\садик\IMG_20191009_104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068960"/>
            <a:ext cx="2376264" cy="1782198"/>
          </a:xfrm>
          <a:prstGeom prst="rect">
            <a:avLst/>
          </a:prstGeom>
          <a:noFill/>
        </p:spPr>
      </p:pic>
      <p:pic>
        <p:nvPicPr>
          <p:cNvPr id="6161" name="Picture 17" descr="E:\Users\Chelios\Desktop\садик\IMG_20191009_1049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725144"/>
            <a:ext cx="1824203" cy="1368152"/>
          </a:xfrm>
          <a:prstGeom prst="rect">
            <a:avLst/>
          </a:prstGeom>
          <a:noFill/>
        </p:spPr>
      </p:pic>
      <p:pic>
        <p:nvPicPr>
          <p:cNvPr id="6162" name="Picture 18" descr="E:\Users\Chelios\Desktop\садик\IMG_20191009_1055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060848"/>
            <a:ext cx="2987824" cy="2240868"/>
          </a:xfrm>
          <a:prstGeom prst="rect">
            <a:avLst/>
          </a:prstGeom>
          <a:noFill/>
        </p:spPr>
      </p:pic>
      <p:pic>
        <p:nvPicPr>
          <p:cNvPr id="6163" name="Picture 19" descr="E:\Users\Chelios\Desktop\садик\IMG_20191009_1103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861048"/>
            <a:ext cx="3168352" cy="2376264"/>
          </a:xfrm>
          <a:prstGeom prst="rect">
            <a:avLst/>
          </a:prstGeom>
          <a:noFill/>
        </p:spPr>
      </p:pic>
      <p:pic>
        <p:nvPicPr>
          <p:cNvPr id="6164" name="Picture 20" descr="E:\Users\Chelios\Desktop\садик\IMG_20191009_1049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4653136"/>
            <a:ext cx="2112235" cy="1584176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21431070">
            <a:off x="4572000" y="22768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Участие детей в субботнике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…</a:t>
            </a:r>
            <a:r>
              <a:rPr lang="ru-RU" sz="1600" b="1" dirty="0" smtClean="0">
                <a:solidFill>
                  <a:srgbClr val="C00000"/>
                </a:solidFill>
              </a:rPr>
              <a:t>.</a:t>
            </a:r>
            <a:r>
              <a:rPr lang="ru-RU" sz="1600" b="1" dirty="0" smtClean="0">
                <a:solidFill>
                  <a:srgbClr val="0070C0"/>
                </a:solidFill>
                <a:latin typeface="+mj-lt"/>
              </a:rPr>
              <a:t>Чтобы садик был красив и чист….</a:t>
            </a:r>
            <a:endParaRPr lang="ru-RU" sz="1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5" name="Picture 5" descr="E:\Users\Chelios\Desktop\садик\20181017_1137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2780928"/>
            <a:ext cx="1296144" cy="203179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Users\Chelios\Desktop\садик\20180315_093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01008"/>
            <a:ext cx="3491880" cy="261891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8798" y="980728"/>
            <a:ext cx="46755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Участие в республиканском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экологическом конкурсе «Птичий дом» 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1" name="Picture 2" descr="C:\Users\Админ\Desktop\шелудяковы\image-0-02-04-a9d49c877b9727120bce57138343c86f1220c8a560a8f4202a9f61554a0bec39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556792"/>
            <a:ext cx="1440160" cy="2450677"/>
          </a:xfrm>
          <a:prstGeom prst="rect">
            <a:avLst/>
          </a:prstGeom>
          <a:noFill/>
        </p:spPr>
      </p:pic>
      <p:pic>
        <p:nvPicPr>
          <p:cNvPr id="12" name="Picture 1" descr="C:\Users\Админ\Desktop\20180315_1101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204864"/>
            <a:ext cx="2386626" cy="1813169"/>
          </a:xfrm>
          <a:prstGeom prst="rect">
            <a:avLst/>
          </a:prstGeom>
          <a:noFill/>
        </p:spPr>
      </p:pic>
      <p:pic>
        <p:nvPicPr>
          <p:cNvPr id="7174" name="Picture 6" descr="I:\группа малышок\фото птицы\CIMG06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861048"/>
            <a:ext cx="3168352" cy="2376264"/>
          </a:xfrm>
          <a:prstGeom prst="rect">
            <a:avLst/>
          </a:prstGeom>
          <a:noFill/>
        </p:spPr>
      </p:pic>
      <p:pic>
        <p:nvPicPr>
          <p:cNvPr id="7175" name="Picture 7" descr="I:\группа малышок\фото птицы\CIMG06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988840"/>
            <a:ext cx="2915816" cy="218686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195736" y="1628800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+mj-lt"/>
              </a:rPr>
              <a:t>…Чтоб повсюду слышались пение птиц</a:t>
            </a:r>
            <a:endParaRPr lang="ru-RU" sz="16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rojeckt 2,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628800"/>
            <a:ext cx="5940425" cy="445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7704" y="7647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Виртуальная экскурсия по Саранску, столице республике Мордовия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Фото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025" y="1071563"/>
            <a:ext cx="1724695" cy="218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Фото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476672"/>
            <a:ext cx="1785937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Фото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25" y="2857500"/>
            <a:ext cx="185737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4_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1600" y="3501008"/>
            <a:ext cx="116371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L:\Users\Chelios\Pictures\Презентация\saransk44.jpg"/>
          <p:cNvPicPr>
            <a:picLocks noChangeAspect="1" noChangeArrowheads="1"/>
          </p:cNvPicPr>
          <p:nvPr/>
        </p:nvPicPr>
        <p:blipFill>
          <a:blip r:embed="rId11" cstate="print"/>
          <a:srcRect t="2222"/>
          <a:stretch>
            <a:fillRect/>
          </a:stretch>
        </p:blipFill>
        <p:spPr bwMode="auto">
          <a:xfrm>
            <a:off x="4427984" y="4005064"/>
            <a:ext cx="165293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kyfow.pisemnet.users.photofile.ru/photo/kyfow.pisemnet/200611091/20656048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31840" y="1844824"/>
            <a:ext cx="2520280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2746</TotalTime>
  <Words>665</Words>
  <Application>Microsoft Office PowerPoint</Application>
  <PresentationFormat>Экран (4:3)</PresentationFormat>
  <Paragraphs>176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 Давайте вместе Землю украшать, Сажать сады, цветы сажать повсюду. Давайте вместе Землю уважать И относиться с нежностью, как к чуду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Chelios</cp:lastModifiedBy>
  <cp:revision>259</cp:revision>
  <cp:lastPrinted>2017-04-04T08:43:44Z</cp:lastPrinted>
  <dcterms:created xsi:type="dcterms:W3CDTF">2011-07-14T17:49:41Z</dcterms:created>
  <dcterms:modified xsi:type="dcterms:W3CDTF">2022-11-01T18:07:51Z</dcterms:modified>
</cp:coreProperties>
</file>