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77" r:id="rId1"/>
    <p:sldMasterId id="2147483820" r:id="rId2"/>
    <p:sldMasterId id="2147483832" r:id="rId3"/>
    <p:sldMasterId id="2147484002" r:id="rId4"/>
    <p:sldMasterId id="2147484014" r:id="rId5"/>
    <p:sldMasterId id="2147486821" r:id="rId6"/>
  </p:sldMasterIdLst>
  <p:notesMasterIdLst>
    <p:notesMasterId r:id="rId52"/>
  </p:notesMasterIdLst>
  <p:sldIdLst>
    <p:sldId id="257" r:id="rId7"/>
    <p:sldId id="270" r:id="rId8"/>
    <p:sldId id="376" r:id="rId9"/>
    <p:sldId id="383" r:id="rId10"/>
    <p:sldId id="381" r:id="rId11"/>
    <p:sldId id="358" r:id="rId12"/>
    <p:sldId id="377" r:id="rId13"/>
    <p:sldId id="382" r:id="rId14"/>
    <p:sldId id="356" r:id="rId15"/>
    <p:sldId id="385" r:id="rId16"/>
    <p:sldId id="394" r:id="rId17"/>
    <p:sldId id="378" r:id="rId18"/>
    <p:sldId id="379" r:id="rId19"/>
    <p:sldId id="380" r:id="rId20"/>
    <p:sldId id="386" r:id="rId21"/>
    <p:sldId id="388" r:id="rId22"/>
    <p:sldId id="404" r:id="rId23"/>
    <p:sldId id="389" r:id="rId24"/>
    <p:sldId id="400" r:id="rId25"/>
    <p:sldId id="405" r:id="rId26"/>
    <p:sldId id="265" r:id="rId27"/>
    <p:sldId id="360" r:id="rId28"/>
    <p:sldId id="364" r:id="rId29"/>
    <p:sldId id="365" r:id="rId30"/>
    <p:sldId id="287" r:id="rId31"/>
    <p:sldId id="352" r:id="rId32"/>
    <p:sldId id="371" r:id="rId33"/>
    <p:sldId id="401" r:id="rId34"/>
    <p:sldId id="281" r:id="rId35"/>
    <p:sldId id="278" r:id="rId36"/>
    <p:sldId id="288" r:id="rId37"/>
    <p:sldId id="316" r:id="rId38"/>
    <p:sldId id="307" r:id="rId39"/>
    <p:sldId id="327" r:id="rId40"/>
    <p:sldId id="373" r:id="rId41"/>
    <p:sldId id="402" r:id="rId42"/>
    <p:sldId id="396" r:id="rId43"/>
    <p:sldId id="339" r:id="rId44"/>
    <p:sldId id="293" r:id="rId45"/>
    <p:sldId id="297" r:id="rId46"/>
    <p:sldId id="398" r:id="rId47"/>
    <p:sldId id="395" r:id="rId48"/>
    <p:sldId id="397" r:id="rId49"/>
    <p:sldId id="271" r:id="rId50"/>
    <p:sldId id="374" r:id="rId51"/>
  </p:sldIdLst>
  <p:sldSz cx="9144000" cy="6858000" type="screen4x3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54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14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375" autoAdjust="0"/>
    <p:restoredTop sz="86430" autoAdjust="0"/>
  </p:normalViewPr>
  <p:slideViewPr>
    <p:cSldViewPr>
      <p:cViewPr>
        <p:scale>
          <a:sx n="125" d="100"/>
          <a:sy n="125" d="100"/>
        </p:scale>
        <p:origin x="-1326" y="-72"/>
      </p:cViewPr>
      <p:guideLst>
        <p:guide orient="horz" pos="2154"/>
        <p:guide pos="2880"/>
      </p:guideLst>
    </p:cSldViewPr>
  </p:slideViewPr>
  <p:outlineViewPr>
    <p:cViewPr>
      <p:scale>
        <a:sx n="33" d="100"/>
        <a:sy n="33" d="100"/>
      </p:scale>
      <p:origin x="240" y="35514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theme" Target="theme/theme1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tableStyles" Target="tableStyles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0F3F054-2C8A-480D-BFDB-2D3F93AF2781}" type="datetimeFigureOut">
              <a:rPr lang="ru-RU"/>
              <a:pPr>
                <a:defRPr/>
              </a:pPr>
              <a:t>26.04.2023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3CE1FEEF-E046-46DB-BE1D-7A5D963BA56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2806734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373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7373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1A3288F-7C75-4B78-90BA-FDF77D56389A}" type="slidenum">
              <a:rPr lang="ru-RU" altLang="ru-RU"/>
              <a:pPr/>
              <a:t>27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422779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4530"/>
            <a:ext cx="6858000" cy="2387600"/>
          </a:xfrm>
        </p:spPr>
        <p:txBody>
          <a:bodyPr anchor="b">
            <a:normAutofit/>
          </a:bodyPr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14489F-FA62-44F4-8BAD-F47AFD1AD97D}" type="datetimeFigureOut">
              <a:rPr lang="ru-RU" altLang="ru-RU"/>
              <a:pPr>
                <a:defRPr/>
              </a:pPr>
              <a:t>26.04.2023</a:t>
            </a:fld>
            <a:endParaRPr lang="ru-RU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3257F9-9097-4AA2-AD88-C62E4F9DA82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68440892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0535EC-6B00-4DA5-B69B-9397DF07AC8D}" type="datetimeFigureOut">
              <a:rPr lang="ru-RU" altLang="ru-RU"/>
              <a:pPr>
                <a:defRPr/>
              </a:pPr>
              <a:t>26.04.2023</a:t>
            </a:fld>
            <a:endParaRPr lang="ru-RU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0223F0-7D72-44DD-9E27-79E6B0736E8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66367689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0362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0363"/>
            <a:ext cx="5800725" cy="581183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218D2A-387A-4D43-9191-A764F1B8E7F0}" type="datetimeFigureOut">
              <a:rPr lang="ru-RU" altLang="ru-RU"/>
              <a:pPr>
                <a:defRPr/>
              </a:pPr>
              <a:t>26.04.2023</a:t>
            </a:fld>
            <a:endParaRPr lang="ru-RU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F96112-E8C2-44A8-9B31-3DD4BBC4E6A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88231805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4530"/>
            <a:ext cx="6858000" cy="2387600"/>
          </a:xfrm>
        </p:spPr>
        <p:txBody>
          <a:bodyPr anchor="b">
            <a:normAutofit/>
          </a:bodyPr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6D3C64-103F-4175-9F8D-32251BEC4AE1}" type="datetimeFigureOut">
              <a:rPr lang="ru-RU" altLang="ru-RU"/>
              <a:pPr>
                <a:defRPr/>
              </a:pPr>
              <a:t>26.04.2023</a:t>
            </a:fld>
            <a:endParaRPr lang="ru-RU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E4DC89-836E-4244-AFD6-CBD7CB2AD4E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79950918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4DE158-AA4D-4B20-BF14-56463506952A}" type="datetimeFigureOut">
              <a:rPr lang="ru-RU" altLang="ru-RU"/>
              <a:pPr>
                <a:defRPr/>
              </a:pPr>
              <a:t>26.04.2023</a:t>
            </a:fld>
            <a:endParaRPr lang="ru-RU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7524D6-24FD-4D86-9853-9573B271487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56119957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12423"/>
            <a:ext cx="7886700" cy="2851208"/>
          </a:xfrm>
        </p:spPr>
        <p:txBody>
          <a:bodyPr anchor="b">
            <a:normAutofit/>
          </a:bodyPr>
          <a:lstStyle>
            <a:lvl1pPr>
              <a:defRPr sz="45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5263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901E21-9844-400B-85B2-BA6238856EA2}" type="datetimeFigureOut">
              <a:rPr lang="ru-RU" altLang="ru-RU"/>
              <a:pPr>
                <a:defRPr/>
              </a:pPr>
              <a:t>26.04.2023</a:t>
            </a:fld>
            <a:endParaRPr lang="ru-RU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1153EF-6CB3-4AF3-9370-E9FE08EED05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04315039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3845" y="1828801"/>
            <a:ext cx="3886200" cy="435133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8801"/>
            <a:ext cx="3886200" cy="435133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305219-F5FD-4583-88D7-D62330032F22}" type="datetimeFigureOut">
              <a:rPr lang="ru-RU" altLang="ru-RU"/>
              <a:pPr>
                <a:defRPr/>
              </a:pPr>
              <a:t>26.04.2023</a:t>
            </a:fld>
            <a:endParaRPr lang="ru-RU" alt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27D621-89B2-4A2A-BDF3-F502BE24AF6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07061909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681851"/>
            <a:ext cx="3867150" cy="825699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45" y="2507551"/>
            <a:ext cx="3867150" cy="3680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851"/>
            <a:ext cx="38862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7551"/>
            <a:ext cx="3886201" cy="3680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605070-6477-4CFC-8275-3AD567DAF1C9}" type="datetimeFigureOut">
              <a:rPr lang="ru-RU" altLang="ru-RU"/>
              <a:pPr>
                <a:defRPr/>
              </a:pPr>
              <a:t>26.04.2023</a:t>
            </a:fld>
            <a:endParaRPr lang="ru-RU" alt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C12C4A-182B-4037-A414-5F53DEA382B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23735092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5DDA6C-6715-4F72-8EEF-C0E77094C1B8}" type="datetimeFigureOut">
              <a:rPr lang="ru-RU" altLang="ru-RU"/>
              <a:pPr>
                <a:defRPr/>
              </a:pPr>
              <a:t>26.04.2023</a:t>
            </a:fld>
            <a:endParaRPr lang="ru-RU" alt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D721A7-DADB-4398-A07B-E1DC0017592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51773879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FBDB39-3C21-469C-90DE-4492F6FAD82D}" type="datetimeFigureOut">
              <a:rPr lang="ru-RU" altLang="ru-RU"/>
              <a:pPr>
                <a:defRPr/>
              </a:pPr>
              <a:t>26.04.2023</a:t>
            </a:fld>
            <a:endParaRPr lang="ru-RU" alt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2F1F3A-D2FA-41BF-9EB6-27BA326E47A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27782367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1"/>
            <a:ext cx="2948940" cy="1600197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399"/>
            <a:ext cx="2948940" cy="3810001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6D3BC1-ABB1-4F57-AFA2-748B251B5D87}" type="datetimeFigureOut">
              <a:rPr lang="ru-RU" altLang="ru-RU"/>
              <a:pPr>
                <a:defRPr/>
              </a:pPr>
              <a:t>26.04.2023</a:t>
            </a:fld>
            <a:endParaRPr lang="ru-RU" alt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8EF7CB-F2DC-4AAF-B4DB-E5AF94DDE3C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66993201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8BBF7A-A42D-4ABB-8D84-9A33DF16FC6A}" type="datetimeFigureOut">
              <a:rPr lang="ru-RU" altLang="ru-RU"/>
              <a:pPr>
                <a:defRPr/>
              </a:pPr>
              <a:t>26.04.2023</a:t>
            </a:fld>
            <a:endParaRPr lang="ru-RU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E68F99-67A0-4266-932F-C695891D8EA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87123268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0"/>
            <a:ext cx="2948940" cy="1600200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6200" y="990600"/>
            <a:ext cx="4629150" cy="48768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400"/>
            <a:ext cx="2948940" cy="3810000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C29995-2F5D-46EB-84F0-7D9483C28B14}" type="datetimeFigureOut">
              <a:rPr lang="ru-RU" altLang="ru-RU"/>
              <a:pPr>
                <a:defRPr/>
              </a:pPr>
              <a:t>26.04.2023</a:t>
            </a:fld>
            <a:endParaRPr lang="ru-RU" alt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9EFCEA-9A3B-4E7E-92E4-B64D2AC8181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21980695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2CE551-F5C1-4D06-B295-1F8F0C56677B}" type="datetimeFigureOut">
              <a:rPr lang="ru-RU" altLang="ru-RU"/>
              <a:pPr>
                <a:defRPr/>
              </a:pPr>
              <a:t>26.04.2023</a:t>
            </a:fld>
            <a:endParaRPr lang="ru-RU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FCE133-B913-46C2-8DB8-EF3D16B0531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43618619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0362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0363"/>
            <a:ext cx="5800725" cy="581183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5ED434-3138-43AE-A7F2-3701F2D641A3}" type="datetimeFigureOut">
              <a:rPr lang="ru-RU" altLang="ru-RU"/>
              <a:pPr>
                <a:defRPr/>
              </a:pPr>
              <a:t>26.04.2023</a:t>
            </a:fld>
            <a:endParaRPr lang="ru-RU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69EFF1-D556-4AF6-B112-EBF6080F518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14878634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4530"/>
            <a:ext cx="6858000" cy="2387600"/>
          </a:xfrm>
        </p:spPr>
        <p:txBody>
          <a:bodyPr anchor="b">
            <a:normAutofit/>
          </a:bodyPr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795181-2489-4CA3-8FB0-DF54F6B6D6F7}" type="datetimeFigureOut">
              <a:rPr lang="ru-RU" altLang="ru-RU"/>
              <a:pPr>
                <a:defRPr/>
              </a:pPr>
              <a:t>26.04.2023</a:t>
            </a:fld>
            <a:endParaRPr lang="ru-RU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48DAF1-B740-4BA8-BF51-861BA84A9BB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50741139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50699B-C3D5-4330-A40C-DEAA295E35C0}" type="datetimeFigureOut">
              <a:rPr lang="ru-RU" altLang="ru-RU"/>
              <a:pPr>
                <a:defRPr/>
              </a:pPr>
              <a:t>26.04.2023</a:t>
            </a:fld>
            <a:endParaRPr lang="ru-RU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2AC3EF-0147-4A2E-828C-1DE89B0ABEC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91394132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12423"/>
            <a:ext cx="7886700" cy="2851208"/>
          </a:xfrm>
        </p:spPr>
        <p:txBody>
          <a:bodyPr anchor="b">
            <a:normAutofit/>
          </a:bodyPr>
          <a:lstStyle>
            <a:lvl1pPr>
              <a:defRPr sz="45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5263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7A8E59-8A05-431E-B8E5-29C212674E90}" type="datetimeFigureOut">
              <a:rPr lang="ru-RU" altLang="ru-RU"/>
              <a:pPr>
                <a:defRPr/>
              </a:pPr>
              <a:t>26.04.2023</a:t>
            </a:fld>
            <a:endParaRPr lang="ru-RU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2725AB-AE44-49CA-94A2-03FAF3C8C60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35973450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3845" y="1828801"/>
            <a:ext cx="3886200" cy="435133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8801"/>
            <a:ext cx="3886200" cy="435133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ED81BB-6040-4392-AEA2-0D825D091411}" type="datetimeFigureOut">
              <a:rPr lang="ru-RU" altLang="ru-RU"/>
              <a:pPr>
                <a:defRPr/>
              </a:pPr>
              <a:t>26.04.2023</a:t>
            </a:fld>
            <a:endParaRPr lang="ru-RU" alt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D27FE3-EE3B-4388-83E3-49E5904A40A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71420485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681851"/>
            <a:ext cx="3867150" cy="825699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45" y="2507551"/>
            <a:ext cx="3867150" cy="3680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851"/>
            <a:ext cx="38862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7551"/>
            <a:ext cx="3886201" cy="3680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5E8867-E2D1-4597-96FB-89B3932D518A}" type="datetimeFigureOut">
              <a:rPr lang="ru-RU" altLang="ru-RU"/>
              <a:pPr>
                <a:defRPr/>
              </a:pPr>
              <a:t>26.04.2023</a:t>
            </a:fld>
            <a:endParaRPr lang="ru-RU" alt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6A4427-CD02-4910-BC36-C60ECEDF19E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66437446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37B9F7-4D10-4385-A7DC-12CF55832264}" type="datetimeFigureOut">
              <a:rPr lang="ru-RU" altLang="ru-RU"/>
              <a:pPr>
                <a:defRPr/>
              </a:pPr>
              <a:t>26.04.2023</a:t>
            </a:fld>
            <a:endParaRPr lang="ru-RU" alt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120901-B7E1-4056-848B-0F4AB807FEC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34352017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07DA89-B177-4CAD-91D3-720F0C99A1C1}" type="datetimeFigureOut">
              <a:rPr lang="ru-RU" altLang="ru-RU"/>
              <a:pPr>
                <a:defRPr/>
              </a:pPr>
              <a:t>26.04.2023</a:t>
            </a:fld>
            <a:endParaRPr lang="ru-RU" alt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4F6C96-95E0-45AE-8A72-79F0ADF9871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12043321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12423"/>
            <a:ext cx="7886700" cy="2851208"/>
          </a:xfrm>
        </p:spPr>
        <p:txBody>
          <a:bodyPr anchor="b">
            <a:normAutofit/>
          </a:bodyPr>
          <a:lstStyle>
            <a:lvl1pPr>
              <a:defRPr sz="45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5263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17C877-4774-408B-ADB7-4EDB25E73F7F}" type="datetimeFigureOut">
              <a:rPr lang="ru-RU" altLang="ru-RU"/>
              <a:pPr>
                <a:defRPr/>
              </a:pPr>
              <a:t>26.04.2023</a:t>
            </a:fld>
            <a:endParaRPr lang="ru-RU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074D7E-D9B3-4A58-A9A1-05E471B5132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81331785"/>
      </p:ext>
    </p:extLst>
  </p:cSld>
  <p:clrMapOvr>
    <a:masterClrMapping/>
  </p:clrMapOvr>
  <p:transition spd="slow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1"/>
            <a:ext cx="2948940" cy="1600197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399"/>
            <a:ext cx="2948940" cy="3810001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28B100-25F4-4885-B277-2CAC8BFDF58D}" type="datetimeFigureOut">
              <a:rPr lang="ru-RU" altLang="ru-RU"/>
              <a:pPr>
                <a:defRPr/>
              </a:pPr>
              <a:t>26.04.2023</a:t>
            </a:fld>
            <a:endParaRPr lang="ru-RU" alt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A9FDF7-ACC9-4C3C-AFF5-355911A9CCE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5680337"/>
      </p:ext>
    </p:extLst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0"/>
            <a:ext cx="2948940" cy="1600200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6200" y="990600"/>
            <a:ext cx="4629150" cy="48768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400"/>
            <a:ext cx="2948940" cy="3810000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3C9BA7-B6BA-463F-9605-490F11718834}" type="datetimeFigureOut">
              <a:rPr lang="ru-RU" altLang="ru-RU"/>
              <a:pPr>
                <a:defRPr/>
              </a:pPr>
              <a:t>26.04.2023</a:t>
            </a:fld>
            <a:endParaRPr lang="ru-RU" alt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F03CCA-BA20-450A-8FB6-E82F4DFF169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6386134"/>
      </p:ext>
    </p:extLst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582AB4-676F-4F28-905B-580357E7F488}" type="datetimeFigureOut">
              <a:rPr lang="ru-RU" altLang="ru-RU"/>
              <a:pPr>
                <a:defRPr/>
              </a:pPr>
              <a:t>26.04.2023</a:t>
            </a:fld>
            <a:endParaRPr lang="ru-RU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780672-3BE5-46D1-BEC1-2C1DE17C98D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75342240"/>
      </p:ext>
    </p:extLst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0362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0363"/>
            <a:ext cx="5800725" cy="581183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AFA3ED-C590-49BF-8798-1AB2B14D24CE}" type="datetimeFigureOut">
              <a:rPr lang="ru-RU" altLang="ru-RU"/>
              <a:pPr>
                <a:defRPr/>
              </a:pPr>
              <a:t>26.04.2023</a:t>
            </a:fld>
            <a:endParaRPr lang="ru-RU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2EBD28-D7D4-4414-97DB-8DE8288EEFC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26537369"/>
      </p:ext>
    </p:extLst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4530"/>
            <a:ext cx="6858000" cy="2387600"/>
          </a:xfrm>
        </p:spPr>
        <p:txBody>
          <a:bodyPr anchor="b">
            <a:normAutofit/>
          </a:bodyPr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447A2A-C153-4172-9A8B-F2526FE4AA0A}" type="datetimeFigureOut">
              <a:rPr lang="ru-RU" altLang="ru-RU"/>
              <a:pPr>
                <a:defRPr/>
              </a:pPr>
              <a:t>26.04.2023</a:t>
            </a:fld>
            <a:endParaRPr lang="ru-RU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A44B34-76E1-42CD-9DDC-98AB46D8113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56734498"/>
      </p:ext>
    </p:extLst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B4BABE-5A14-47AB-87FE-61DC6D1129B1}" type="datetimeFigureOut">
              <a:rPr lang="ru-RU" altLang="ru-RU"/>
              <a:pPr>
                <a:defRPr/>
              </a:pPr>
              <a:t>26.04.2023</a:t>
            </a:fld>
            <a:endParaRPr lang="ru-RU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F27BB8-BD69-461D-B2F2-ACC7D0DD4C4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12242570"/>
      </p:ext>
    </p:extLst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12423"/>
            <a:ext cx="7886700" cy="2851208"/>
          </a:xfrm>
        </p:spPr>
        <p:txBody>
          <a:bodyPr anchor="b">
            <a:normAutofit/>
          </a:bodyPr>
          <a:lstStyle>
            <a:lvl1pPr>
              <a:defRPr sz="45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5263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07D22B-B0C2-4B72-A341-C5746C227863}" type="datetimeFigureOut">
              <a:rPr lang="ru-RU" altLang="ru-RU"/>
              <a:pPr>
                <a:defRPr/>
              </a:pPr>
              <a:t>26.04.2023</a:t>
            </a:fld>
            <a:endParaRPr lang="ru-RU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F904E7-4E35-45BD-B048-EA9A8141B6D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85566902"/>
      </p:ext>
    </p:extLst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3845" y="1828801"/>
            <a:ext cx="3886200" cy="435133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8801"/>
            <a:ext cx="3886200" cy="435133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09C5DE-F572-4983-A0B5-461F78244AB3}" type="datetimeFigureOut">
              <a:rPr lang="ru-RU" altLang="ru-RU"/>
              <a:pPr>
                <a:defRPr/>
              </a:pPr>
              <a:t>26.04.2023</a:t>
            </a:fld>
            <a:endParaRPr lang="ru-RU" alt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D6A425-AD9B-4FC7-BBBB-6DD814B7897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22209816"/>
      </p:ext>
    </p:extLst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681851"/>
            <a:ext cx="3867150" cy="825699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45" y="2507551"/>
            <a:ext cx="3867150" cy="3680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851"/>
            <a:ext cx="38862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7551"/>
            <a:ext cx="3886201" cy="3680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D6E297-3CAB-4347-A540-ABF48332D485}" type="datetimeFigureOut">
              <a:rPr lang="ru-RU" altLang="ru-RU"/>
              <a:pPr>
                <a:defRPr/>
              </a:pPr>
              <a:t>26.04.2023</a:t>
            </a:fld>
            <a:endParaRPr lang="ru-RU" alt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2FCEFC-8459-41EB-B29D-603C89CB2AD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05939730"/>
      </p:ext>
    </p:extLst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F39558-B183-4BD3-B843-6F4FB6183DAD}" type="datetimeFigureOut">
              <a:rPr lang="ru-RU" altLang="ru-RU"/>
              <a:pPr>
                <a:defRPr/>
              </a:pPr>
              <a:t>26.04.2023</a:t>
            </a:fld>
            <a:endParaRPr lang="ru-RU" alt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2F9D5C-406D-4F5C-9620-A7F431BCBE5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30226510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3845" y="1828801"/>
            <a:ext cx="3886200" cy="435133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8801"/>
            <a:ext cx="3886200" cy="435133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FC2AF8-6C32-4388-A703-CE107FE68187}" type="datetimeFigureOut">
              <a:rPr lang="ru-RU" altLang="ru-RU"/>
              <a:pPr>
                <a:defRPr/>
              </a:pPr>
              <a:t>26.04.2023</a:t>
            </a:fld>
            <a:endParaRPr lang="ru-RU" alt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A0645C-C656-4624-A4D9-526F24B9C1B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19554356"/>
      </p:ext>
    </p:extLst>
  </p:cSld>
  <p:clrMapOvr>
    <a:masterClrMapping/>
  </p:clrMapOvr>
  <p:transition spd="slow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41090A-F072-4B2D-926F-46D3A9ECB553}" type="datetimeFigureOut">
              <a:rPr lang="ru-RU" altLang="ru-RU"/>
              <a:pPr>
                <a:defRPr/>
              </a:pPr>
              <a:t>26.04.2023</a:t>
            </a:fld>
            <a:endParaRPr lang="ru-RU" alt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8D0723-B9FF-4144-83B9-3C0B94C332B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66773747"/>
      </p:ext>
    </p:extLst>
  </p:cSld>
  <p:clrMapOvr>
    <a:masterClrMapping/>
  </p:clrMapOvr>
  <p:transition spd="slow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1"/>
            <a:ext cx="2948940" cy="1600197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399"/>
            <a:ext cx="2948940" cy="3810001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5F5984-4555-4E2F-8E41-CF6CDC4BA2E3}" type="datetimeFigureOut">
              <a:rPr lang="ru-RU" altLang="ru-RU"/>
              <a:pPr>
                <a:defRPr/>
              </a:pPr>
              <a:t>26.04.2023</a:t>
            </a:fld>
            <a:endParaRPr lang="ru-RU" alt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92A77C-2975-4CA7-93C2-9A718D7352F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72172366"/>
      </p:ext>
    </p:extLst>
  </p:cSld>
  <p:clrMapOvr>
    <a:masterClrMapping/>
  </p:clrMapOvr>
  <p:transition spd="slow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0"/>
            <a:ext cx="2948940" cy="1600200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6200" y="990600"/>
            <a:ext cx="4629150" cy="48768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400"/>
            <a:ext cx="2948940" cy="3810000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98F511-D596-4A19-AE5A-F9F14F4169FB}" type="datetimeFigureOut">
              <a:rPr lang="ru-RU" altLang="ru-RU"/>
              <a:pPr>
                <a:defRPr/>
              </a:pPr>
              <a:t>26.04.2023</a:t>
            </a:fld>
            <a:endParaRPr lang="ru-RU" alt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EDA8A9-FFAE-4FED-AF0D-8A98D51B0BE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02856649"/>
      </p:ext>
    </p:extLst>
  </p:cSld>
  <p:clrMapOvr>
    <a:masterClrMapping/>
  </p:clrMapOvr>
  <p:transition spd="slow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94761E-ABBA-464A-87D4-D71AC08995BF}" type="datetimeFigureOut">
              <a:rPr lang="ru-RU" altLang="ru-RU"/>
              <a:pPr>
                <a:defRPr/>
              </a:pPr>
              <a:t>26.04.2023</a:t>
            </a:fld>
            <a:endParaRPr lang="ru-RU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B7DED2-77B0-4A74-82A5-1E1D786D2E9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79187769"/>
      </p:ext>
    </p:extLst>
  </p:cSld>
  <p:clrMapOvr>
    <a:masterClrMapping/>
  </p:clrMapOvr>
  <p:transition spd="slow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0362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0363"/>
            <a:ext cx="5800725" cy="581183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C53CDB-0F6B-4DEF-A9EA-28833E70B211}" type="datetimeFigureOut">
              <a:rPr lang="ru-RU" altLang="ru-RU"/>
              <a:pPr>
                <a:defRPr/>
              </a:pPr>
              <a:t>26.04.2023</a:t>
            </a:fld>
            <a:endParaRPr lang="ru-RU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C2A345-CAD9-4B61-BDA1-F942D7A0910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16758481"/>
      </p:ext>
    </p:extLst>
  </p:cSld>
  <p:clrMapOvr>
    <a:masterClrMapping/>
  </p:clrMapOvr>
  <p:transition spd="slow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4530"/>
            <a:ext cx="6858000" cy="2387600"/>
          </a:xfrm>
        </p:spPr>
        <p:txBody>
          <a:bodyPr anchor="b">
            <a:normAutofit/>
          </a:bodyPr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A4A6ED-8D64-46F4-9A21-E60972CF8173}" type="datetimeFigureOut">
              <a:rPr lang="ru-RU" altLang="ru-RU"/>
              <a:pPr>
                <a:defRPr/>
              </a:pPr>
              <a:t>26.04.2023</a:t>
            </a:fld>
            <a:endParaRPr lang="ru-RU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BAB375-A28A-4DAA-A6DE-1AEFA083CC5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57258862"/>
      </p:ext>
    </p:extLst>
  </p:cSld>
  <p:clrMapOvr>
    <a:masterClrMapping/>
  </p:clrMapOvr>
  <p:transition spd="slow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06E58D-97E8-42A7-AF28-F2B39B7360CE}" type="datetimeFigureOut">
              <a:rPr lang="ru-RU" altLang="ru-RU"/>
              <a:pPr>
                <a:defRPr/>
              </a:pPr>
              <a:t>26.04.2023</a:t>
            </a:fld>
            <a:endParaRPr lang="ru-RU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2C1CB9-40A9-4CAD-9BF2-25813B128FC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5330640"/>
      </p:ext>
    </p:extLst>
  </p:cSld>
  <p:clrMapOvr>
    <a:masterClrMapping/>
  </p:clrMapOvr>
  <p:transition spd="slow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12423"/>
            <a:ext cx="7886700" cy="2851208"/>
          </a:xfrm>
        </p:spPr>
        <p:txBody>
          <a:bodyPr anchor="b">
            <a:normAutofit/>
          </a:bodyPr>
          <a:lstStyle>
            <a:lvl1pPr>
              <a:defRPr sz="45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5263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9E461B-1A3B-4F6F-B372-22BAA3705DF5}" type="datetimeFigureOut">
              <a:rPr lang="ru-RU" altLang="ru-RU"/>
              <a:pPr>
                <a:defRPr/>
              </a:pPr>
              <a:t>26.04.2023</a:t>
            </a:fld>
            <a:endParaRPr lang="ru-RU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39378B-B7FD-4989-95ED-34BAD70003B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63260576"/>
      </p:ext>
    </p:extLst>
  </p:cSld>
  <p:clrMapOvr>
    <a:masterClrMapping/>
  </p:clrMapOvr>
  <p:transition spd="slow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3845" y="1828801"/>
            <a:ext cx="3886200" cy="435133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8801"/>
            <a:ext cx="3886200" cy="435133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298AF3-2DC3-4170-94CB-2235F9855B82}" type="datetimeFigureOut">
              <a:rPr lang="ru-RU" altLang="ru-RU"/>
              <a:pPr>
                <a:defRPr/>
              </a:pPr>
              <a:t>26.04.2023</a:t>
            </a:fld>
            <a:endParaRPr lang="ru-RU" alt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39E9F5-549B-48CE-B218-04138EF7C89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7986990"/>
      </p:ext>
    </p:extLst>
  </p:cSld>
  <p:clrMapOvr>
    <a:masterClrMapping/>
  </p:clrMapOvr>
  <p:transition spd="slow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681851"/>
            <a:ext cx="3867150" cy="825699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45" y="2507551"/>
            <a:ext cx="3867150" cy="3680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851"/>
            <a:ext cx="38862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7551"/>
            <a:ext cx="3886201" cy="3680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4F14BC-C4D8-4091-9C96-84C8FBE097A8}" type="datetimeFigureOut">
              <a:rPr lang="ru-RU" altLang="ru-RU"/>
              <a:pPr>
                <a:defRPr/>
              </a:pPr>
              <a:t>26.04.2023</a:t>
            </a:fld>
            <a:endParaRPr lang="ru-RU" alt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134602-1D05-41FC-B257-1B8FD618B32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89543651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681851"/>
            <a:ext cx="3867150" cy="825699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45" y="2507551"/>
            <a:ext cx="3867150" cy="3680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851"/>
            <a:ext cx="38862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7551"/>
            <a:ext cx="3886201" cy="3680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7C240E-7186-481D-9870-E39EDC678E55}" type="datetimeFigureOut">
              <a:rPr lang="ru-RU" altLang="ru-RU"/>
              <a:pPr>
                <a:defRPr/>
              </a:pPr>
              <a:t>26.04.2023</a:t>
            </a:fld>
            <a:endParaRPr lang="ru-RU" alt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657A23-E79C-4706-A6CA-DDAE67283E8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49155568"/>
      </p:ext>
    </p:extLst>
  </p:cSld>
  <p:clrMapOvr>
    <a:masterClrMapping/>
  </p:clrMapOvr>
  <p:transition spd="slow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C9004E-264A-427B-87DF-E4130309B398}" type="datetimeFigureOut">
              <a:rPr lang="ru-RU" altLang="ru-RU"/>
              <a:pPr>
                <a:defRPr/>
              </a:pPr>
              <a:t>26.04.2023</a:t>
            </a:fld>
            <a:endParaRPr lang="ru-RU" alt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847E2E-4BA1-4253-9FA3-72009931480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35315590"/>
      </p:ext>
    </p:extLst>
  </p:cSld>
  <p:clrMapOvr>
    <a:masterClrMapping/>
  </p:clrMapOvr>
  <p:transition spd="slow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AA522E-B42E-4AC8-AAC8-3CD0ADF865FF}" type="datetimeFigureOut">
              <a:rPr lang="ru-RU" altLang="ru-RU"/>
              <a:pPr>
                <a:defRPr/>
              </a:pPr>
              <a:t>26.04.2023</a:t>
            </a:fld>
            <a:endParaRPr lang="ru-RU" alt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263D95-FB24-41F3-BD26-2BFE655DDAA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51092880"/>
      </p:ext>
    </p:extLst>
  </p:cSld>
  <p:clrMapOvr>
    <a:masterClrMapping/>
  </p:clrMapOvr>
  <p:transition spd="slow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1"/>
            <a:ext cx="2948940" cy="1600197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399"/>
            <a:ext cx="2948940" cy="3810001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54A995-2C7F-4643-9A08-179BC054A23E}" type="datetimeFigureOut">
              <a:rPr lang="ru-RU" altLang="ru-RU"/>
              <a:pPr>
                <a:defRPr/>
              </a:pPr>
              <a:t>26.04.2023</a:t>
            </a:fld>
            <a:endParaRPr lang="ru-RU" alt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9A21AA-FAA9-40DB-9C22-BE08A625FDF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72318276"/>
      </p:ext>
    </p:extLst>
  </p:cSld>
  <p:clrMapOvr>
    <a:masterClrMapping/>
  </p:clrMapOvr>
  <p:transition spd="slow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0"/>
            <a:ext cx="2948940" cy="1600200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6200" y="990600"/>
            <a:ext cx="4629150" cy="48768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400"/>
            <a:ext cx="2948940" cy="3810000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22772B-A8C2-49C9-9C03-4A234C72D43D}" type="datetimeFigureOut">
              <a:rPr lang="ru-RU" altLang="ru-RU"/>
              <a:pPr>
                <a:defRPr/>
              </a:pPr>
              <a:t>26.04.2023</a:t>
            </a:fld>
            <a:endParaRPr lang="ru-RU" alt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F6B794-FB88-40FD-BB35-A8E9A4CF433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28160462"/>
      </p:ext>
    </p:extLst>
  </p:cSld>
  <p:clrMapOvr>
    <a:masterClrMapping/>
  </p:clrMapOvr>
  <p:transition spd="slow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A1CCD4-3390-4CBC-B247-A259117F8702}" type="datetimeFigureOut">
              <a:rPr lang="ru-RU" altLang="ru-RU"/>
              <a:pPr>
                <a:defRPr/>
              </a:pPr>
              <a:t>26.04.2023</a:t>
            </a:fld>
            <a:endParaRPr lang="ru-RU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8E7F45-A7EB-48D9-A71D-4391C37B6A4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73987462"/>
      </p:ext>
    </p:extLst>
  </p:cSld>
  <p:clrMapOvr>
    <a:masterClrMapping/>
  </p:clrMapOvr>
  <p:transition spd="slow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0362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0363"/>
            <a:ext cx="5800725" cy="581183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3C7205-D7E4-4919-BBB7-C95B51DC8DE3}" type="datetimeFigureOut">
              <a:rPr lang="ru-RU" altLang="ru-RU"/>
              <a:pPr>
                <a:defRPr/>
              </a:pPr>
              <a:t>26.04.2023</a:t>
            </a:fld>
            <a:endParaRPr lang="ru-RU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7CC92D-4DD7-4060-9EC5-C85496E3BCB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82957603"/>
      </p:ext>
    </p:extLst>
  </p:cSld>
  <p:clrMapOvr>
    <a:masterClrMapping/>
  </p:clrMapOvr>
  <p:transition spd="slow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авнобедренный треугольник 3"/>
          <p:cNvSpPr/>
          <p:nvPr/>
        </p:nvSpPr>
        <p:spPr>
          <a:xfrm rot="16200000">
            <a:off x="7553325" y="5254626"/>
            <a:ext cx="1893887" cy="1293812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/>
          <a:lstStyle>
            <a:lvl1pPr algn="r">
              <a:defRPr sz="44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5" name="Дата 27"/>
          <p:cNvSpPr>
            <a:spLocks noGrp="1"/>
          </p:cNvSpPr>
          <p:nvPr>
            <p:ph type="dt" sz="half" idx="10"/>
          </p:nvPr>
        </p:nvSpPr>
        <p:spPr>
          <a:xfrm>
            <a:off x="1371600" y="6011863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pPr>
              <a:defRPr/>
            </a:pPr>
            <a:fld id="{0F515E11-BF1F-4ABD-93B3-1017AA1A087A}" type="datetimeFigureOut">
              <a:rPr lang="ru-RU" altLang="ru-RU"/>
              <a:pPr>
                <a:defRPr/>
              </a:pPr>
              <a:t>26.04.2023</a:t>
            </a:fld>
            <a:endParaRPr lang="ru-RU" altLang="ru-RU"/>
          </a:p>
        </p:txBody>
      </p:sp>
      <p:sp>
        <p:nvSpPr>
          <p:cNvPr id="6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1371600" y="5649913"/>
            <a:ext cx="5791200" cy="365125"/>
          </a:xfrm>
        </p:spPr>
        <p:txBody>
          <a:bodyPr tIns="0" bIns="0"/>
          <a:lstStyle>
            <a:lvl1pPr algn="r">
              <a:defRPr sz="1100"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91525" y="5753100"/>
            <a:ext cx="503238" cy="365125"/>
          </a:xfrm>
        </p:spPr>
        <p:txBody>
          <a:bodyPr anchor="ctr"/>
          <a:lstStyle>
            <a:lvl1pPr>
              <a:defRPr sz="1300">
                <a:solidFill>
                  <a:srgbClr val="FFFFFF"/>
                </a:solidFill>
              </a:defRPr>
            </a:lvl1pPr>
          </a:lstStyle>
          <a:p>
            <a:fld id="{F38CC664-AD49-4837-874F-684E739BFC9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83473031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91075" y="6480175"/>
            <a:ext cx="2133600" cy="3016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A5E9C2-4BF2-4E92-8B25-19D5E05E381B}" type="datetimeFigureOut">
              <a:rPr lang="ru-RU" altLang="ru-RU"/>
              <a:pPr>
                <a:defRPr/>
              </a:pPr>
              <a:t>26.04.2023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481763"/>
            <a:ext cx="4259263" cy="3000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394D62-CD99-479F-B1EC-8FC7D4DC3F7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13394289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gradFill rotWithShape="1">
          <a:gsLst>
            <a:gs pos="0">
              <a:srgbClr val="81D60F"/>
            </a:gs>
            <a:gs pos="60001">
              <a:srgbClr val="ADFF19"/>
            </a:gs>
            <a:gs pos="100000">
              <a:srgbClr val="C2FF0D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ый треугольник 3"/>
          <p:cNvSpPr/>
          <p:nvPr/>
        </p:nvSpPr>
        <p:spPr>
          <a:xfrm flipV="1">
            <a:off x="6350" y="6350"/>
            <a:ext cx="9131300" cy="6837363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5" name="Равнобедренный треугольник 4"/>
          <p:cNvSpPr/>
          <p:nvPr/>
        </p:nvSpPr>
        <p:spPr>
          <a:xfrm rot="5400000" flipV="1">
            <a:off x="7553325" y="309563"/>
            <a:ext cx="1893888" cy="1293812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 rot="10800000">
            <a:off x="6469063" y="9525"/>
            <a:ext cx="2673350" cy="1900238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 flipV="1">
            <a:off x="0" y="6350"/>
            <a:ext cx="9137650" cy="6845300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/>
          <a:lstStyle>
            <a:lvl1pPr marL="0" algn="l">
              <a:buNone/>
              <a:defRPr sz="3600" b="1" cap="none" baseline="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Дата 3"/>
          <p:cNvSpPr>
            <a:spLocks noGrp="1"/>
          </p:cNvSpPr>
          <p:nvPr>
            <p:ph type="dt" sz="half" idx="10"/>
          </p:nvPr>
        </p:nvSpPr>
        <p:spPr>
          <a:xfrm>
            <a:off x="6956425" y="6477000"/>
            <a:ext cx="2133600" cy="3048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CB4350-F97D-4F18-B879-BEADF050236E}" type="datetimeFigureOut">
              <a:rPr lang="ru-RU" altLang="ru-RU"/>
              <a:pPr>
                <a:defRPr/>
              </a:pPr>
              <a:t>26.04.2023</a:t>
            </a:fld>
            <a:endParaRPr lang="ru-RU" altLang="ru-RU"/>
          </a:p>
        </p:txBody>
      </p:sp>
      <p:sp>
        <p:nvSpPr>
          <p:cNvPr id="9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619375" y="6481763"/>
            <a:ext cx="4260850" cy="3000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10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450263" y="809625"/>
            <a:ext cx="503237" cy="300038"/>
          </a:xfrm>
        </p:spPr>
        <p:txBody>
          <a:bodyPr/>
          <a:lstStyle>
            <a:lvl1pPr>
              <a:defRPr/>
            </a:lvl1pPr>
          </a:lstStyle>
          <a:p>
            <a:fld id="{DDD7175C-C1E5-4E2B-857B-AF4F761F2A5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825930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878203-F5D3-4071-B454-F4C91AD2EE39}" type="datetimeFigureOut">
              <a:rPr lang="ru-RU" altLang="ru-RU"/>
              <a:pPr>
                <a:defRPr/>
              </a:pPr>
              <a:t>26.04.2023</a:t>
            </a:fld>
            <a:endParaRPr lang="ru-RU" alt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1A4583-1D9B-43C2-B230-83D11DF2F21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27049068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A71A1D-C3E8-431F-B264-4B0D7C7566B6}" type="datetimeFigureOut">
              <a:rPr lang="ru-RU" altLang="ru-RU"/>
              <a:pPr>
                <a:defRPr/>
              </a:pPr>
              <a:t>26.04.2023</a:t>
            </a:fld>
            <a:endParaRPr lang="ru-RU" alt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E695DF-13AF-4BAE-B1BB-7223D270920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72425267"/>
      </p:ext>
    </p:extLst>
  </p:cSld>
  <p:clrMapOvr>
    <a:masterClrMapping/>
  </p:clrMapOvr>
  <p:transition spd="slow"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791075" y="6481763"/>
            <a:ext cx="2130425" cy="3016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037EE5-06BF-48B1-A4F1-DB708C7B8F2C}" type="datetimeFigureOut">
              <a:rPr lang="ru-RU" altLang="ru-RU"/>
              <a:pPr>
                <a:defRPr/>
              </a:pPr>
              <a:t>26.04.2023</a:t>
            </a:fld>
            <a:endParaRPr lang="ru-RU" alt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57200" y="6481763"/>
            <a:ext cx="4260850" cy="3016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589838" y="6483350"/>
            <a:ext cx="503237" cy="301625"/>
          </a:xfrm>
        </p:spPr>
        <p:txBody>
          <a:bodyPr/>
          <a:lstStyle>
            <a:lvl1pPr>
              <a:defRPr/>
            </a:lvl1pPr>
          </a:lstStyle>
          <a:p>
            <a:fld id="{60DDD683-6409-4086-AAB1-53308EF168F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263290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37624C-059D-4317-B28F-1B07B7DBE717}" type="datetimeFigureOut">
              <a:rPr lang="ru-RU" altLang="ru-RU"/>
              <a:pPr>
                <a:defRPr/>
              </a:pPr>
              <a:t>26.04.2023</a:t>
            </a:fld>
            <a:endParaRPr lang="ru-RU" altLang="ru-RU"/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9D2431-D10F-4543-9C5C-8C883440985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41725900"/>
      </p:ext>
    </p:extLst>
  </p:cSld>
  <p:clrMapOvr>
    <a:masterClrMapping/>
  </p:clrMapOvr>
  <p:transition spd="slow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B23868-690D-4A44-84B3-9D86D8EF159A}" type="datetimeFigureOut">
              <a:rPr lang="ru-RU" altLang="ru-RU"/>
              <a:pPr>
                <a:defRPr/>
              </a:pPr>
              <a:t>26.04.2023</a:t>
            </a:fld>
            <a:endParaRPr lang="ru-RU" alt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F268D0-9544-4331-81BD-9D885FAD5B1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62499941"/>
      </p:ext>
    </p:extLst>
  </p:cSld>
  <p:clrMapOvr>
    <a:masterClrMapping/>
  </p:clrMapOvr>
  <p:transition spd="slow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278563" y="6556375"/>
            <a:ext cx="2133600" cy="30162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3CB013C7-8C94-4E4D-B496-B591E9611413}" type="datetimeFigureOut">
              <a:rPr lang="ru-RU" altLang="ru-RU"/>
              <a:pPr>
                <a:defRPr/>
              </a:pPr>
              <a:t>26.04.2023</a:t>
            </a:fld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35063" y="6556375"/>
            <a:ext cx="5143500" cy="30162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410575" y="6556375"/>
            <a:ext cx="503238" cy="301625"/>
          </a:xfrm>
        </p:spPr>
        <p:txBody>
          <a:bodyPr/>
          <a:lstStyle>
            <a:lvl1pPr>
              <a:defRPr sz="900"/>
            </a:lvl1pPr>
          </a:lstStyle>
          <a:p>
            <a:fld id="{7C3844AE-901C-4E76-89E4-6958236466E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82457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Pr>
        <a:gradFill rotWithShape="1">
          <a:gsLst>
            <a:gs pos="0">
              <a:srgbClr val="81D60F"/>
            </a:gs>
            <a:gs pos="60001">
              <a:srgbClr val="ADFF19"/>
            </a:gs>
            <a:gs pos="100000">
              <a:srgbClr val="C2FF0D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108700" y="6556375"/>
            <a:ext cx="2101850" cy="30162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1FBA034F-1866-4829-9405-8D47FBC524CF}" type="datetimeFigureOut">
              <a:rPr lang="ru-RU" altLang="ru-RU"/>
              <a:pPr>
                <a:defRPr/>
              </a:pPr>
              <a:t>26.04.2023</a:t>
            </a:fld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69988" y="6557963"/>
            <a:ext cx="4948237" cy="30162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16900" y="6556375"/>
            <a:ext cx="366713" cy="301625"/>
          </a:xfrm>
        </p:spPr>
        <p:txBody>
          <a:bodyPr/>
          <a:lstStyle>
            <a:lvl1pPr>
              <a:defRPr sz="900"/>
            </a:lvl1pPr>
          </a:lstStyle>
          <a:p>
            <a:fld id="{861AA352-6CB5-482E-94AA-15A6C3D02C2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901537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E69CB9-3143-48E8-B530-E855529C26B1}" type="datetimeFigureOut">
              <a:rPr lang="ru-RU" altLang="ru-RU"/>
              <a:pPr>
                <a:defRPr/>
              </a:pPr>
              <a:t>26.04.2023</a:t>
            </a:fld>
            <a:endParaRPr lang="ru-RU" alt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6F1A22-8737-430F-9F89-3425C732308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38587511"/>
      </p:ext>
    </p:extLst>
  </p:cSld>
  <p:clrMapOvr>
    <a:masterClrMapping/>
  </p:clrMapOvr>
  <p:transition spd="slow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EFB44F-5C45-4EC7-BC1A-F115812E3E3D}" type="datetimeFigureOut">
              <a:rPr lang="ru-RU" altLang="ru-RU"/>
              <a:pPr>
                <a:defRPr/>
              </a:pPr>
              <a:t>26.04.2023</a:t>
            </a:fld>
            <a:endParaRPr lang="ru-RU" alt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8FE6CF-C677-4323-89A4-5FA72212F2E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34530895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525DFB-ECB8-4C52-B813-F3BBC6A95EB9}" type="datetimeFigureOut">
              <a:rPr lang="ru-RU" altLang="ru-RU"/>
              <a:pPr>
                <a:defRPr/>
              </a:pPr>
              <a:t>26.04.2023</a:t>
            </a:fld>
            <a:endParaRPr lang="ru-RU" alt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1669B9-8B41-451F-8A45-59E056E8E94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15553617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1"/>
            <a:ext cx="2948940" cy="1600197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399"/>
            <a:ext cx="2948940" cy="3810001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407706-EF6B-49CE-A07C-EFA7A9614154}" type="datetimeFigureOut">
              <a:rPr lang="ru-RU" altLang="ru-RU"/>
              <a:pPr>
                <a:defRPr/>
              </a:pPr>
              <a:t>26.04.2023</a:t>
            </a:fld>
            <a:endParaRPr lang="ru-RU" alt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2448AA-F33F-4A44-8BEF-17E0B7D9107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27915601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0"/>
            <a:ext cx="2948940" cy="1600200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6200" y="990600"/>
            <a:ext cx="4629150" cy="48768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400"/>
            <a:ext cx="2948940" cy="3810000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C0D213-592C-4B27-9F9D-8818FB7AE97E}" type="datetimeFigureOut">
              <a:rPr lang="ru-RU" altLang="ru-RU"/>
              <a:pPr>
                <a:defRPr/>
              </a:pPr>
              <a:t>26.04.2023</a:t>
            </a:fld>
            <a:endParaRPr lang="ru-RU" alt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CB301F-2E3D-4500-8E43-1436C1A0596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55704217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633413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  <a:endParaRPr lang="en-US" altLang="ru-RU"/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33413" y="1828800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  <a:endParaRPr lang="en-US" alt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buFont typeface="Arial" panose="020B0604020202020204" pitchFamily="34" charset="0"/>
              <a:buNone/>
              <a:defRPr sz="825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9CA5527-774E-4F60-B3BF-9121C2DDD235}" type="datetimeFigureOut">
              <a:rPr lang="ru-RU" altLang="ru-RU"/>
              <a:pPr>
                <a:defRPr/>
              </a:pPr>
              <a:t>26.04.2023</a:t>
            </a:fld>
            <a:endParaRPr lang="ru-RU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buFont typeface="Arial" panose="020B0604020202020204" pitchFamily="34" charset="0"/>
              <a:buNone/>
              <a:defRPr sz="825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62713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buFont typeface="Arial" panose="020B0604020202020204" pitchFamily="34" charset="0"/>
              <a:buNone/>
              <a:defRPr sz="800">
                <a:solidFill>
                  <a:srgbClr val="898989"/>
                </a:solidFill>
              </a:defRPr>
            </a:lvl1pPr>
          </a:lstStyle>
          <a:p>
            <a:fld id="{F500E6EA-08A7-4741-99B6-997177C6631E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912" r:id="rId1"/>
    <p:sldLayoutId id="2147486913" r:id="rId2"/>
    <p:sldLayoutId id="2147486914" r:id="rId3"/>
    <p:sldLayoutId id="2147486915" r:id="rId4"/>
    <p:sldLayoutId id="2147486916" r:id="rId5"/>
    <p:sldLayoutId id="2147486917" r:id="rId6"/>
    <p:sldLayoutId id="2147486918" r:id="rId7"/>
    <p:sldLayoutId id="2147486919" r:id="rId8"/>
    <p:sldLayoutId id="2147486920" r:id="rId9"/>
    <p:sldLayoutId id="2147486921" r:id="rId10"/>
    <p:sldLayoutId id="2147486922" r:id="rId11"/>
  </p:sldLayoutIdLst>
  <p:transition spd="slow">
    <p:fade/>
  </p:transition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Wingdings 2" panose="05020102010507070707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Wingdings 2" panose="05020102010507070707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Wingdings 2" panose="05020102010507070707" pitchFamily="18" charset="2"/>
        <a:buChar char="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Wingdings 2" panose="05020102010507070707" pitchFamily="18" charset="2"/>
        <a:buChar char="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Wingdings 2" panose="05020102010507070707" pitchFamily="18" charset="2"/>
        <a:buChar char="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33413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  <a:endParaRPr lang="en-US" altLang="ru-RU"/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33413" y="1828800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  <a:endParaRPr lang="en-US" alt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buFont typeface="Arial" panose="020B0604020202020204" pitchFamily="34" charset="0"/>
              <a:buNone/>
              <a:defRPr sz="825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4DA3041-A015-4279-ADCA-4EB45BC1A36E}" type="datetimeFigureOut">
              <a:rPr lang="ru-RU" altLang="ru-RU"/>
              <a:pPr>
                <a:defRPr/>
              </a:pPr>
              <a:t>26.04.2023</a:t>
            </a:fld>
            <a:endParaRPr lang="ru-RU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buFont typeface="Arial" panose="020B0604020202020204" pitchFamily="34" charset="0"/>
              <a:buNone/>
              <a:defRPr sz="825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62713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buFont typeface="Arial" panose="020B0604020202020204" pitchFamily="34" charset="0"/>
              <a:buNone/>
              <a:defRPr sz="800">
                <a:solidFill>
                  <a:srgbClr val="898989"/>
                </a:solidFill>
              </a:defRPr>
            </a:lvl1pPr>
          </a:lstStyle>
          <a:p>
            <a:fld id="{66960CC9-637D-4AB1-B36C-DBA112F75FE4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923" r:id="rId1"/>
    <p:sldLayoutId id="2147486924" r:id="rId2"/>
    <p:sldLayoutId id="2147486925" r:id="rId3"/>
    <p:sldLayoutId id="2147486926" r:id="rId4"/>
    <p:sldLayoutId id="2147486927" r:id="rId5"/>
    <p:sldLayoutId id="2147486928" r:id="rId6"/>
    <p:sldLayoutId id="2147486929" r:id="rId7"/>
    <p:sldLayoutId id="2147486930" r:id="rId8"/>
    <p:sldLayoutId id="2147486931" r:id="rId9"/>
    <p:sldLayoutId id="2147486932" r:id="rId10"/>
    <p:sldLayoutId id="2147486933" r:id="rId11"/>
  </p:sldLayoutIdLst>
  <p:transition spd="slow">
    <p:fade/>
  </p:transition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Wingdings 2" panose="05020102010507070707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Wingdings 2" panose="05020102010507070707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Wingdings 2" panose="05020102010507070707" pitchFamily="18" charset="2"/>
        <a:buChar char="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Wingdings 2" panose="05020102010507070707" pitchFamily="18" charset="2"/>
        <a:buChar char="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Wingdings 2" panose="05020102010507070707" pitchFamily="18" charset="2"/>
        <a:buChar char="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/>
          <p:cNvSpPr>
            <a:spLocks noGrp="1"/>
          </p:cNvSpPr>
          <p:nvPr>
            <p:ph type="title"/>
          </p:nvPr>
        </p:nvSpPr>
        <p:spPr bwMode="auto">
          <a:xfrm>
            <a:off x="633413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  <a:endParaRPr lang="en-US" altLang="ru-RU"/>
          </a:p>
        </p:txBody>
      </p:sp>
      <p:sp>
        <p:nvSpPr>
          <p:cNvPr id="409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33413" y="1828800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  <a:endParaRPr lang="en-US" alt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buFont typeface="Arial" panose="020B0604020202020204" pitchFamily="34" charset="0"/>
              <a:buNone/>
              <a:defRPr sz="825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76ECB8C-410C-46AF-8D20-17F59A06CB95}" type="datetimeFigureOut">
              <a:rPr lang="ru-RU" altLang="ru-RU"/>
              <a:pPr>
                <a:defRPr/>
              </a:pPr>
              <a:t>26.04.2023</a:t>
            </a:fld>
            <a:endParaRPr lang="ru-RU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buFont typeface="Arial" panose="020B0604020202020204" pitchFamily="34" charset="0"/>
              <a:buNone/>
              <a:defRPr sz="825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62713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buFont typeface="Arial" panose="020B0604020202020204" pitchFamily="34" charset="0"/>
              <a:buNone/>
              <a:defRPr sz="800">
                <a:solidFill>
                  <a:srgbClr val="898989"/>
                </a:solidFill>
              </a:defRPr>
            </a:lvl1pPr>
          </a:lstStyle>
          <a:p>
            <a:fld id="{73760252-03B0-4EED-AFBC-522D8CC5D51A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934" r:id="rId1"/>
    <p:sldLayoutId id="2147486935" r:id="rId2"/>
    <p:sldLayoutId id="2147486936" r:id="rId3"/>
    <p:sldLayoutId id="2147486937" r:id="rId4"/>
    <p:sldLayoutId id="2147486938" r:id="rId5"/>
    <p:sldLayoutId id="2147486939" r:id="rId6"/>
    <p:sldLayoutId id="2147486940" r:id="rId7"/>
    <p:sldLayoutId id="2147486941" r:id="rId8"/>
    <p:sldLayoutId id="2147486942" r:id="rId9"/>
    <p:sldLayoutId id="2147486943" r:id="rId10"/>
    <p:sldLayoutId id="2147486944" r:id="rId11"/>
  </p:sldLayoutIdLst>
  <p:transition spd="slow">
    <p:fade/>
  </p:transition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Wingdings 2" panose="05020102010507070707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Wingdings 2" panose="05020102010507070707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Wingdings 2" panose="05020102010507070707" pitchFamily="18" charset="2"/>
        <a:buChar char="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Wingdings 2" panose="05020102010507070707" pitchFamily="18" charset="2"/>
        <a:buChar char="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Wingdings 2" panose="05020102010507070707" pitchFamily="18" charset="2"/>
        <a:buChar char="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Placeholder 1"/>
          <p:cNvSpPr>
            <a:spLocks noGrp="1"/>
          </p:cNvSpPr>
          <p:nvPr>
            <p:ph type="title"/>
          </p:nvPr>
        </p:nvSpPr>
        <p:spPr bwMode="auto">
          <a:xfrm>
            <a:off x="633413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  <a:endParaRPr lang="en-US" altLang="ru-RU"/>
          </a:p>
        </p:txBody>
      </p:sp>
      <p:sp>
        <p:nvSpPr>
          <p:cNvPr id="512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33413" y="1828800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  <a:endParaRPr lang="en-US" alt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buFont typeface="Arial" panose="020B0604020202020204" pitchFamily="34" charset="0"/>
              <a:buNone/>
              <a:defRPr sz="825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C876B07-E620-4083-BF03-BA59218D99B2}" type="datetimeFigureOut">
              <a:rPr lang="ru-RU" altLang="ru-RU"/>
              <a:pPr>
                <a:defRPr/>
              </a:pPr>
              <a:t>26.04.2023</a:t>
            </a:fld>
            <a:endParaRPr lang="ru-RU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buFont typeface="Arial" panose="020B0604020202020204" pitchFamily="34" charset="0"/>
              <a:buNone/>
              <a:defRPr sz="825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62713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buFont typeface="Arial" panose="020B0604020202020204" pitchFamily="34" charset="0"/>
              <a:buNone/>
              <a:defRPr sz="800">
                <a:solidFill>
                  <a:srgbClr val="898989"/>
                </a:solidFill>
              </a:defRPr>
            </a:lvl1pPr>
          </a:lstStyle>
          <a:p>
            <a:fld id="{FD2E3821-A2AF-4A9F-A63C-FFCD90C2CE5F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945" r:id="rId1"/>
    <p:sldLayoutId id="2147486946" r:id="rId2"/>
    <p:sldLayoutId id="2147486947" r:id="rId3"/>
    <p:sldLayoutId id="2147486948" r:id="rId4"/>
    <p:sldLayoutId id="2147486949" r:id="rId5"/>
    <p:sldLayoutId id="2147486950" r:id="rId6"/>
    <p:sldLayoutId id="2147486951" r:id="rId7"/>
    <p:sldLayoutId id="2147486952" r:id="rId8"/>
    <p:sldLayoutId id="2147486953" r:id="rId9"/>
    <p:sldLayoutId id="2147486954" r:id="rId10"/>
    <p:sldLayoutId id="2147486955" r:id="rId11"/>
  </p:sldLayoutIdLst>
  <p:transition spd="slow">
    <p:fade/>
  </p:transition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Wingdings 2" panose="05020102010507070707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Wingdings 2" panose="05020102010507070707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Wingdings 2" panose="05020102010507070707" pitchFamily="18" charset="2"/>
        <a:buChar char="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Wingdings 2" panose="05020102010507070707" pitchFamily="18" charset="2"/>
        <a:buChar char="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Wingdings 2" panose="05020102010507070707" pitchFamily="18" charset="2"/>
        <a:buChar char="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Placeholder 1"/>
          <p:cNvSpPr>
            <a:spLocks noGrp="1"/>
          </p:cNvSpPr>
          <p:nvPr>
            <p:ph type="title"/>
          </p:nvPr>
        </p:nvSpPr>
        <p:spPr bwMode="auto">
          <a:xfrm>
            <a:off x="633413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  <a:endParaRPr lang="en-US" altLang="ru-RU"/>
          </a:p>
        </p:txBody>
      </p:sp>
      <p:sp>
        <p:nvSpPr>
          <p:cNvPr id="614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33413" y="1828800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  <a:endParaRPr lang="en-US" alt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buFont typeface="Arial" panose="020B0604020202020204" pitchFamily="34" charset="0"/>
              <a:buNone/>
              <a:defRPr sz="825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00E4339-3327-4308-B055-8565DC0D46C8}" type="datetimeFigureOut">
              <a:rPr lang="ru-RU" altLang="ru-RU"/>
              <a:pPr>
                <a:defRPr/>
              </a:pPr>
              <a:t>26.04.2023</a:t>
            </a:fld>
            <a:endParaRPr lang="ru-RU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buFont typeface="Arial" panose="020B0604020202020204" pitchFamily="34" charset="0"/>
              <a:buNone/>
              <a:defRPr sz="825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62713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buFont typeface="Arial" panose="020B0604020202020204" pitchFamily="34" charset="0"/>
              <a:buNone/>
              <a:defRPr sz="800">
                <a:solidFill>
                  <a:srgbClr val="898989"/>
                </a:solidFill>
              </a:defRPr>
            </a:lvl1pPr>
          </a:lstStyle>
          <a:p>
            <a:fld id="{56276598-C954-4541-A1E2-6B72026ABC63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956" r:id="rId1"/>
    <p:sldLayoutId id="2147486957" r:id="rId2"/>
    <p:sldLayoutId id="2147486958" r:id="rId3"/>
    <p:sldLayoutId id="2147486959" r:id="rId4"/>
    <p:sldLayoutId id="2147486960" r:id="rId5"/>
    <p:sldLayoutId id="2147486961" r:id="rId6"/>
    <p:sldLayoutId id="2147486962" r:id="rId7"/>
    <p:sldLayoutId id="2147486963" r:id="rId8"/>
    <p:sldLayoutId id="2147486964" r:id="rId9"/>
    <p:sldLayoutId id="2147486965" r:id="rId10"/>
    <p:sldLayoutId id="2147486966" r:id="rId11"/>
  </p:sldLayoutIdLst>
  <p:transition spd="slow">
    <p:fade/>
  </p:transition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Wingdings 2" panose="05020102010507070707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Wingdings 2" panose="05020102010507070707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Wingdings 2" panose="05020102010507070707" pitchFamily="18" charset="2"/>
        <a:buChar char="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Wingdings 2" panose="05020102010507070707" pitchFamily="18" charset="2"/>
        <a:buChar char="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Wingdings 2" panose="05020102010507070707" pitchFamily="18" charset="2"/>
        <a:buChar char="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92CC48"/>
            </a:gs>
            <a:gs pos="60001">
              <a:srgbClr val="C4FF62"/>
            </a:gs>
            <a:gs pos="100000">
              <a:srgbClr val="D8FF52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ый треугольник 10"/>
          <p:cNvSpPr/>
          <p:nvPr/>
        </p:nvSpPr>
        <p:spPr>
          <a:xfrm>
            <a:off x="6350" y="14288"/>
            <a:ext cx="9131300" cy="6837362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0" y="6350"/>
            <a:ext cx="9137650" cy="6845300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rot="10800000" flipV="1">
            <a:off x="6469063" y="4948238"/>
            <a:ext cx="2673350" cy="1900237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68288"/>
            <a:ext cx="8229600" cy="1398587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7174" name="Текст 12"/>
          <p:cNvSpPr>
            <a:spLocks noGrp="1"/>
          </p:cNvSpPr>
          <p:nvPr>
            <p:ph type="body" idx="1"/>
          </p:nvPr>
        </p:nvSpPr>
        <p:spPr bwMode="auto">
          <a:xfrm>
            <a:off x="457200" y="1882775"/>
            <a:ext cx="82296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  <a:endParaRPr lang="en-US" altLang="ru-RU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791075" y="6481763"/>
            <a:ext cx="2133600" cy="3016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fld id="{3F4B2FF9-7889-47D5-8577-F59BA747E6B1}" type="datetimeFigureOut">
              <a:rPr lang="ru-RU" altLang="ru-RU"/>
              <a:pPr>
                <a:defRPr/>
              </a:pPr>
              <a:t>26.04.2023</a:t>
            </a:fld>
            <a:endParaRPr lang="ru-RU" alt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457200" y="6481763"/>
            <a:ext cx="4259263" cy="3016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589838" y="6481763"/>
            <a:ext cx="503237" cy="3016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/>
            </a:lvl1pPr>
          </a:lstStyle>
          <a:p>
            <a:fld id="{2A4D042F-5A24-4211-A0A2-D66CA733D843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6972" r:id="rId1"/>
    <p:sldLayoutId id="2147486973" r:id="rId2"/>
    <p:sldLayoutId id="2147486974" r:id="rId3"/>
    <p:sldLayoutId id="2147486967" r:id="rId4"/>
    <p:sldLayoutId id="2147486975" r:id="rId5"/>
    <p:sldLayoutId id="2147486968" r:id="rId6"/>
    <p:sldLayoutId id="2147486969" r:id="rId7"/>
    <p:sldLayoutId id="2147486976" r:id="rId8"/>
    <p:sldLayoutId id="2147486977" r:id="rId9"/>
    <p:sldLayoutId id="2147486970" r:id="rId10"/>
    <p:sldLayoutId id="2147486971" r:id="rId11"/>
  </p:sldLayoutIdLst>
  <p:transition spd="slow">
    <p:fade/>
  </p:transition>
  <p:txStyles>
    <p:titleStyle>
      <a:lvl1pPr marL="484188" indent="-484188" algn="l" rtl="0" eaLnBrk="0" fontAlgn="base" hangingPunct="0">
        <a:spcBef>
          <a:spcPct val="0"/>
        </a:spcBef>
        <a:spcAft>
          <a:spcPct val="0"/>
        </a:spcAft>
        <a:defRPr sz="4200" kern="1200">
          <a:ln w="6350">
            <a:solidFill>
              <a:schemeClr val="accent1">
                <a:shade val="43000"/>
              </a:schemeClr>
            </a:solidFill>
          </a:ln>
          <a:solidFill>
            <a:srgbClr val="FF9553"/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marL="484188" indent="-484188"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F9553"/>
          </a:solidFill>
          <a:latin typeface="Century Gothic" pitchFamily="34" charset="0"/>
        </a:defRPr>
      </a:lvl2pPr>
      <a:lvl3pPr marL="484188" indent="-484188"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F9553"/>
          </a:solidFill>
          <a:latin typeface="Century Gothic" pitchFamily="34" charset="0"/>
        </a:defRPr>
      </a:lvl3pPr>
      <a:lvl4pPr marL="484188" indent="-484188"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F9553"/>
          </a:solidFill>
          <a:latin typeface="Century Gothic" pitchFamily="34" charset="0"/>
        </a:defRPr>
      </a:lvl4pPr>
      <a:lvl5pPr marL="484188" indent="-484188"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F9553"/>
          </a:solidFill>
          <a:latin typeface="Century Gothic" pitchFamily="34" charset="0"/>
        </a:defRPr>
      </a:lvl5pPr>
      <a:lvl6pPr marL="941388" indent="-484188" algn="l" rtl="0" fontAlgn="base">
        <a:spcBef>
          <a:spcPct val="0"/>
        </a:spcBef>
        <a:spcAft>
          <a:spcPct val="0"/>
        </a:spcAft>
        <a:defRPr sz="4200">
          <a:solidFill>
            <a:srgbClr val="FF9553"/>
          </a:solidFill>
          <a:latin typeface="Century Gothic" pitchFamily="34" charset="0"/>
        </a:defRPr>
      </a:lvl6pPr>
      <a:lvl7pPr marL="1398588" indent="-484188" algn="l" rtl="0" fontAlgn="base">
        <a:spcBef>
          <a:spcPct val="0"/>
        </a:spcBef>
        <a:spcAft>
          <a:spcPct val="0"/>
        </a:spcAft>
        <a:defRPr sz="4200">
          <a:solidFill>
            <a:srgbClr val="FF9553"/>
          </a:solidFill>
          <a:latin typeface="Century Gothic" pitchFamily="34" charset="0"/>
        </a:defRPr>
      </a:lvl7pPr>
      <a:lvl8pPr marL="1855788" indent="-484188" algn="l" rtl="0" fontAlgn="base">
        <a:spcBef>
          <a:spcPct val="0"/>
        </a:spcBef>
        <a:spcAft>
          <a:spcPct val="0"/>
        </a:spcAft>
        <a:defRPr sz="4200">
          <a:solidFill>
            <a:srgbClr val="FF9553"/>
          </a:solidFill>
          <a:latin typeface="Century Gothic" pitchFamily="34" charset="0"/>
        </a:defRPr>
      </a:lvl8pPr>
      <a:lvl9pPr marL="2312988" indent="-484188" algn="l" rtl="0" fontAlgn="base">
        <a:spcBef>
          <a:spcPct val="0"/>
        </a:spcBef>
        <a:spcAft>
          <a:spcPct val="0"/>
        </a:spcAft>
        <a:defRPr sz="4200">
          <a:solidFill>
            <a:srgbClr val="FF9553"/>
          </a:solidFill>
          <a:latin typeface="Century Gothic" pitchFamily="34" charset="0"/>
        </a:defRPr>
      </a:lvl9pPr>
    </p:titleStyle>
    <p:bodyStyle>
      <a:lvl1pPr marL="447675" indent="-38258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anose="05020102010507070707" pitchFamily="18" charset="2"/>
        <a:buChar char="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325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5000"/>
        <a:buFont typeface="Verdana" panose="020B0604030504040204" pitchFamily="34" charset="0"/>
        <a:buChar char="›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49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 2" panose="05020102010507070707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095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 2" panose="05020102010507070707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09550" algn="l" rtl="0" eaLnBrk="0" fontAlgn="base" hangingPunct="0">
        <a:spcBef>
          <a:spcPct val="20000"/>
        </a:spcBef>
        <a:spcAft>
          <a:spcPct val="0"/>
        </a:spcAft>
        <a:buClr>
          <a:srgbClr val="F4AB89"/>
        </a:buClr>
        <a:buFont typeface="Wingdings 2" panose="05020102010507070707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35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4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53.jpeg"/><Relationship Id="rId4" Type="http://schemas.openxmlformats.org/officeDocument/2006/relationships/image" Target="../media/image5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57.jpeg"/><Relationship Id="rId4" Type="http://schemas.openxmlformats.org/officeDocument/2006/relationships/image" Target="../media/image56.jp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13" Type="http://schemas.openxmlformats.org/officeDocument/2006/relationships/image" Target="../media/image69.jpeg"/><Relationship Id="rId18" Type="http://schemas.openxmlformats.org/officeDocument/2006/relationships/image" Target="../media/image74.jpeg"/><Relationship Id="rId26" Type="http://schemas.openxmlformats.org/officeDocument/2006/relationships/image" Target="../media/image82.jpeg"/><Relationship Id="rId3" Type="http://schemas.openxmlformats.org/officeDocument/2006/relationships/image" Target="../media/image59.jpeg"/><Relationship Id="rId21" Type="http://schemas.openxmlformats.org/officeDocument/2006/relationships/image" Target="../media/image77.jpeg"/><Relationship Id="rId7" Type="http://schemas.openxmlformats.org/officeDocument/2006/relationships/image" Target="../media/image63.jpeg"/><Relationship Id="rId12" Type="http://schemas.openxmlformats.org/officeDocument/2006/relationships/image" Target="../media/image68.jpeg"/><Relationship Id="rId17" Type="http://schemas.openxmlformats.org/officeDocument/2006/relationships/image" Target="../media/image73.png"/><Relationship Id="rId25" Type="http://schemas.openxmlformats.org/officeDocument/2006/relationships/image" Target="../media/image81.jpeg"/><Relationship Id="rId2" Type="http://schemas.openxmlformats.org/officeDocument/2006/relationships/image" Target="../media/image58.jpeg"/><Relationship Id="rId16" Type="http://schemas.openxmlformats.org/officeDocument/2006/relationships/image" Target="../media/image72.jpeg"/><Relationship Id="rId20" Type="http://schemas.openxmlformats.org/officeDocument/2006/relationships/image" Target="../media/image76.jpe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62.jpeg"/><Relationship Id="rId11" Type="http://schemas.openxmlformats.org/officeDocument/2006/relationships/image" Target="../media/image67.jpeg"/><Relationship Id="rId24" Type="http://schemas.openxmlformats.org/officeDocument/2006/relationships/image" Target="../media/image80.jpeg"/><Relationship Id="rId5" Type="http://schemas.openxmlformats.org/officeDocument/2006/relationships/image" Target="../media/image61.jpeg"/><Relationship Id="rId15" Type="http://schemas.openxmlformats.org/officeDocument/2006/relationships/image" Target="../media/image71.jpeg"/><Relationship Id="rId23" Type="http://schemas.openxmlformats.org/officeDocument/2006/relationships/image" Target="../media/image79.jpeg"/><Relationship Id="rId28" Type="http://schemas.openxmlformats.org/officeDocument/2006/relationships/image" Target="../media/image84.jpeg"/><Relationship Id="rId10" Type="http://schemas.openxmlformats.org/officeDocument/2006/relationships/image" Target="../media/image66.jpeg"/><Relationship Id="rId19" Type="http://schemas.openxmlformats.org/officeDocument/2006/relationships/image" Target="../media/image75.jpeg"/><Relationship Id="rId4" Type="http://schemas.openxmlformats.org/officeDocument/2006/relationships/image" Target="../media/image60.jpeg"/><Relationship Id="rId9" Type="http://schemas.openxmlformats.org/officeDocument/2006/relationships/image" Target="../media/image65.jpeg"/><Relationship Id="rId14" Type="http://schemas.openxmlformats.org/officeDocument/2006/relationships/image" Target="../media/image70.jpeg"/><Relationship Id="rId22" Type="http://schemas.openxmlformats.org/officeDocument/2006/relationships/image" Target="../media/image78.jpeg"/><Relationship Id="rId27" Type="http://schemas.openxmlformats.org/officeDocument/2006/relationships/image" Target="../media/image83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jpeg"/><Relationship Id="rId13" Type="http://schemas.openxmlformats.org/officeDocument/2006/relationships/image" Target="../media/image96.jpeg"/><Relationship Id="rId18" Type="http://schemas.openxmlformats.org/officeDocument/2006/relationships/image" Target="../media/image101.jpeg"/><Relationship Id="rId3" Type="http://schemas.openxmlformats.org/officeDocument/2006/relationships/image" Target="../media/image86.jpeg"/><Relationship Id="rId21" Type="http://schemas.openxmlformats.org/officeDocument/2006/relationships/image" Target="../media/image104.jpeg"/><Relationship Id="rId7" Type="http://schemas.openxmlformats.org/officeDocument/2006/relationships/image" Target="../media/image90.jpeg"/><Relationship Id="rId12" Type="http://schemas.openxmlformats.org/officeDocument/2006/relationships/image" Target="../media/image95.jpeg"/><Relationship Id="rId17" Type="http://schemas.openxmlformats.org/officeDocument/2006/relationships/image" Target="../media/image100.jpeg"/><Relationship Id="rId2" Type="http://schemas.openxmlformats.org/officeDocument/2006/relationships/image" Target="../media/image85.jpeg"/><Relationship Id="rId16" Type="http://schemas.openxmlformats.org/officeDocument/2006/relationships/image" Target="../media/image99.jpeg"/><Relationship Id="rId20" Type="http://schemas.openxmlformats.org/officeDocument/2006/relationships/image" Target="../media/image103.jpe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89.jpeg"/><Relationship Id="rId11" Type="http://schemas.openxmlformats.org/officeDocument/2006/relationships/image" Target="../media/image94.jpeg"/><Relationship Id="rId5" Type="http://schemas.openxmlformats.org/officeDocument/2006/relationships/image" Target="../media/image88.jpeg"/><Relationship Id="rId15" Type="http://schemas.openxmlformats.org/officeDocument/2006/relationships/image" Target="../media/image98.jpeg"/><Relationship Id="rId10" Type="http://schemas.openxmlformats.org/officeDocument/2006/relationships/image" Target="../media/image93.jpeg"/><Relationship Id="rId19" Type="http://schemas.openxmlformats.org/officeDocument/2006/relationships/image" Target="../media/image102.jpeg"/><Relationship Id="rId4" Type="http://schemas.openxmlformats.org/officeDocument/2006/relationships/image" Target="../media/image87.jpeg"/><Relationship Id="rId9" Type="http://schemas.openxmlformats.org/officeDocument/2006/relationships/image" Target="../media/image92.jpeg"/><Relationship Id="rId14" Type="http://schemas.openxmlformats.org/officeDocument/2006/relationships/image" Target="../media/image97.jpeg"/><Relationship Id="rId22" Type="http://schemas.openxmlformats.org/officeDocument/2006/relationships/image" Target="../media/image105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jpeg"/><Relationship Id="rId13" Type="http://schemas.openxmlformats.org/officeDocument/2006/relationships/image" Target="../media/image117.jpeg"/><Relationship Id="rId18" Type="http://schemas.openxmlformats.org/officeDocument/2006/relationships/image" Target="../media/image122.jpeg"/><Relationship Id="rId3" Type="http://schemas.openxmlformats.org/officeDocument/2006/relationships/image" Target="../media/image107.jpeg"/><Relationship Id="rId21" Type="http://schemas.openxmlformats.org/officeDocument/2006/relationships/image" Target="../media/image125.jpeg"/><Relationship Id="rId7" Type="http://schemas.openxmlformats.org/officeDocument/2006/relationships/image" Target="../media/image111.jpeg"/><Relationship Id="rId12" Type="http://schemas.openxmlformats.org/officeDocument/2006/relationships/image" Target="../media/image116.jpeg"/><Relationship Id="rId17" Type="http://schemas.openxmlformats.org/officeDocument/2006/relationships/image" Target="../media/image121.jpeg"/><Relationship Id="rId2" Type="http://schemas.openxmlformats.org/officeDocument/2006/relationships/image" Target="../media/image106.jpeg"/><Relationship Id="rId16" Type="http://schemas.openxmlformats.org/officeDocument/2006/relationships/image" Target="../media/image120.png"/><Relationship Id="rId20" Type="http://schemas.openxmlformats.org/officeDocument/2006/relationships/image" Target="../media/image124.jpe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110.jpeg"/><Relationship Id="rId11" Type="http://schemas.openxmlformats.org/officeDocument/2006/relationships/image" Target="../media/image115.jpeg"/><Relationship Id="rId5" Type="http://schemas.openxmlformats.org/officeDocument/2006/relationships/image" Target="../media/image109.jpeg"/><Relationship Id="rId15" Type="http://schemas.openxmlformats.org/officeDocument/2006/relationships/image" Target="../media/image119.jpeg"/><Relationship Id="rId23" Type="http://schemas.openxmlformats.org/officeDocument/2006/relationships/image" Target="../media/image127.jpeg"/><Relationship Id="rId10" Type="http://schemas.openxmlformats.org/officeDocument/2006/relationships/image" Target="../media/image114.jpeg"/><Relationship Id="rId19" Type="http://schemas.openxmlformats.org/officeDocument/2006/relationships/image" Target="../media/image123.jpeg"/><Relationship Id="rId4" Type="http://schemas.openxmlformats.org/officeDocument/2006/relationships/image" Target="../media/image108.jpeg"/><Relationship Id="rId9" Type="http://schemas.openxmlformats.org/officeDocument/2006/relationships/image" Target="../media/image113.jpeg"/><Relationship Id="rId14" Type="http://schemas.openxmlformats.org/officeDocument/2006/relationships/image" Target="../media/image118.jpeg"/><Relationship Id="rId22" Type="http://schemas.openxmlformats.org/officeDocument/2006/relationships/image" Target="../media/image126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6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6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6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135.jpeg"/><Relationship Id="rId4" Type="http://schemas.openxmlformats.org/officeDocument/2006/relationships/image" Target="../media/image13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139.jpeg"/><Relationship Id="rId4" Type="http://schemas.openxmlformats.org/officeDocument/2006/relationships/image" Target="../media/image13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7" Type="http://schemas.openxmlformats.org/officeDocument/2006/relationships/image" Target="../media/image145.jpe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144.jpeg"/><Relationship Id="rId5" Type="http://schemas.openxmlformats.org/officeDocument/2006/relationships/image" Target="../media/image143.jpeg"/><Relationship Id="rId4" Type="http://schemas.openxmlformats.org/officeDocument/2006/relationships/image" Target="../media/image142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png"/><Relationship Id="rId13" Type="http://schemas.openxmlformats.org/officeDocument/2006/relationships/image" Target="../media/image157.png"/><Relationship Id="rId3" Type="http://schemas.openxmlformats.org/officeDocument/2006/relationships/image" Target="../media/image147.png"/><Relationship Id="rId7" Type="http://schemas.openxmlformats.org/officeDocument/2006/relationships/image" Target="../media/image151.jpeg"/><Relationship Id="rId12" Type="http://schemas.openxmlformats.org/officeDocument/2006/relationships/image" Target="../media/image156.png"/><Relationship Id="rId2" Type="http://schemas.openxmlformats.org/officeDocument/2006/relationships/image" Target="../media/image146.jpg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150.jpeg"/><Relationship Id="rId11" Type="http://schemas.openxmlformats.org/officeDocument/2006/relationships/image" Target="../media/image155.jpeg"/><Relationship Id="rId5" Type="http://schemas.openxmlformats.org/officeDocument/2006/relationships/image" Target="../media/image149.jpeg"/><Relationship Id="rId10" Type="http://schemas.openxmlformats.org/officeDocument/2006/relationships/image" Target="../media/image154.jpeg"/><Relationship Id="rId4" Type="http://schemas.openxmlformats.org/officeDocument/2006/relationships/image" Target="../media/image148.jpeg"/><Relationship Id="rId9" Type="http://schemas.openxmlformats.org/officeDocument/2006/relationships/image" Target="../media/image153.jpeg"/><Relationship Id="rId14" Type="http://schemas.openxmlformats.org/officeDocument/2006/relationships/image" Target="../media/image15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6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6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9.jpeg"/><Relationship Id="rId13" Type="http://schemas.openxmlformats.org/officeDocument/2006/relationships/image" Target="../media/image174.jpeg"/><Relationship Id="rId3" Type="http://schemas.openxmlformats.org/officeDocument/2006/relationships/image" Target="../media/image164.jpeg"/><Relationship Id="rId7" Type="http://schemas.openxmlformats.org/officeDocument/2006/relationships/image" Target="../media/image168.jpeg"/><Relationship Id="rId12" Type="http://schemas.openxmlformats.org/officeDocument/2006/relationships/image" Target="../media/image173.jpeg"/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167.jpeg"/><Relationship Id="rId11" Type="http://schemas.openxmlformats.org/officeDocument/2006/relationships/image" Target="../media/image172.jpeg"/><Relationship Id="rId5" Type="http://schemas.openxmlformats.org/officeDocument/2006/relationships/image" Target="../media/image166.jpeg"/><Relationship Id="rId10" Type="http://schemas.openxmlformats.org/officeDocument/2006/relationships/image" Target="../media/image171.jpeg"/><Relationship Id="rId4" Type="http://schemas.openxmlformats.org/officeDocument/2006/relationships/image" Target="../media/image165.png"/><Relationship Id="rId9" Type="http://schemas.openxmlformats.org/officeDocument/2006/relationships/image" Target="../media/image170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1.jpeg"/><Relationship Id="rId3" Type="http://schemas.openxmlformats.org/officeDocument/2006/relationships/image" Target="../media/image176.jpeg"/><Relationship Id="rId7" Type="http://schemas.openxmlformats.org/officeDocument/2006/relationships/image" Target="../media/image180.jpeg"/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179.jpeg"/><Relationship Id="rId5" Type="http://schemas.openxmlformats.org/officeDocument/2006/relationships/image" Target="../media/image178.jpeg"/><Relationship Id="rId4" Type="http://schemas.openxmlformats.org/officeDocument/2006/relationships/image" Target="../media/image177.jpeg"/><Relationship Id="rId9" Type="http://schemas.openxmlformats.org/officeDocument/2006/relationships/image" Target="../media/image182.jpe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9.png"/><Relationship Id="rId3" Type="http://schemas.openxmlformats.org/officeDocument/2006/relationships/image" Target="../media/image184.jpeg"/><Relationship Id="rId7" Type="http://schemas.openxmlformats.org/officeDocument/2006/relationships/image" Target="../media/image188.jpeg"/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187.png"/><Relationship Id="rId5" Type="http://schemas.openxmlformats.org/officeDocument/2006/relationships/image" Target="../media/image186.jpeg"/><Relationship Id="rId4" Type="http://schemas.openxmlformats.org/officeDocument/2006/relationships/image" Target="../media/image18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jpeg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6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6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34737" y="2996952"/>
            <a:ext cx="4752975" cy="2592388"/>
          </a:xfrm>
        </p:spPr>
        <p:txBody>
          <a:bodyPr rtlCol="0">
            <a:normAutofit/>
          </a:bodyPr>
          <a:lstStyle/>
          <a:p>
            <a:pPr marL="484632" indent="0" eaLnBrk="1" fontAlgn="auto" hangingPunct="1">
              <a:spcAft>
                <a:spcPts val="0"/>
              </a:spcAft>
              <a:defRPr/>
            </a:pPr>
            <a:r>
              <a:rPr lang="ru-RU" altLang="ru-RU" sz="2000" b="1" dirty="0">
                <a:solidFill>
                  <a:schemeClr val="tx1"/>
                </a:solidFill>
              </a:rPr>
              <a:t>Павельева Елена Фёдоровна </a:t>
            </a:r>
            <a:br>
              <a:rPr lang="ru-RU" altLang="ru-RU" sz="2000" b="1" dirty="0">
                <a:solidFill>
                  <a:schemeClr val="tx1"/>
                </a:solidFill>
              </a:rPr>
            </a:br>
            <a:r>
              <a:rPr lang="ru-RU" altLang="ru-RU" sz="2000" b="1" dirty="0">
                <a:solidFill>
                  <a:schemeClr val="tx1"/>
                </a:solidFill>
              </a:rPr>
              <a:t>педагог дополнительного образования  </a:t>
            </a:r>
            <a:br>
              <a:rPr lang="ru-RU" altLang="ru-RU" sz="2000" b="1" dirty="0">
                <a:solidFill>
                  <a:schemeClr val="tx1"/>
                </a:solidFill>
              </a:rPr>
            </a:br>
            <a:r>
              <a:rPr lang="ru-RU" altLang="ru-RU" sz="2000" b="1" dirty="0">
                <a:solidFill>
                  <a:schemeClr val="tx1"/>
                </a:solidFill>
              </a:rPr>
              <a:t>МУ ДО «Центр эстетического воспитания детей» </a:t>
            </a:r>
            <a:r>
              <a:rPr lang="ru-RU" altLang="ru-RU" sz="2000" b="1" dirty="0">
                <a:solidFill>
                  <a:schemeClr val="bg1"/>
                </a:solidFill>
              </a:rPr>
              <a:t/>
            </a:r>
            <a:br>
              <a:rPr lang="ru-RU" altLang="ru-RU" sz="2000" b="1" dirty="0">
                <a:solidFill>
                  <a:schemeClr val="bg1"/>
                </a:solidFill>
              </a:rPr>
            </a:br>
            <a:r>
              <a:rPr lang="ru-RU" altLang="ru-RU" sz="2000" b="1" dirty="0">
                <a:solidFill>
                  <a:schemeClr val="tx1"/>
                </a:solidFill>
              </a:rPr>
              <a:t>г. Саранск</a:t>
            </a:r>
          </a:p>
        </p:txBody>
      </p:sp>
      <p:pic>
        <p:nvPicPr>
          <p:cNvPr id="14340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09788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178F074A-F21C-4AE0-978D-C7E4B927AA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0" t="5901" r="6601" b="26901"/>
          <a:stretch/>
        </p:blipFill>
        <p:spPr>
          <a:xfrm>
            <a:off x="5245576" y="2235944"/>
            <a:ext cx="3752382" cy="4140559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483768" y="256580"/>
            <a:ext cx="640871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Сведения о качестве  реализации </a:t>
            </a:r>
            <a:r>
              <a:rPr lang="ru-RU" altLang="ru-RU" sz="2400" b="1" dirty="0">
                <a:solidFill>
                  <a:schemeClr val="tx2">
                    <a:lumMod val="25000"/>
                  </a:schemeClr>
                </a:solidFill>
              </a:rPr>
              <a:t>дополнительной общеобразовательной общеразвивающей программы </a:t>
            </a:r>
            <a:r>
              <a:rPr lang="ru-RU" altLang="ru-RU" sz="2400" b="1" dirty="0">
                <a:solidFill>
                  <a:srgbClr val="0C140A"/>
                </a:solidFill>
              </a:rPr>
              <a:t>«Изобразительное искусство. Рисунок, живопись, композиция»</a:t>
            </a:r>
            <a:endParaRPr lang="ru-RU" sz="2400" dirty="0"/>
          </a:p>
        </p:txBody>
      </p:sp>
    </p:spTree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6" name="Picture 2" descr="C:\Documents and Settings\Admin\Рабочий стол\Новая папка\IMG_20151221_1703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42852"/>
            <a:ext cx="8572528" cy="642939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26" name="Picture 2" descr="C:\Documents and Settings\Admin\Рабочий стол\Новая папка\IMG_20151221_1705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285728"/>
            <a:ext cx="4143404" cy="6160457"/>
          </a:xfrm>
          <a:prstGeom prst="rect">
            <a:avLst/>
          </a:prstGeom>
          <a:noFill/>
        </p:spPr>
      </p:pic>
      <p:pic>
        <p:nvPicPr>
          <p:cNvPr id="154627" name="Picture 3" descr="C:\Documents and Settings\Admin\Рабочий стол\Новая папка\IMG_20151221_17053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24" y="357166"/>
            <a:ext cx="4516221" cy="607223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3528" y="548680"/>
            <a:ext cx="8820472" cy="5201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Выпускники, обучающиеся  </a:t>
            </a:r>
            <a:r>
              <a:rPr lang="ru-RU" b="1" dirty="0"/>
              <a:t>по данной программе </a:t>
            </a:r>
            <a:r>
              <a:rPr lang="ru-RU" sz="3200" b="1" dirty="0"/>
              <a:t>по </a:t>
            </a:r>
            <a:r>
              <a:rPr lang="ru-RU" sz="3200" b="1" dirty="0" smtClean="0"/>
              <a:t>рисунку</a:t>
            </a:r>
            <a:r>
              <a:rPr lang="ru-RU" sz="2000" b="1" dirty="0" smtClean="0"/>
              <a:t>:</a:t>
            </a:r>
            <a:endParaRPr lang="ru-RU" sz="2000" b="1" dirty="0"/>
          </a:p>
          <a:p>
            <a:r>
              <a:rPr lang="ru-RU" sz="2000" dirty="0"/>
              <a:t>- </a:t>
            </a:r>
            <a:r>
              <a:rPr lang="ru-RU" sz="2000" dirty="0" smtClean="0"/>
              <a:t>владеют </a:t>
            </a:r>
            <a:r>
              <a:rPr lang="ru-RU" sz="2000" dirty="0"/>
              <a:t>материалами и инструментами;</a:t>
            </a:r>
          </a:p>
          <a:p>
            <a:r>
              <a:rPr lang="ru-RU" sz="2000" dirty="0"/>
              <a:t>- </a:t>
            </a:r>
            <a:r>
              <a:rPr lang="ru-RU" sz="2000" dirty="0" smtClean="0"/>
              <a:t>выполняют </a:t>
            </a:r>
            <a:r>
              <a:rPr lang="ru-RU" sz="2000" dirty="0"/>
              <a:t>самостоятельно натюрморты из двух – трёх предметов и драпировок с полным тональным разбором.</a:t>
            </a:r>
          </a:p>
          <a:p>
            <a:r>
              <a:rPr lang="ru-RU" sz="2000" dirty="0"/>
              <a:t>Для выполнения таких заданий учащиеся должны овладеть знаниями и навыками:</a:t>
            </a:r>
          </a:p>
          <a:p>
            <a:r>
              <a:rPr lang="ru-RU" sz="2000" dirty="0"/>
              <a:t>- грамотно располагать предметы на листе (компоновка);</a:t>
            </a:r>
          </a:p>
          <a:p>
            <a:r>
              <a:rPr lang="ru-RU" sz="2000" dirty="0"/>
              <a:t>- точно передавать пропорции предметов;</a:t>
            </a:r>
          </a:p>
          <a:p>
            <a:r>
              <a:rPr lang="ru-RU" sz="2000" dirty="0"/>
              <a:t>- владеть конструктивным анализом формы по аналогии с простыми геометрическими формами;</a:t>
            </a:r>
          </a:p>
          <a:p>
            <a:r>
              <a:rPr lang="ru-RU" sz="2000" dirty="0"/>
              <a:t>- уметь поставить предметы на плоскость;</a:t>
            </a:r>
          </a:p>
          <a:p>
            <a:r>
              <a:rPr lang="ru-RU" sz="2000" dirty="0"/>
              <a:t>- передать объем с помощью светотени;</a:t>
            </a:r>
          </a:p>
          <a:p>
            <a:r>
              <a:rPr lang="ru-RU" sz="2000" dirty="0"/>
              <a:t>- передать пространство двух - трёх планов, материальность предметов;</a:t>
            </a:r>
          </a:p>
          <a:p>
            <a:r>
              <a:rPr lang="ru-RU" sz="2000" dirty="0"/>
              <a:t>- уметь обобщать, добиваться целостности в изображении натюрморта;</a:t>
            </a:r>
          </a:p>
          <a:p>
            <a:r>
              <a:rPr lang="ru-RU" sz="2000" dirty="0"/>
              <a:t>-укладываться в заданные сроки выполнения работы.</a:t>
            </a:r>
          </a:p>
        </p:txBody>
      </p:sp>
    </p:spTree>
    <p:extLst>
      <p:ext uri="{BB962C8B-B14F-4D97-AF65-F5344CB8AC3E}">
        <p14:creationId xmlns:p14="http://schemas.microsoft.com/office/powerpoint/2010/main" val="3699863912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4282" y="428604"/>
            <a:ext cx="8568952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/>
              <a:t>Выпускники, обучающиеся </a:t>
            </a:r>
            <a:r>
              <a:rPr lang="ru-RU" sz="2000" b="1" dirty="0"/>
              <a:t>по данной программе </a:t>
            </a:r>
            <a:r>
              <a:rPr lang="ru-RU" sz="3200" b="1" dirty="0"/>
              <a:t>по </a:t>
            </a:r>
            <a:r>
              <a:rPr lang="ru-RU" sz="3200" b="1" dirty="0" smtClean="0"/>
              <a:t>живописи:</a:t>
            </a:r>
            <a:endParaRPr lang="ru-RU" sz="3200" b="1" dirty="0"/>
          </a:p>
          <a:p>
            <a:r>
              <a:rPr lang="ru-RU" sz="2000" dirty="0"/>
              <a:t>- </a:t>
            </a:r>
            <a:r>
              <a:rPr lang="ru-RU" sz="2000" dirty="0" smtClean="0"/>
              <a:t>успешно</a:t>
            </a:r>
            <a:r>
              <a:rPr lang="ru-RU" sz="2000" dirty="0"/>
              <a:t>, творчески осознанно </a:t>
            </a:r>
            <a:r>
              <a:rPr lang="ru-RU" sz="2000" dirty="0" smtClean="0"/>
              <a:t>решают </a:t>
            </a:r>
            <a:r>
              <a:rPr lang="ru-RU" sz="2000" dirty="0"/>
              <a:t>живописно – композиционные задачи;</a:t>
            </a:r>
          </a:p>
          <a:p>
            <a:r>
              <a:rPr lang="ru-RU" sz="2000" dirty="0" smtClean="0"/>
              <a:t>- учащиеся умеют решать задачу по нахождению  формы, объёма предметов в пространственной среде с учетом особенностей цветовых отношений и взаимовлияний;</a:t>
            </a:r>
          </a:p>
          <a:p>
            <a:r>
              <a:rPr lang="ru-RU" sz="2000" dirty="0" smtClean="0"/>
              <a:t>- добиваются </a:t>
            </a:r>
            <a:r>
              <a:rPr lang="ru-RU" sz="2000" dirty="0"/>
              <a:t>целостности и единства цветового строя в работе, колористического решения, разбираться в цветовых и тональных отношениях;</a:t>
            </a:r>
          </a:p>
          <a:p>
            <a:r>
              <a:rPr lang="ru-RU" sz="2000" dirty="0"/>
              <a:t>- </a:t>
            </a:r>
            <a:r>
              <a:rPr lang="ru-RU" sz="2000" dirty="0" smtClean="0"/>
              <a:t>передают </a:t>
            </a:r>
            <a:r>
              <a:rPr lang="ru-RU" sz="2000" dirty="0"/>
              <a:t>форму, глубину, освещенность;</a:t>
            </a:r>
          </a:p>
          <a:p>
            <a:r>
              <a:rPr lang="ru-RU" sz="2000" dirty="0"/>
              <a:t>- свободно, эмоционально </a:t>
            </a:r>
            <a:r>
              <a:rPr lang="ru-RU" sz="2000" dirty="0" smtClean="0"/>
              <a:t>передают </a:t>
            </a:r>
            <a:r>
              <a:rPr lang="ru-RU" sz="2000" dirty="0"/>
              <a:t>ощущение от натуры.</a:t>
            </a:r>
          </a:p>
        </p:txBody>
      </p:sp>
    </p:spTree>
    <p:extLst>
      <p:ext uri="{BB962C8B-B14F-4D97-AF65-F5344CB8AC3E}">
        <p14:creationId xmlns:p14="http://schemas.microsoft.com/office/powerpoint/2010/main" val="3974810140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57158" y="148471"/>
            <a:ext cx="8136904" cy="63094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Выпускники, обучающиеся </a:t>
            </a:r>
            <a:r>
              <a:rPr lang="ru-RU" b="1" dirty="0"/>
              <a:t>по данной программе </a:t>
            </a:r>
            <a:r>
              <a:rPr lang="ru-RU" sz="3200" b="1" dirty="0"/>
              <a:t>по </a:t>
            </a:r>
            <a:r>
              <a:rPr lang="ru-RU" sz="3200" b="1" dirty="0" smtClean="0"/>
              <a:t>композиции:</a:t>
            </a:r>
            <a:endParaRPr lang="ru-RU" sz="3200" b="1" dirty="0"/>
          </a:p>
          <a:p>
            <a:r>
              <a:rPr lang="ru-RU" sz="2000" dirty="0"/>
              <a:t>- каждый учащийся </a:t>
            </a:r>
            <a:r>
              <a:rPr lang="ru-RU" sz="2000" dirty="0" smtClean="0"/>
              <a:t>овладел определенной </a:t>
            </a:r>
            <a:r>
              <a:rPr lang="ru-RU" sz="2000" dirty="0"/>
              <a:t>суммой знаний, умений, навыков, необходимых для самостоятельного создания эскиза композиции, выполненного грамотно и в соответствии с замыслом;</a:t>
            </a:r>
          </a:p>
          <a:p>
            <a:r>
              <a:rPr lang="ru-RU" sz="2000" dirty="0"/>
              <a:t>учащиеся должны знать:</a:t>
            </a:r>
          </a:p>
          <a:p>
            <a:r>
              <a:rPr lang="ru-RU" sz="2000" dirty="0"/>
              <a:t>- основные законы и правилами композиции;</a:t>
            </a:r>
          </a:p>
          <a:p>
            <a:r>
              <a:rPr lang="ru-RU" sz="2000" dirty="0"/>
              <a:t>- приемы и средства композиции;</a:t>
            </a:r>
          </a:p>
          <a:p>
            <a:r>
              <a:rPr lang="ru-RU" sz="2000" dirty="0"/>
              <a:t>- порядок и методы работы над композиции. </a:t>
            </a:r>
          </a:p>
          <a:p>
            <a:r>
              <a:rPr lang="ru-RU" sz="2000" dirty="0"/>
              <a:t>учащиеся должны знать:</a:t>
            </a:r>
          </a:p>
          <a:p>
            <a:r>
              <a:rPr lang="ru-RU" sz="2000" dirty="0"/>
              <a:t>- применять навыки рисунка и живописи в композиции;</a:t>
            </a:r>
          </a:p>
          <a:p>
            <a:r>
              <a:rPr lang="ru-RU" sz="2000" dirty="0"/>
              <a:t>-самостоятельно выбирать сюжет;</a:t>
            </a:r>
          </a:p>
          <a:p>
            <a:r>
              <a:rPr lang="ru-RU" sz="2000" dirty="0"/>
              <a:t>-грамотно и последовательно вести работу над композицией;</a:t>
            </a:r>
          </a:p>
          <a:p>
            <a:r>
              <a:rPr lang="ru-RU" sz="2000" dirty="0"/>
              <a:t>-применять на практике основные законы и правила композиции;</a:t>
            </a:r>
          </a:p>
          <a:p>
            <a:r>
              <a:rPr lang="ru-RU" sz="2000" dirty="0"/>
              <a:t>- применять знания, полученные по истории искусства, для анализа своей работы;</a:t>
            </a:r>
          </a:p>
          <a:p>
            <a:r>
              <a:rPr lang="ru-RU" sz="2000" dirty="0" smtClean="0"/>
              <a:t>- </a:t>
            </a:r>
            <a:r>
              <a:rPr lang="ru-RU" sz="2000" dirty="0"/>
              <a:t>владеть разными материалами и применять их в соответствии с замыслом.</a:t>
            </a:r>
          </a:p>
        </p:txBody>
      </p:sp>
    </p:spTree>
    <p:extLst>
      <p:ext uri="{BB962C8B-B14F-4D97-AF65-F5344CB8AC3E}">
        <p14:creationId xmlns:p14="http://schemas.microsoft.com/office/powerpoint/2010/main" val="2483334435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10"/>
          <a:stretch>
            <a:fillRect/>
          </a:stretch>
        </p:blipFill>
        <p:spPr>
          <a:xfrm>
            <a:off x="357158" y="1071546"/>
            <a:ext cx="4199396" cy="535785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357166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84188" lvl="0" indent="-484188" algn="ctr">
              <a:defRPr/>
            </a:pPr>
            <a:r>
              <a:rPr lang="ru-RU" sz="2800" b="1" dirty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tx1">
                    <a:lumMod val="75000"/>
                  </a:schemeClr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</a:rPr>
              <a:t>Творческие работы учащихся 5-6 года обучения</a:t>
            </a:r>
          </a:p>
        </p:txBody>
      </p:sp>
      <p:pic>
        <p:nvPicPr>
          <p:cNvPr id="140291" name="Picture 3" descr="C:\Documents and Settings\Admin\Рабочий стол\Новая папка\IMG_20151221_17054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50594" y="1142984"/>
            <a:ext cx="4036232" cy="5381641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4" name="Picture 2" descr="C:\Documents and Settings\Admin\Рабочий стол\Новая папка\IMG_20151221_170250.jpg"/>
          <p:cNvPicPr>
            <a:picLocks noChangeAspect="1" noChangeArrowheads="1"/>
          </p:cNvPicPr>
          <p:nvPr/>
        </p:nvPicPr>
        <p:blipFill rotWithShape="1">
          <a:blip r:embed="rId2" cstate="print"/>
          <a:srcRect l="916" t="1820"/>
          <a:stretch/>
        </p:blipFill>
        <p:spPr bwMode="auto">
          <a:xfrm rot="16200000">
            <a:off x="2867842" y="596656"/>
            <a:ext cx="3680961" cy="2720914"/>
          </a:xfrm>
          <a:prstGeom prst="rect">
            <a:avLst/>
          </a:prstGeom>
          <a:noFill/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AB55742-78CC-4DA7-9F3B-4A98D85A722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1" t="4851" r="9400" b="8000"/>
          <a:stretch/>
        </p:blipFill>
        <p:spPr>
          <a:xfrm>
            <a:off x="179512" y="188640"/>
            <a:ext cx="3011198" cy="423609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1131E08D-70F7-4DAC-8DDD-DF1AAD3FD9B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27"/>
          <a:stretch/>
        </p:blipFill>
        <p:spPr>
          <a:xfrm>
            <a:off x="1763688" y="3226930"/>
            <a:ext cx="2524452" cy="348897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937640DB-A910-499B-8183-F2AC017631B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1"/>
          <a:stretch/>
        </p:blipFill>
        <p:spPr>
          <a:xfrm rot="16200000">
            <a:off x="5839179" y="577645"/>
            <a:ext cx="3509072" cy="2587046"/>
          </a:xfrm>
          <a:prstGeom prst="rect">
            <a:avLst/>
          </a:prstGeom>
        </p:spPr>
      </p:pic>
      <p:pic>
        <p:nvPicPr>
          <p:cNvPr id="9" name="Picture 2" descr="C:\Documents and Settings\Admin\Рабочий стол\Новая папка\IMG_20151221_17042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48064" y="3391931"/>
            <a:ext cx="4211960" cy="315897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8625147F-4A11-4CCB-B3B6-22D819A8857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687137" y="-286534"/>
            <a:ext cx="3283094" cy="437745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B5C8FB35-A032-4533-B996-4F20262305C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6" t="5901" r="9335" b="9050"/>
          <a:stretch/>
        </p:blipFill>
        <p:spPr>
          <a:xfrm>
            <a:off x="324202" y="260648"/>
            <a:ext cx="3579064" cy="475252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E03536E7-431B-4B69-8C9E-77821BE31E8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119182" y="2886147"/>
            <a:ext cx="3283092" cy="437745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F27D1309-3870-4CBF-8EF2-8AAB6B3BA92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0" t="1701" r="1001" b="1701"/>
          <a:stretch/>
        </p:blipFill>
        <p:spPr>
          <a:xfrm rot="16200000">
            <a:off x="672917" y="2849117"/>
            <a:ext cx="3286002" cy="4445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766654"/>
      </p:ext>
    </p:ext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908720"/>
            <a:ext cx="4771553" cy="3578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85720" y="214290"/>
            <a:ext cx="88582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84188" lvl="0" indent="-484188" algn="ctr">
              <a:defRPr/>
            </a:pPr>
            <a:r>
              <a:rPr lang="ru-RU" sz="2800" b="1" dirty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tx1">
                    <a:lumMod val="75000"/>
                  </a:schemeClr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</a:rPr>
              <a:t>Творческие работы учащихся 7-8 года обучения</a:t>
            </a:r>
          </a:p>
        </p:txBody>
      </p:sp>
      <p:pic>
        <p:nvPicPr>
          <p:cNvPr id="4" name="Рисунок 1" descr="C:\Documents and Settings\-\Рабочий стол\ОТчет ИЗОСТУДИИ\P1070866.JPG"/>
          <p:cNvPicPr>
            <a:picLocks noChangeAspect="1" noChangeArrowheads="1"/>
          </p:cNvPicPr>
          <p:nvPr/>
        </p:nvPicPr>
        <p:blipFill>
          <a:blip r:embed="rId3" cstate="print">
            <a:lum bright="10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17" b="2338"/>
          <a:stretch>
            <a:fillRect/>
          </a:stretch>
        </p:blipFill>
        <p:spPr bwMode="auto">
          <a:xfrm>
            <a:off x="4572000" y="3861048"/>
            <a:ext cx="4019302" cy="2851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4731" y="1052736"/>
            <a:ext cx="3888431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AF8F8E7B-F85E-46C6-88E8-ACD11E4B5CE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80020"/>
            <a:ext cx="5639611" cy="422970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FA79A78-279E-4139-947C-58968B9227D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2717540"/>
            <a:ext cx="5280587" cy="396044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FCD69DCB-E63C-45D4-BF54-6F93B3E159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523" y="2657770"/>
            <a:ext cx="2970330" cy="396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492449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 descr="Изображение 033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504" y="683166"/>
            <a:ext cx="4108937" cy="5184576"/>
          </a:xfrm>
        </p:spPr>
      </p:pic>
      <p:sp>
        <p:nvSpPr>
          <p:cNvPr id="2" name="Прямоугольник 1"/>
          <p:cNvSpPr/>
          <p:nvPr/>
        </p:nvSpPr>
        <p:spPr>
          <a:xfrm>
            <a:off x="4644008" y="692696"/>
            <a:ext cx="3779912" cy="51655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8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Font typeface="Arial" charset="0"/>
              <a:buNone/>
              <a:defRPr/>
            </a:pPr>
            <a:r>
              <a:rPr lang="ru-RU" altLang="en-US" sz="2000" b="1" dirty="0">
                <a:solidFill>
                  <a:schemeClr val="tx1">
                    <a:lumMod val="75000"/>
                  </a:schemeClr>
                </a:solidFill>
              </a:rPr>
              <a:t>Срок реализации программы: 8 лет</a:t>
            </a:r>
          </a:p>
          <a:p>
            <a:pPr eaLnBrk="1" hangingPunct="1"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Font typeface="Arial" charset="0"/>
              <a:buNone/>
              <a:defRPr/>
            </a:pPr>
            <a:r>
              <a:rPr lang="ru-RU" altLang="en-US" b="1" i="1" dirty="0">
                <a:solidFill>
                  <a:schemeClr val="tx1">
                    <a:lumMod val="75000"/>
                  </a:schemeClr>
                </a:solidFill>
                <a:cs typeface="Arial" charset="0"/>
              </a:rPr>
              <a:t>Объем часов в год составляет </a:t>
            </a:r>
            <a:endParaRPr lang="en-US" altLang="en-US" b="1" i="1" dirty="0">
              <a:solidFill>
                <a:schemeClr val="tx1">
                  <a:lumMod val="75000"/>
                </a:schemeClr>
              </a:solidFill>
              <a:cs typeface="Arial" charset="0"/>
            </a:endParaRPr>
          </a:p>
          <a:p>
            <a:pPr eaLnBrk="1" hangingPunct="1"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Font typeface="Arial" charset="0"/>
              <a:buNone/>
              <a:defRPr/>
            </a:pPr>
            <a:r>
              <a:rPr lang="en-US" altLang="en-US" b="1" i="1" dirty="0">
                <a:solidFill>
                  <a:schemeClr val="tx1">
                    <a:lumMod val="75000"/>
                  </a:schemeClr>
                </a:solidFill>
                <a:cs typeface="Arial" charset="0"/>
              </a:rPr>
              <a:t>-</a:t>
            </a:r>
            <a:r>
              <a:rPr lang="ru-RU" altLang="en-US" b="1" i="1" dirty="0">
                <a:solidFill>
                  <a:schemeClr val="tx1">
                    <a:lumMod val="75000"/>
                  </a:schemeClr>
                </a:solidFill>
                <a:cs typeface="Arial" charset="0"/>
              </a:rPr>
              <a:t>144 часа – 1 год обучения (4 академических часа в неделю).</a:t>
            </a:r>
            <a:endParaRPr lang="en-US" altLang="en-US" b="1" i="1" dirty="0">
              <a:solidFill>
                <a:schemeClr val="tx1">
                  <a:lumMod val="75000"/>
                </a:schemeClr>
              </a:solidFill>
              <a:cs typeface="Arial" charset="0"/>
            </a:endParaRPr>
          </a:p>
          <a:p>
            <a:pPr eaLnBrk="1" hangingPunct="1"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Font typeface="Arial" charset="0"/>
              <a:buNone/>
              <a:defRPr/>
            </a:pPr>
            <a:r>
              <a:rPr lang="en-US" altLang="en-US" b="1" i="1" dirty="0">
                <a:solidFill>
                  <a:schemeClr val="tx1">
                    <a:lumMod val="75000"/>
                  </a:schemeClr>
                </a:solidFill>
                <a:cs typeface="Arial" charset="0"/>
              </a:rPr>
              <a:t>-</a:t>
            </a:r>
            <a:r>
              <a:rPr lang="ru-RU" altLang="en-US" b="1" i="1" dirty="0">
                <a:solidFill>
                  <a:schemeClr val="tx1">
                    <a:lumMod val="75000"/>
                  </a:schemeClr>
                </a:solidFill>
                <a:cs typeface="Arial" charset="0"/>
              </a:rPr>
              <a:t>216 часов -</a:t>
            </a:r>
            <a:r>
              <a:rPr lang="en-US" altLang="ru-RU" b="1" i="1" dirty="0">
                <a:solidFill>
                  <a:schemeClr val="tx1">
                    <a:lumMod val="75000"/>
                  </a:schemeClr>
                </a:solidFill>
                <a:cs typeface="Arial" charset="0"/>
              </a:rPr>
              <a:t>  </a:t>
            </a:r>
            <a:r>
              <a:rPr lang="ru-RU" altLang="en-US" b="1" i="1" dirty="0">
                <a:solidFill>
                  <a:schemeClr val="tx1">
                    <a:lumMod val="75000"/>
                  </a:schemeClr>
                </a:solidFill>
                <a:cs typeface="Arial" charset="0"/>
              </a:rPr>
              <a:t>2 </a:t>
            </a:r>
            <a:r>
              <a:rPr lang="en-US" altLang="ru-RU" b="1" i="1" dirty="0">
                <a:solidFill>
                  <a:schemeClr val="tx1">
                    <a:lumMod val="75000"/>
                  </a:schemeClr>
                </a:solidFill>
                <a:cs typeface="Arial" charset="0"/>
              </a:rPr>
              <a:t>- </a:t>
            </a:r>
            <a:r>
              <a:rPr lang="ru-RU" altLang="en-US" b="1" i="1" dirty="0">
                <a:solidFill>
                  <a:schemeClr val="tx1">
                    <a:lumMod val="75000"/>
                  </a:schemeClr>
                </a:solidFill>
                <a:cs typeface="Arial" charset="0"/>
              </a:rPr>
              <a:t>8 года обучения с каждой группой  (6 академических часов в неделю).</a:t>
            </a:r>
          </a:p>
          <a:p>
            <a:pPr eaLnBrk="1" hangingPunct="1"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Font typeface="Arial" charset="0"/>
              <a:buNone/>
              <a:defRPr/>
            </a:pPr>
            <a:r>
              <a:rPr lang="ru-RU" altLang="en-US" b="1" i="1" dirty="0">
                <a:solidFill>
                  <a:schemeClr val="tx1">
                    <a:lumMod val="75000"/>
                  </a:schemeClr>
                </a:solidFill>
                <a:cs typeface="Arial" charset="0"/>
              </a:rPr>
              <a:t>2  возрастные группы:          </a:t>
            </a:r>
            <a:r>
              <a:rPr lang="ru-RU" altLang="en-US" b="1" dirty="0">
                <a:solidFill>
                  <a:schemeClr val="tx1">
                    <a:lumMod val="75000"/>
                  </a:schemeClr>
                </a:solidFill>
              </a:rPr>
              <a:t> </a:t>
            </a:r>
          </a:p>
          <a:p>
            <a:pPr eaLnBrk="1" hangingPunct="1"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Font typeface="Arial" charset="0"/>
              <a:buNone/>
              <a:defRPr/>
            </a:pPr>
            <a:r>
              <a:rPr lang="ru-RU" altLang="en-US" b="1" dirty="0">
                <a:solidFill>
                  <a:schemeClr val="tx1">
                    <a:lumMod val="75000"/>
                  </a:schemeClr>
                </a:solidFill>
              </a:rPr>
              <a:t> 7-11лет,</a:t>
            </a:r>
          </a:p>
          <a:p>
            <a:pPr eaLnBrk="1" hangingPunct="1"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Font typeface="Arial" charset="0"/>
              <a:buNone/>
              <a:defRPr/>
            </a:pPr>
            <a:r>
              <a:rPr lang="ru-RU" altLang="en-US" b="1" dirty="0">
                <a:solidFill>
                  <a:schemeClr val="tx1">
                    <a:lumMod val="75000"/>
                  </a:schemeClr>
                </a:solidFill>
              </a:rPr>
              <a:t> 12-16 лет</a:t>
            </a:r>
          </a:p>
          <a:p>
            <a:pPr eaLnBrk="1" hangingPunct="1"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Font typeface="Arial" charset="0"/>
              <a:buNone/>
              <a:defRPr/>
            </a:pPr>
            <a:r>
              <a:rPr lang="ru-RU" altLang="en-US" b="1" i="1" dirty="0">
                <a:solidFill>
                  <a:schemeClr val="tx1">
                    <a:lumMod val="75000"/>
                  </a:schemeClr>
                </a:solidFill>
                <a:cs typeface="Arial" charset="0"/>
              </a:rPr>
              <a:t> В каждой группе  12-15 детей.</a:t>
            </a:r>
          </a:p>
        </p:txBody>
      </p:sp>
    </p:spTree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DC18E29F-FBF0-4D16-B5B0-EA6D42B0D72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235" y="896597"/>
            <a:ext cx="3705654" cy="277924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6B7718C9-5E0A-4A1C-B347-37D32A69CD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103" y="692102"/>
            <a:ext cx="3935673" cy="295175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08B4E944-7AFD-4E81-8CF8-ADEAEF177D4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5" b="4851"/>
          <a:stretch/>
        </p:blipFill>
        <p:spPr>
          <a:xfrm>
            <a:off x="4522182" y="3822158"/>
            <a:ext cx="4047156" cy="295175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2346990F-2CDB-4C44-9E43-0DDE2445BBA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4" t="722" r="-564" b="978"/>
          <a:stretch/>
        </p:blipFill>
        <p:spPr>
          <a:xfrm rot="16200000">
            <a:off x="771278" y="3327493"/>
            <a:ext cx="2840551" cy="376062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07885CF8-E01F-4AA8-BB47-75CE28CC7A51}"/>
              </a:ext>
            </a:extLst>
          </p:cNvPr>
          <p:cNvSpPr txBox="1"/>
          <p:nvPr/>
        </p:nvSpPr>
        <p:spPr>
          <a:xfrm>
            <a:off x="1331640" y="1"/>
            <a:ext cx="55362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84188" lvl="0" indent="-484188" algn="ctr">
              <a:defRPr/>
            </a:pPr>
            <a:r>
              <a:rPr lang="ru-RU" sz="1800" b="1" dirty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tx1">
                    <a:lumMod val="75000"/>
                  </a:schemeClr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</a:rPr>
              <a:t>Творческие работы педагога</a:t>
            </a:r>
          </a:p>
        </p:txBody>
      </p:sp>
    </p:spTree>
    <p:extLst>
      <p:ext uri="{BB962C8B-B14F-4D97-AF65-F5344CB8AC3E}">
        <p14:creationId xmlns:p14="http://schemas.microsoft.com/office/powerpoint/2010/main" val="297507822"/>
      </p:ext>
    </p:extLst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8229600" cy="1143000"/>
          </a:xfrm>
        </p:spPr>
        <p:txBody>
          <a:bodyPr/>
          <a:lstStyle/>
          <a:p>
            <a:pPr marL="484632" indent="0" algn="ctr" eaLnBrk="1" fontAlgn="auto" hangingPunct="1">
              <a:spcAft>
                <a:spcPts val="0"/>
              </a:spcAft>
              <a:defRPr/>
            </a:pPr>
            <a:r>
              <a:rPr lang="ru-RU" altLang="ru-RU" b="1" dirty="0">
                <a:solidFill>
                  <a:schemeClr val="tx1">
                    <a:lumMod val="75000"/>
                  </a:schemeClr>
                </a:solidFill>
              </a:rPr>
              <a:t>Формы работы</a:t>
            </a:r>
            <a:endParaRPr lang="ru-RU" altLang="ru-RU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33795" name="Содержимое 2"/>
          <p:cNvSpPr>
            <a:spLocks noGrp="1"/>
          </p:cNvSpPr>
          <p:nvPr>
            <p:ph idx="4294967295"/>
          </p:nvPr>
        </p:nvSpPr>
        <p:spPr>
          <a:xfrm>
            <a:off x="428596" y="928670"/>
            <a:ext cx="8229600" cy="714362"/>
          </a:xfrm>
        </p:spPr>
        <p:txBody>
          <a:bodyPr/>
          <a:lstStyle/>
          <a:p>
            <a:pPr algn="ctr" eaLnBrk="1" hangingPunct="1">
              <a:buNone/>
            </a:pPr>
            <a:r>
              <a:rPr lang="ru-RU" altLang="ru-RU" b="1" dirty="0">
                <a:solidFill>
                  <a:schemeClr val="tx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Индивидуальные          Коллективные 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endParaRPr lang="ru-RU" altLang="ru-RU" b="1" dirty="0"/>
          </a:p>
        </p:txBody>
      </p:sp>
      <p:pic>
        <p:nvPicPr>
          <p:cNvPr id="5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875" y="1787756"/>
            <a:ext cx="3447207" cy="459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066" y="1785926"/>
            <a:ext cx="3442077" cy="4588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28"/>
            <a:ext cx="4322184" cy="3239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314" y="3757795"/>
            <a:ext cx="4357686" cy="3100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" descr="C:\Documents and Settings\Admin\Рабочий стол\100_28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4" y="3786190"/>
            <a:ext cx="4097285" cy="3071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5" name="Rectangle 1"/>
          <p:cNvSpPr>
            <a:spLocks noChangeArrowheads="1"/>
          </p:cNvSpPr>
          <p:nvPr/>
        </p:nvSpPr>
        <p:spPr bwMode="auto">
          <a:xfrm>
            <a:off x="4357686" y="21859"/>
            <a:ext cx="4786314" cy="384720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rgbClr val="444444"/>
                </a:solidFill>
                <a:effectLst/>
                <a:latin typeface="inherit"/>
                <a:ea typeface="Times New Roman" pitchFamily="18" charset="0"/>
              </a:rPr>
              <a:t>- Игровые технологии</a:t>
            </a:r>
            <a:endParaRPr kumimoji="0" lang="ru-RU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rgbClr val="444444"/>
                </a:solidFill>
                <a:effectLst/>
                <a:latin typeface="inherit"/>
                <a:ea typeface="Times New Roman" pitchFamily="18" charset="0"/>
              </a:rPr>
              <a:t>- Технологии групповой деятельности</a:t>
            </a:r>
            <a:endParaRPr kumimoji="0" lang="ru-RU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rgbClr val="444444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- </a:t>
            </a:r>
            <a:r>
              <a:rPr lang="ru-RU" b="1" dirty="0">
                <a:solidFill>
                  <a:srgbClr val="444444"/>
                </a:solidFill>
                <a:ea typeface="Times New Roman" pitchFamily="18" charset="0"/>
                <a:cs typeface="Arial" pitchFamily="34" charset="0"/>
              </a:rPr>
              <a:t>Т</a:t>
            </a: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rgbClr val="444444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ехнология мастерских</a:t>
            </a:r>
            <a:endParaRPr kumimoji="0" lang="ru-RU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rgbClr val="444444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- </a:t>
            </a:r>
            <a:r>
              <a:rPr kumimoji="0" lang="ru-RU" b="1" i="0" u="none" strike="noStrike" cap="none" normalizeH="0" baseline="0" dirty="0" err="1">
                <a:ln>
                  <a:noFill/>
                </a:ln>
                <a:solidFill>
                  <a:srgbClr val="444444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Здоровьесберегающие</a:t>
            </a: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rgbClr val="444444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технологии</a:t>
            </a:r>
          </a:p>
          <a:p>
            <a:pPr marL="0" marR="0" lvl="0" indent="0" algn="l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1" i="0" u="none" strike="noStrike" cap="none" normalizeH="0" baseline="0" dirty="0">
              <a:ln>
                <a:noFill/>
              </a:ln>
              <a:solidFill>
                <a:srgbClr val="444444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1" i="0" u="none" strike="noStrike" cap="none" normalizeH="0" baseline="0" dirty="0">
              <a:ln>
                <a:noFill/>
              </a:ln>
              <a:solidFill>
                <a:srgbClr val="444444"/>
              </a:solidFill>
              <a:effectLst/>
              <a:latin typeface="inherit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rgbClr val="444444"/>
                </a:solidFill>
                <a:effectLst/>
                <a:latin typeface="inherit"/>
                <a:ea typeface="Calibri" pitchFamily="34" charset="0"/>
                <a:cs typeface="Times New Roman" pitchFamily="18" charset="0"/>
              </a:rPr>
              <a:t/>
            </a:r>
            <a:br>
              <a:rPr kumimoji="0" lang="ru-RU" b="1" i="0" u="none" strike="noStrike" cap="none" normalizeH="0" baseline="0" dirty="0">
                <a:ln>
                  <a:noFill/>
                </a:ln>
                <a:solidFill>
                  <a:srgbClr val="444444"/>
                </a:solidFill>
                <a:effectLst/>
                <a:latin typeface="inherit"/>
                <a:ea typeface="Calibri" pitchFamily="34" charset="0"/>
                <a:cs typeface="Times New Roman" pitchFamily="18" charset="0"/>
              </a:rPr>
            </a:br>
            <a:r>
              <a:rPr kumimoji="0" lang="ru-RU" sz="1000" b="1" i="0" u="none" strike="noStrike" cap="none" normalizeH="0" baseline="0" dirty="0">
                <a:ln>
                  <a:noFill/>
                </a:ln>
                <a:solidFill>
                  <a:srgbClr val="444444"/>
                </a:solidFill>
                <a:effectLst/>
                <a:latin typeface="inherit"/>
                <a:ea typeface="Calibri" pitchFamily="34" charset="0"/>
                <a:cs typeface="Times New Roman" pitchFamily="18" charset="0"/>
              </a:rPr>
              <a:t/>
            </a:r>
            <a:br>
              <a:rPr kumimoji="0" lang="ru-RU" sz="1000" b="1" i="0" u="none" strike="noStrike" cap="none" normalizeH="0" baseline="0" dirty="0">
                <a:ln>
                  <a:noFill/>
                </a:ln>
                <a:solidFill>
                  <a:srgbClr val="444444"/>
                </a:solidFill>
                <a:effectLst/>
                <a:latin typeface="inherit"/>
                <a:ea typeface="Calibri" pitchFamily="34" charset="0"/>
                <a:cs typeface="Times New Roman" pitchFamily="18" charset="0"/>
              </a:rPr>
            </a:b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85875" y="357188"/>
            <a:ext cx="6308725" cy="13239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4000" b="1" dirty="0">
                <a:solidFill>
                  <a:schemeClr val="tx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Учебно-методическое </a:t>
            </a:r>
          </a:p>
          <a:p>
            <a:pPr algn="ctr">
              <a:defRPr/>
            </a:pPr>
            <a:r>
              <a:rPr lang="ru-RU" sz="4000" b="1" dirty="0">
                <a:solidFill>
                  <a:schemeClr val="tx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обеспечение</a:t>
            </a:r>
          </a:p>
        </p:txBody>
      </p:sp>
      <p:pic>
        <p:nvPicPr>
          <p:cNvPr id="39939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81163"/>
            <a:ext cx="2923853" cy="2192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765252"/>
            <a:ext cx="2197906" cy="2932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6864" y="1628800"/>
            <a:ext cx="2175471" cy="2897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1701359"/>
            <a:ext cx="2553965" cy="1912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388" y="260350"/>
            <a:ext cx="871378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000" b="1" dirty="0">
                <a:solidFill>
                  <a:schemeClr val="tx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Материально-техническое обеспечение</a:t>
            </a:r>
            <a:r>
              <a:rPr lang="ru-RU" sz="4000" dirty="0">
                <a:solidFill>
                  <a:schemeClr val="tx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/>
            </a:r>
            <a:br>
              <a:rPr lang="ru-RU" sz="4000" dirty="0">
                <a:solidFill>
                  <a:schemeClr val="tx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endParaRPr lang="ru-RU" sz="4000" dirty="0">
              <a:solidFill>
                <a:schemeClr val="tx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41987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44824"/>
            <a:ext cx="4399417" cy="3024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804055"/>
            <a:ext cx="3822328" cy="2865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714356"/>
            <a:ext cx="8786842" cy="706437"/>
          </a:xfrm>
        </p:spPr>
        <p:txBody>
          <a:bodyPr rtlCol="0">
            <a:noAutofit/>
          </a:bodyPr>
          <a:lstStyle/>
          <a:p>
            <a:pPr marL="484632" indent="0" algn="ctr" eaLnBrk="1" fontAlgn="auto" hangingPunct="1">
              <a:spcAft>
                <a:spcPts val="0"/>
              </a:spcAft>
              <a:defRPr/>
            </a:pPr>
            <a:r>
              <a:rPr lang="ru-RU" altLang="en-US" sz="3200" b="1" dirty="0">
                <a:solidFill>
                  <a:srgbClr val="C00000"/>
                </a:solidFill>
                <a:cs typeface="Times New Roman" panose="02020603050405020304" pitchFamily="18" charset="0"/>
              </a:rPr>
              <a:t>1.Предпрофессиональная подготовка </a:t>
            </a:r>
            <a:r>
              <a:rPr lang="ru-RU" altLang="en-US" sz="3200" b="1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учащихся (поступление)</a:t>
            </a:r>
            <a:r>
              <a:rPr lang="ru-RU" altLang="en-US" sz="3200" b="1" dirty="0">
                <a:solidFill>
                  <a:srgbClr val="C00000"/>
                </a:solidFill>
                <a:cs typeface="Times New Roman" panose="02020603050405020304" pitchFamily="18" charset="0"/>
              </a:rPr>
              <a:t/>
            </a:r>
            <a:br>
              <a:rPr lang="ru-RU" altLang="en-US" sz="3200" b="1" dirty="0">
                <a:solidFill>
                  <a:srgbClr val="C00000"/>
                </a:solidFill>
                <a:cs typeface="Times New Roman" panose="02020603050405020304" pitchFamily="18" charset="0"/>
              </a:rPr>
            </a:br>
            <a:endParaRPr lang="ru-RU" altLang="ru-RU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616424"/>
              </p:ext>
            </p:extLst>
          </p:nvPr>
        </p:nvGraphicFramePr>
        <p:xfrm>
          <a:off x="133349" y="1459103"/>
          <a:ext cx="8786842" cy="4401771"/>
        </p:xfrm>
        <a:graphic>
          <a:graphicData uri="http://schemas.openxmlformats.org/drawingml/2006/table">
            <a:tbl>
              <a:tblPr firstRow="1" firstCol="1" bandRow="1"/>
              <a:tblGrid>
                <a:gridCol w="190998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48973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438711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63665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Год выпуска обучающих</a:t>
                      </a:r>
                    </a:p>
                  </a:txBody>
                  <a:tcPr marL="50956" marR="509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Фамилия, имя обучающих</a:t>
                      </a:r>
                    </a:p>
                  </a:txBody>
                  <a:tcPr marL="50956" marR="509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Учреждение поступивших</a:t>
                      </a:r>
                    </a:p>
                  </a:txBody>
                  <a:tcPr marL="50956" marR="509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6328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2012</a:t>
                      </a:r>
                    </a:p>
                  </a:txBody>
                  <a:tcPr marL="50956" marR="509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Булычева Елена</a:t>
                      </a:r>
                    </a:p>
                  </a:txBody>
                  <a:tcPr marL="50956" marR="509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МУНК им. Н.П. Огарева, (факультет дизайн одежды)</a:t>
                      </a:r>
                    </a:p>
                  </a:txBody>
                  <a:tcPr marL="50956" marR="509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73157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2013</a:t>
                      </a:r>
                    </a:p>
                  </a:txBody>
                  <a:tcPr marL="50956" marR="509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Кулагова</a:t>
                      </a:r>
                      <a:r>
                        <a:rPr lang="ru-RU" sz="16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Анастасия</a:t>
                      </a:r>
                    </a:p>
                  </a:txBody>
                  <a:tcPr marL="50956" marR="509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Художественное училище им. Ф.В. Сычкова (живописное отделение)</a:t>
                      </a:r>
                    </a:p>
                  </a:txBody>
                  <a:tcPr marL="50956" marR="509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66328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2014</a:t>
                      </a:r>
                    </a:p>
                  </a:txBody>
                  <a:tcPr marL="50956" marR="509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Маланьина </a:t>
                      </a:r>
                      <a:r>
                        <a:rPr lang="ru-RU" sz="1600" b="1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Даяна</a:t>
                      </a:r>
                      <a:endParaRPr lang="ru-RU" sz="16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956" marR="509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МГУ им. Н.П. Огарева, (строительный факультет)</a:t>
                      </a:r>
                    </a:p>
                  </a:txBody>
                  <a:tcPr marL="50956" marR="509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00329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2015</a:t>
                      </a:r>
                    </a:p>
                  </a:txBody>
                  <a:tcPr marL="50956" marR="509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Миряшкина</a:t>
                      </a:r>
                      <a:r>
                        <a:rPr lang="ru-RU" sz="16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Кристина</a:t>
                      </a:r>
                    </a:p>
                  </a:txBody>
                  <a:tcPr marL="50956" marR="509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Художественное училище им. Ф.В. Сычкова (живописное отделение), МГПИ им. М.Е.Евсевьева (педагогическое образование)</a:t>
                      </a:r>
                    </a:p>
                  </a:txBody>
                  <a:tcPr marL="50956" marR="509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66328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2015</a:t>
                      </a:r>
                    </a:p>
                  </a:txBody>
                  <a:tcPr marL="50956" marR="509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Макевнин</a:t>
                      </a:r>
                      <a:r>
                        <a:rPr lang="ru-RU" sz="16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Андрей</a:t>
                      </a:r>
                    </a:p>
                  </a:txBody>
                  <a:tcPr marL="50956" marR="509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МГУ им. Н.П. Огарева, (факультет арт - строитель)</a:t>
                      </a:r>
                    </a:p>
                  </a:txBody>
                  <a:tcPr marL="50956" marR="509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  <p:sp>
        <p:nvSpPr>
          <p:cNvPr id="45102" name="Rectangle 4"/>
          <p:cNvSpPr>
            <a:spLocks noChangeArrowheads="1"/>
          </p:cNvSpPr>
          <p:nvPr/>
        </p:nvSpPr>
        <p:spPr bwMode="auto">
          <a:xfrm>
            <a:off x="2003425" y="233680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ru-RU" altLang="ru-RU"/>
          </a:p>
        </p:txBody>
      </p:sp>
    </p:spTree>
  </p:cSld>
  <p:clrMapOvr>
    <a:masterClrMapping/>
  </p:clrMapOvr>
  <p:transition spd="slow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8664006"/>
              </p:ext>
            </p:extLst>
          </p:nvPr>
        </p:nvGraphicFramePr>
        <p:xfrm>
          <a:off x="321439" y="692696"/>
          <a:ext cx="8501122" cy="4717618"/>
        </p:xfrm>
        <a:graphic>
          <a:graphicData uri="http://schemas.openxmlformats.org/drawingml/2006/table">
            <a:tbl>
              <a:tblPr firstRow="1" firstCol="1" bandRow="1"/>
              <a:tblGrid>
                <a:gridCol w="171451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50033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428628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72851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2019</a:t>
                      </a:r>
                    </a:p>
                  </a:txBody>
                  <a:tcPr marL="50953" marR="509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err="1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Миряшкина</a:t>
                      </a:r>
                      <a:r>
                        <a:rPr lang="ru-RU" sz="1600" b="1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Кристина</a:t>
                      </a:r>
                    </a:p>
                  </a:txBody>
                  <a:tcPr marL="50953" marR="509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МГПИ им. М.Е.Евсевьева (педагогическое образование) (живописное отделение</a:t>
                      </a:r>
                    </a:p>
                  </a:txBody>
                  <a:tcPr marL="50953" marR="509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5029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2019</a:t>
                      </a:r>
                    </a:p>
                  </a:txBody>
                  <a:tcPr marL="50953" marR="509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Кривоногова Мария</a:t>
                      </a:r>
                    </a:p>
                  </a:txBody>
                  <a:tcPr marL="50953" marR="509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МГПИ им. </a:t>
                      </a:r>
                      <a:r>
                        <a:rPr lang="ru-RU" sz="1600" b="1" dirty="0" err="1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М.Е.Евсевьева</a:t>
                      </a:r>
                      <a:r>
                        <a:rPr lang="ru-RU" sz="1600" b="1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(педагогическое образование) (живописное отделение</a:t>
                      </a:r>
                    </a:p>
                  </a:txBody>
                  <a:tcPr marL="50953" marR="509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1198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2021</a:t>
                      </a:r>
                    </a:p>
                  </a:txBody>
                  <a:tcPr marL="50953" marR="509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Киселева Олеся</a:t>
                      </a:r>
                    </a:p>
                  </a:txBody>
                  <a:tcPr marL="50953" marR="509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МГУ им. Н.П. Огарева, (строительный факультет)</a:t>
                      </a:r>
                    </a:p>
                  </a:txBody>
                  <a:tcPr marL="50953" marR="509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87457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2021</a:t>
                      </a:r>
                    </a:p>
                  </a:txBody>
                  <a:tcPr marL="50953" marR="509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err="1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Кадушкин</a:t>
                      </a:r>
                      <a:r>
                        <a:rPr lang="ru-RU" sz="1600" b="1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Роман</a:t>
                      </a:r>
                    </a:p>
                  </a:txBody>
                  <a:tcPr marL="50953" marR="509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МГПИ им. </a:t>
                      </a:r>
                      <a:r>
                        <a:rPr lang="ru-RU" sz="1600" b="1" dirty="0" err="1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М.Е.Евсевьева</a:t>
                      </a:r>
                      <a:r>
                        <a:rPr lang="ru-RU" sz="1600" b="1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(педагогическое образование) (живописное отделение</a:t>
                      </a:r>
                    </a:p>
                  </a:txBody>
                  <a:tcPr marL="50953" marR="509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93268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2022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1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1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2022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600" b="1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958" marR="509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Кузьмина Ксения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600" b="1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600" b="1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Исупова Дарья</a:t>
                      </a:r>
                    </a:p>
                  </a:txBody>
                  <a:tcPr marL="50958" marR="509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Художественное училище им. Ф.В. </a:t>
                      </a:r>
                      <a:r>
                        <a:rPr lang="ru-RU" sz="1600" b="1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Сычкова</a:t>
                      </a:r>
                      <a:r>
                        <a:rPr lang="ru-RU" sz="16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(живописное отделение)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МГУ им. Н.П. Огарева, (строительный факультет)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600" b="1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958" marR="509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xmlns="" id="{4F9C7F1D-4C9F-4E9A-8E39-A343E628B07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7946945"/>
              </p:ext>
            </p:extLst>
          </p:nvPr>
        </p:nvGraphicFramePr>
        <p:xfrm>
          <a:off x="331304" y="5062330"/>
          <a:ext cx="8507896" cy="365760"/>
        </p:xfrm>
        <a:graphic>
          <a:graphicData uri="http://schemas.openxmlformats.org/drawingml/2006/table">
            <a:tbl>
              <a:tblPr/>
              <a:tblGrid>
                <a:gridCol w="8507896">
                  <a:extLst>
                    <a:ext uri="{9D8B030D-6E8A-4147-A177-3AD203B41FA5}">
                      <a16:colId xmlns:a16="http://schemas.microsoft.com/office/drawing/2014/main" xmlns="" val="17655142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775275909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2875" y="90488"/>
            <a:ext cx="885828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2.Участие в выставках и конкурсах разного уровня</a:t>
            </a:r>
          </a:p>
        </p:txBody>
      </p:sp>
      <p:pic>
        <p:nvPicPr>
          <p:cNvPr id="50179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34202"/>
            <a:ext cx="2771284" cy="251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0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9931" y="1441450"/>
            <a:ext cx="3451225" cy="471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C:\Users\Дом\Desktop\Кредо\фото\DSCN2963.JPG">
            <a:extLst>
              <a:ext uri="{FF2B5EF4-FFF2-40B4-BE49-F238E27FC236}">
                <a16:creationId xmlns:a16="http://schemas.microsoft.com/office/drawing/2014/main" xmlns="" id="{EED4D3DB-9D9F-4CF9-9D87-9879EB45E2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63688" y="3801269"/>
            <a:ext cx="3243262" cy="2432447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E2DE7473-3871-48AF-80B2-B5CD840F950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60" r="8136"/>
          <a:stretch/>
        </p:blipFill>
        <p:spPr>
          <a:xfrm>
            <a:off x="208112" y="316699"/>
            <a:ext cx="3592841" cy="270892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FCDD399A-E061-420F-A002-D50727D7580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87" r="9838"/>
          <a:stretch/>
        </p:blipFill>
        <p:spPr>
          <a:xfrm>
            <a:off x="3131840" y="317713"/>
            <a:ext cx="3413194" cy="270892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031B73D4-57B7-46CB-ADC5-A101EAC8DDB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50" b="40550"/>
          <a:stretch/>
        </p:blipFill>
        <p:spPr>
          <a:xfrm>
            <a:off x="226502" y="3140968"/>
            <a:ext cx="8605935" cy="313251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68FC40B1-07BC-4B56-B631-744A76EFE38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4681" y="338024"/>
            <a:ext cx="2031690" cy="2708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701401"/>
      </p:ext>
    </p:extLst>
  </p:cSld>
  <p:clrMapOvr>
    <a:masterClrMapping/>
  </p:clrMapOvr>
  <p:transition spd="slow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1" descr="E8C6828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02"/>
          <a:stretch>
            <a:fillRect/>
          </a:stretch>
        </p:blipFill>
        <p:spPr bwMode="auto">
          <a:xfrm>
            <a:off x="2139484" y="-13144"/>
            <a:ext cx="12954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7" name="Picture 3" descr="E0B8C8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77"/>
          <a:stretch>
            <a:fillRect/>
          </a:stretch>
        </p:blipFill>
        <p:spPr bwMode="auto">
          <a:xfrm>
            <a:off x="0" y="0"/>
            <a:ext cx="1331913" cy="206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8" name="Picture 5" descr="G:\грамоты\Сканировать20006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625" y="26879"/>
            <a:ext cx="1295400" cy="2133600"/>
          </a:xfrm>
        </p:spPr>
      </p:pic>
      <p:pic>
        <p:nvPicPr>
          <p:cNvPr id="52231" name="Picture 12" descr="G:\ДИПЛ\2012-04-27\Сканировать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6011" y="-66659"/>
            <a:ext cx="1474783" cy="2429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2" name="Picture 13" descr="G:\ДИПЛ\2012-04-27\Сканировать2000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9912" y="-29852"/>
            <a:ext cx="1421737" cy="2355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3" name="Picture 14" descr="G:\ДИПЛ\2012-04-27\Сканировать2000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9942" y="-13144"/>
            <a:ext cx="1474783" cy="2375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4" name="Picture 15" descr="G:\ДИПЛ\2012-04-27\Сканировать20005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50" y="2276475"/>
            <a:ext cx="1403350" cy="220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5" name="Picture 16" descr="G:\ДИПЛ\2012-11-13\Сканировать20001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05038"/>
            <a:ext cx="1331913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6" name="Picture 2" descr="G:\ДИПЛ\од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2205038"/>
            <a:ext cx="1277938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7" name="Picture 15" descr="Сканировать20001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37063"/>
            <a:ext cx="1476375" cy="242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8" name="Picture 16" descr="Сканировать20004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4437063"/>
            <a:ext cx="1511300" cy="242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40" name="Picture 18" descr="3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4292600"/>
            <a:ext cx="1476375" cy="256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42" name="Picture 20" descr="6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910" y="1785247"/>
            <a:ext cx="1511300" cy="2490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43" name="Picture 21" descr="аоплрл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2205038"/>
            <a:ext cx="1366837" cy="216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44" name="Picture 22" descr="одаренные дети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4099" y="2298700"/>
            <a:ext cx="1296988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Рисунок 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6" t="1747" r="4169" b="3902"/>
          <a:stretch>
            <a:fillRect/>
          </a:stretch>
        </p:blipFill>
        <p:spPr bwMode="auto">
          <a:xfrm>
            <a:off x="0" y="0"/>
            <a:ext cx="1547769" cy="2143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C79910C8-5D86-423D-ABEA-2DF7701585D8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1363" y="4272719"/>
            <a:ext cx="1890963" cy="260063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25A0BC5E-463D-4F60-81B4-421E31AE4C1E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663" y="4255922"/>
            <a:ext cx="1912599" cy="263038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3A137743-8108-414F-8E0F-40EE13FD0792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7492" y="4255922"/>
            <a:ext cx="1875289" cy="257907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534725A9-C38E-497B-A2E0-92A6EFAE5CA5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85" y="3110981"/>
            <a:ext cx="1749677" cy="247436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96B02DD8-127E-490D-8F65-86DD28EB9548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931" y="3996941"/>
            <a:ext cx="1827678" cy="258528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BF466F18-DA52-4626-970D-8CEB07EDF582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7322" y="2060575"/>
            <a:ext cx="1674148" cy="236620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05986A8C-A1C6-467C-B52A-3B9E853982BE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1222" y="3528564"/>
            <a:ext cx="1725958" cy="244081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E48B77DA-994E-476D-B8A1-59E709C235CC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8080" y="3619688"/>
            <a:ext cx="1685202" cy="2383183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25B1DFB9-E8D1-4B6C-A1CD-35C6D470CB40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831" y="-13145"/>
            <a:ext cx="1683240" cy="2375540"/>
          </a:xfrm>
          <a:prstGeom prst="rect">
            <a:avLst/>
          </a:prstGeom>
        </p:spPr>
      </p:pic>
      <p:pic>
        <p:nvPicPr>
          <p:cNvPr id="41" name="Picture 10" descr="G:\ДИПЛ\2011-03-21\Сканировать2.JPG">
            <a:extLst>
              <a:ext uri="{FF2B5EF4-FFF2-40B4-BE49-F238E27FC236}">
                <a16:creationId xmlns:a16="http://schemas.microsoft.com/office/drawing/2014/main" xmlns="" id="{8BB36374-84A8-4E0A-BA35-6CD3FD622D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9543" y="1697801"/>
            <a:ext cx="2622457" cy="190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21" descr="C:\Users\Дом\Desktop\грамоты аттестация\пав пьян.jpg">
            <a:extLst>
              <a:ext uri="{FF2B5EF4-FFF2-40B4-BE49-F238E27FC236}">
                <a16:creationId xmlns:a16="http://schemas.microsoft.com/office/drawing/2014/main" xmlns="" id="{82CFC380-268E-4184-88EA-19965F6AD9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 cstate="print"/>
          <a:srcRect/>
          <a:stretch>
            <a:fillRect/>
          </a:stretch>
        </p:blipFill>
        <p:spPr bwMode="auto">
          <a:xfrm>
            <a:off x="6900979" y="482379"/>
            <a:ext cx="1728191" cy="230425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7504" y="188640"/>
            <a:ext cx="8892480" cy="69880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К концу 1 года обучения учащиеся </a:t>
            </a:r>
            <a:r>
              <a:rPr lang="ru-RU" b="1" dirty="0" smtClean="0"/>
              <a:t>знают:</a:t>
            </a:r>
            <a:endParaRPr lang="ru-RU" dirty="0"/>
          </a:p>
          <a:p>
            <a:r>
              <a:rPr lang="ru-RU" dirty="0"/>
              <a:t>- название основных и составных цветов;</a:t>
            </a:r>
          </a:p>
          <a:p>
            <a:r>
              <a:rPr lang="ru-RU" dirty="0"/>
              <a:t>- понимать значение терминов: палитра, композиция, художник, линия, орнамент, аппликация, симметрия, асимметрия, силуэт, пятно, лепка, роспись.</a:t>
            </a:r>
          </a:p>
          <a:p>
            <a:r>
              <a:rPr lang="ru-RU" dirty="0"/>
              <a:t>- изобразительные основы декоративных элементов.</a:t>
            </a:r>
          </a:p>
          <a:p>
            <a:r>
              <a:rPr lang="ru-RU" dirty="0"/>
              <a:t>- материалы и технические приемы оформления.</a:t>
            </a:r>
          </a:p>
          <a:p>
            <a:r>
              <a:rPr lang="ru-RU" dirty="0"/>
              <a:t>- различные живописные приемы.</a:t>
            </a:r>
          </a:p>
          <a:p>
            <a:r>
              <a:rPr lang="ru-RU" dirty="0"/>
              <a:t>- разнообразие техник (лессировка, мазка).</a:t>
            </a:r>
          </a:p>
          <a:p>
            <a:r>
              <a:rPr lang="ru-RU" dirty="0"/>
              <a:t>- понятие «размер», «формат» листа бумаги, что такое компоновка.</a:t>
            </a:r>
          </a:p>
          <a:p>
            <a:r>
              <a:rPr lang="ru-RU" dirty="0"/>
              <a:t>- термины «пропорции», «плановость», «пластичность форм».</a:t>
            </a:r>
          </a:p>
          <a:p>
            <a:r>
              <a:rPr lang="ru-RU" dirty="0"/>
              <a:t>- правила внутреннего распорядка в мастерской.</a:t>
            </a:r>
          </a:p>
          <a:p>
            <a:r>
              <a:rPr lang="ru-RU" dirty="0"/>
              <a:t>- понятие «композиции» в скульптуре. </a:t>
            </a:r>
          </a:p>
          <a:p>
            <a:r>
              <a:rPr lang="ru-RU" b="1" dirty="0" smtClean="0"/>
              <a:t>Умеют:</a:t>
            </a:r>
            <a:endParaRPr lang="ru-RU" dirty="0"/>
          </a:p>
          <a:p>
            <a:r>
              <a:rPr lang="ru-RU" dirty="0"/>
              <a:t>- пользоваться инструментами: кистью, карандашами, палитрой.</a:t>
            </a:r>
          </a:p>
          <a:p>
            <a:r>
              <a:rPr lang="ru-RU" dirty="0"/>
              <a:t>- полностью использовать площадь листа, крупно изображать предметы.</a:t>
            </a:r>
          </a:p>
          <a:p>
            <a:r>
              <a:rPr lang="ru-RU" dirty="0"/>
              <a:t>- подбирать краски в соответствии с настроением рисунка.</a:t>
            </a:r>
          </a:p>
          <a:p>
            <a:r>
              <a:rPr lang="ru-RU" dirty="0"/>
              <a:t>- владеть основными навыками использования красного, желтого, синего цветов, их смешиванием.</a:t>
            </a:r>
          </a:p>
          <a:p>
            <a:r>
              <a:rPr lang="ru-RU" dirty="0"/>
              <a:t>- лепить игрушки на основе приемов дымковской игрушки.</a:t>
            </a:r>
          </a:p>
          <a:p>
            <a:r>
              <a:rPr lang="ru-RU" dirty="0"/>
              <a:t>- применять различные способы лепки: от целого куска, промазывание частей, заглаживание поверхностей.</a:t>
            </a:r>
          </a:p>
          <a:p>
            <a:r>
              <a:rPr lang="ru-RU" dirty="0"/>
              <a:t>- лепить круглые и плоские формы.</a:t>
            </a:r>
          </a:p>
          <a:p>
            <a:r>
              <a:rPr lang="ru-RU" dirty="0"/>
              <a:t>- уметь передавать пластичность форм в лепке.</a:t>
            </a:r>
          </a:p>
          <a:p>
            <a:r>
              <a:rPr lang="ru-RU" dirty="0"/>
              <a:t> 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9891938"/>
      </p:ext>
    </p:extLst>
  </p:cSld>
  <p:clrMapOvr>
    <a:masterClrMapping/>
  </p:clrMapOvr>
  <p:transition spd="slow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1" name="Picture 26" descr="Изображение 08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4652963"/>
            <a:ext cx="1573212" cy="220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3" name="Picture 9" descr="Сканировать2000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68"/>
          <a:stretch>
            <a:fillRect/>
          </a:stretch>
        </p:blipFill>
        <p:spPr bwMode="auto">
          <a:xfrm>
            <a:off x="7451725" y="0"/>
            <a:ext cx="1692275" cy="227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4" name="Picture 12" descr="павельева изо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4625975"/>
            <a:ext cx="1636713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5" name="Picture 4" descr="Изображение 09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47813" cy="227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6" name="Picture 6" descr="Изображение 08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0"/>
            <a:ext cx="1582737" cy="227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7" name="Picture 15" descr="Изображение 03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2492375"/>
            <a:ext cx="2519363" cy="183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8" name="Picture 7" descr="Изображение 09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0"/>
            <a:ext cx="1509713" cy="227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9" name="Picture 5" descr="Изображение 09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0"/>
            <a:ext cx="2519363" cy="227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60" name="Picture 24" descr="Изображение 08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4652963"/>
            <a:ext cx="1601788" cy="220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61" name="Picture 13" descr="Сканировать20008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76475"/>
            <a:ext cx="1692275" cy="233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62" name="Picture 14" descr="Сканировать20010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1725" y="2276475"/>
            <a:ext cx="1692275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63" name="Picture 15" descr="Сканировать2000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2276475"/>
            <a:ext cx="1944688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64" name="Picture 16" descr="2013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2276475"/>
            <a:ext cx="1800225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65" name="Picture 17" descr="Грамота 001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581525"/>
            <a:ext cx="1654175" cy="227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66" name="Picture 18" descr="грамота 2 001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3188" y="1104107"/>
            <a:ext cx="1724025" cy="230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67" name="Picture 20" descr="плрлнгшн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341438"/>
            <a:ext cx="1800225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68" name="Picture 21" descr="порл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765175"/>
            <a:ext cx="1871663" cy="2519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F0DC32A3-701F-4FB7-B0B4-3FAB6F45B021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564" y="3789363"/>
            <a:ext cx="1692275" cy="239210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3837F6F0-695E-4C6D-B093-8A5BB2495EC8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3097" y="4033043"/>
            <a:ext cx="1793535" cy="253523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53FFC914-FBC7-449A-B44F-9145995EFC9A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1" y="4366176"/>
            <a:ext cx="1793534" cy="253523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AE9647C2-9AFD-4861-A47E-1B94408EB787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5014" y="4349061"/>
            <a:ext cx="1793534" cy="2535237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4" descr="Сканировать2000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37063"/>
            <a:ext cx="1835150" cy="242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0" name="Picture 6" descr="Изображени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4190" y="4267855"/>
            <a:ext cx="2195513" cy="2560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1" name="Picture 7" descr="Сканировать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0938" y="4292600"/>
            <a:ext cx="1643062" cy="256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2" name="Picture 8" descr="Сканировать2000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16113"/>
            <a:ext cx="1771650" cy="2449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4" name="Picture 10" descr="Сканировать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1773238"/>
            <a:ext cx="2111375" cy="247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5" name="Picture 11" descr="Сканировать2001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763713" cy="220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6" name="Picture 12" descr="Сканировать2001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88" y="2276475"/>
            <a:ext cx="1835150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7" name="Picture 13" descr="Сканировать2000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0"/>
            <a:ext cx="1728787" cy="227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8" name="Picture 14" descr="Сканировать2001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0"/>
            <a:ext cx="1893888" cy="230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9" name="Picture 15" descr="Сканировать20011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0"/>
            <a:ext cx="1882775" cy="227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10" name="Picture 16" descr="Сканировать2001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850" y="0"/>
            <a:ext cx="1608138" cy="226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12" name="Picture 16" descr="F:\2014-11-20\2014-12-08\Сканировать20001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607" y="4295561"/>
            <a:ext cx="1841500" cy="260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13" name="Picture 17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57188"/>
            <a:ext cx="1784350" cy="235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14" name="Picture 18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2010" y="4262298"/>
            <a:ext cx="1498600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B0B68505-DC5A-4543-A69C-2D83F665F9B4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0713" y="4092307"/>
            <a:ext cx="1950789" cy="275733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5CA99486-F7B4-4AFB-B148-59BD31788DD7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492" y="2039900"/>
            <a:ext cx="2007512" cy="280828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691E3758-9E07-4A65-A368-543AD7DCE975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8938" y="3399745"/>
            <a:ext cx="1654093" cy="227486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367CB32F-8021-4D30-B42A-1E94A2625EE5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090" y="2046552"/>
            <a:ext cx="1913294" cy="2706386"/>
          </a:xfrm>
          <a:prstGeom prst="rect">
            <a:avLst/>
          </a:prstGeom>
        </p:spPr>
      </p:pic>
      <p:pic>
        <p:nvPicPr>
          <p:cNvPr id="27" name="Picture 17" descr="павельева 20004">
            <a:extLst>
              <a:ext uri="{FF2B5EF4-FFF2-40B4-BE49-F238E27FC236}">
                <a16:creationId xmlns:a16="http://schemas.microsoft.com/office/drawing/2014/main" xmlns="" id="{55D14997-C4F1-458D-85F1-A05D307045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747261">
            <a:off x="4453722" y="1470479"/>
            <a:ext cx="2087563" cy="270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A25E1102-CF13-43C0-9B19-36A902CE4F56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63325">
            <a:off x="6489508" y="940840"/>
            <a:ext cx="2339752" cy="1654101"/>
          </a:xfrm>
          <a:prstGeom prst="rect">
            <a:avLst/>
          </a:prstGeom>
        </p:spPr>
      </p:pic>
      <p:pic>
        <p:nvPicPr>
          <p:cNvPr id="30" name="Picture 2" descr="D:\сентябрь 2020\60009.JPG">
            <a:extLst>
              <a:ext uri="{FF2B5EF4-FFF2-40B4-BE49-F238E27FC236}">
                <a16:creationId xmlns:a16="http://schemas.microsoft.com/office/drawing/2014/main" xmlns="" id="{22482349-89B8-499A-ABB3-CD9B82111C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190945" y="3790302"/>
            <a:ext cx="1930216" cy="2729136"/>
          </a:xfrm>
          <a:prstGeom prst="rect">
            <a:avLst/>
          </a:prstGeom>
          <a:noFill/>
        </p:spPr>
      </p:pic>
      <p:pic>
        <p:nvPicPr>
          <p:cNvPr id="33" name="Picture 16" descr="C:\Users\Дом\Desktop\Кредо\фото\DSCN2931.JPG">
            <a:extLst>
              <a:ext uri="{FF2B5EF4-FFF2-40B4-BE49-F238E27FC236}">
                <a16:creationId xmlns:a16="http://schemas.microsoft.com/office/drawing/2014/main" xmlns="" id="{260677B1-0974-4D6E-AEA9-A2F74AEDBB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2269835" y="3937674"/>
            <a:ext cx="2581048" cy="193578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786" y="1071546"/>
            <a:ext cx="7458100" cy="559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00034" y="285728"/>
            <a:ext cx="807249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tx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Республиканский фестиваль народного творчества</a:t>
            </a:r>
          </a:p>
          <a:p>
            <a:pPr algn="ctr"/>
            <a:r>
              <a:rPr lang="ru-RU" b="1" dirty="0">
                <a:solidFill>
                  <a:schemeClr val="tx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«</a:t>
            </a:r>
            <a:r>
              <a:rPr lang="ru-RU" b="1" dirty="0" err="1">
                <a:solidFill>
                  <a:schemeClr val="tx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Шумбрат</a:t>
            </a:r>
            <a:r>
              <a:rPr lang="ru-RU" b="1" dirty="0">
                <a:solidFill>
                  <a:schemeClr val="tx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, Мордовия!»</a:t>
            </a:r>
          </a:p>
        </p:txBody>
      </p:sp>
    </p:spTree>
  </p:cSld>
  <p:clrMapOvr>
    <a:masterClrMapping/>
  </p:clrMapOvr>
  <p:transition spd="slow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58" y="1285860"/>
            <a:ext cx="8139141" cy="5461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00034" y="285728"/>
            <a:ext cx="80724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tx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Выставка живописных работ  «Красота родного края»</a:t>
            </a:r>
          </a:p>
        </p:txBody>
      </p:sp>
    </p:spTree>
  </p:cSld>
  <p:clrMapOvr>
    <a:masterClrMapping/>
  </p:clrMapOvr>
  <p:transition spd="slow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28670"/>
            <a:ext cx="4330700" cy="576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928670"/>
            <a:ext cx="4330700" cy="576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57158" y="142852"/>
            <a:ext cx="835824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tx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Выставка плакатной живописи «К 77-летию Великой Победы»</a:t>
            </a:r>
          </a:p>
        </p:txBody>
      </p:sp>
    </p:spTree>
  </p:cSld>
  <p:clrMapOvr>
    <a:masterClrMapping/>
  </p:clrMapOvr>
  <p:transition spd="slow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" y="188913"/>
            <a:ext cx="900115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3.Участие в работе семинаров, проведение мастер-классов</a:t>
            </a:r>
          </a:p>
        </p:txBody>
      </p:sp>
      <p:pic>
        <p:nvPicPr>
          <p:cNvPr id="62467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235036"/>
            <a:ext cx="3620305" cy="2717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79" y="1143658"/>
            <a:ext cx="3866972" cy="2900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C:\Users\Дом\Desktop\Кредо\фото\DSCN0310.JPG">
            <a:extLst>
              <a:ext uri="{FF2B5EF4-FFF2-40B4-BE49-F238E27FC236}">
                <a16:creationId xmlns:a16="http://schemas.microsoft.com/office/drawing/2014/main" xmlns="" id="{A9B638F3-5DB9-4894-80EA-791D92E42A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l="3276" r="11555"/>
          <a:stretch>
            <a:fillRect/>
          </a:stretch>
        </p:blipFill>
        <p:spPr bwMode="auto">
          <a:xfrm>
            <a:off x="865724" y="4008114"/>
            <a:ext cx="3149002" cy="2773015"/>
          </a:xfrm>
          <a:prstGeom prst="rect">
            <a:avLst/>
          </a:prstGeom>
          <a:noFill/>
        </p:spPr>
      </p:pic>
      <p:pic>
        <p:nvPicPr>
          <p:cNvPr id="6" name="Picture 4" descr="C:\Users\Дом\Desktop\Кредо\фото\DSCN1578.JPG">
            <a:extLst>
              <a:ext uri="{FF2B5EF4-FFF2-40B4-BE49-F238E27FC236}">
                <a16:creationId xmlns:a16="http://schemas.microsoft.com/office/drawing/2014/main" xmlns="" id="{C47A34D8-48F1-4EF6-8279-9450D64D38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 t="10417"/>
          <a:stretch>
            <a:fillRect/>
          </a:stretch>
        </p:blipFill>
        <p:spPr bwMode="auto">
          <a:xfrm>
            <a:off x="4465083" y="4153237"/>
            <a:ext cx="3895944" cy="261758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B28F9A7A-F94E-4E0E-88E7-94E51A4F1E0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20" t="22902" r="13735" b="1565"/>
          <a:stretch/>
        </p:blipFill>
        <p:spPr>
          <a:xfrm>
            <a:off x="311913" y="142142"/>
            <a:ext cx="2916323" cy="389814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CE680044-6C80-4FF4-A1EC-89E10411DC3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1" t="22700" r="18500" b="1256"/>
          <a:stretch/>
        </p:blipFill>
        <p:spPr>
          <a:xfrm>
            <a:off x="4900471" y="3717032"/>
            <a:ext cx="3931616" cy="296605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9507544F-444E-4FE9-9188-BD86B64F9B2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0" t="30050" r="6688" b="13108"/>
          <a:stretch/>
        </p:blipFill>
        <p:spPr>
          <a:xfrm>
            <a:off x="81565" y="4174267"/>
            <a:ext cx="4823842" cy="235259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CE571B21-8726-442C-A83D-82152AF4799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4" t="23750" r="9051"/>
          <a:stretch/>
        </p:blipFill>
        <p:spPr>
          <a:xfrm>
            <a:off x="3863535" y="395767"/>
            <a:ext cx="4968552" cy="3165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385500"/>
      </p:ext>
    </p:extLst>
  </p:cSld>
  <p:clrMapOvr>
    <a:masterClrMapping/>
  </p:clrMapOvr>
  <p:transition spd="slow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Вырезка экрана">
            <a:extLst>
              <a:ext uri="{FF2B5EF4-FFF2-40B4-BE49-F238E27FC236}">
                <a16:creationId xmlns:a16="http://schemas.microsoft.com/office/drawing/2014/main" xmlns="" id="{AA3155A3-010E-4E6F-9B82-EE432957E2F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1" t="1000" r="-4101" b="-1000"/>
          <a:stretch/>
        </p:blipFill>
        <p:spPr>
          <a:xfrm>
            <a:off x="179512" y="173840"/>
            <a:ext cx="2208371" cy="3092685"/>
          </a:xfrm>
          <a:prstGeom prst="rect">
            <a:avLst/>
          </a:prstGeom>
        </p:spPr>
      </p:pic>
      <p:pic>
        <p:nvPicPr>
          <p:cNvPr id="6" name="Рисунок 5" descr="Вырезка экрана">
            <a:extLst>
              <a:ext uri="{FF2B5EF4-FFF2-40B4-BE49-F238E27FC236}">
                <a16:creationId xmlns:a16="http://schemas.microsoft.com/office/drawing/2014/main" xmlns="" id="{844F4E35-8706-4491-803F-CDC673B8865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269060"/>
            <a:ext cx="2208370" cy="311827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A49FAC20-3DC2-490A-AAF9-924B6154A5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9161" y="4165601"/>
            <a:ext cx="3146379" cy="222493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37E10773-E19F-42DD-ABEE-FC9C35221C0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058" y="1268760"/>
            <a:ext cx="3144663" cy="222493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95F13DCA-2A6E-4889-AC46-75BEF073C19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5195" y="4165601"/>
            <a:ext cx="3141863" cy="2221736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F49ADB84-0F25-4528-8CA5-DDF85023F16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0" r="3800"/>
          <a:stretch/>
        </p:blipFill>
        <p:spPr>
          <a:xfrm>
            <a:off x="2888758" y="737974"/>
            <a:ext cx="2207423" cy="309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71096"/>
      </p:ext>
    </p:extLst>
  </p:cSld>
  <p:clrMapOvr>
    <a:masterClrMapping/>
  </p:clrMapOvr>
  <p:transition spd="slow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125" y="58738"/>
            <a:ext cx="5183188" cy="546100"/>
          </a:xfrm>
        </p:spPr>
        <p:txBody>
          <a:bodyPr rtlCol="0">
            <a:normAutofit fontScale="90000"/>
          </a:bodyPr>
          <a:lstStyle/>
          <a:p>
            <a:pPr marL="484632" indent="0" algn="ctr" eaLnBrk="1" fontAlgn="auto" hangingPunct="1">
              <a:spcAft>
                <a:spcPts val="0"/>
              </a:spcAft>
              <a:defRPr/>
            </a:pPr>
            <a:r>
              <a:rPr lang="ru-RU" dirty="0">
                <a:solidFill>
                  <a:schemeClr val="accent1">
                    <a:tint val="83000"/>
                    <a:satMod val="150000"/>
                  </a:schemeClr>
                </a:solidFill>
              </a:rPr>
              <a:t>           </a:t>
            </a:r>
            <a:r>
              <a:rPr lang="ru-RU" b="1" dirty="0">
                <a:solidFill>
                  <a:schemeClr val="tx1">
                    <a:lumMod val="75000"/>
                  </a:schemeClr>
                </a:solidFill>
              </a:rPr>
              <a:t>Публикации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9439FD7B-961A-4C62-B699-135C7B3F9E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2908" y="621830"/>
            <a:ext cx="2066925" cy="292417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ACF2A277-1F1A-4098-9739-3F05E8B75DD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179" y="625718"/>
            <a:ext cx="2066925" cy="292213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5E7A1BF8-48C5-4C10-8DC5-F49F01F9615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6888" y="604838"/>
            <a:ext cx="2128987" cy="301148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1D410085-2699-42E1-A013-AD3A3E090B2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88" y="613737"/>
            <a:ext cx="2063554" cy="2923369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7E265119-D1DA-4F1A-83B1-303D933523C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7692" y="3786558"/>
            <a:ext cx="2107532" cy="297873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B2EE1824-C5A5-4EFF-A2C4-8428FA75FFF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8443" y="3811313"/>
            <a:ext cx="2107532" cy="2979439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40C7558D-A66B-47B0-8FC9-994E5B7E9D7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8757" y="2149199"/>
            <a:ext cx="2905446" cy="2054021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2A13D476-2A1D-427A-A9B2-29FC2F08C41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8728" y="3697603"/>
            <a:ext cx="2149395" cy="3037904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FD4B329A-DCEE-4425-AFA7-1A02A678A79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0948" y="3279533"/>
            <a:ext cx="2256919" cy="3190627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0423E065-B6D8-4F5A-A7B0-520D87BCB13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830" y="3680612"/>
            <a:ext cx="2148888" cy="3037904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A57E4F55-8D8B-435F-8425-C4E52B1B743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81" y="4653136"/>
            <a:ext cx="2921513" cy="2065380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xmlns="" id="{6F25CA82-978A-4B6C-9BB6-1F60D2BD594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633" y="2019447"/>
            <a:ext cx="3092525" cy="2272819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xmlns="" id="{32554C63-A8FC-4C74-A873-FBE33F89456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2053" y="4790115"/>
            <a:ext cx="2793922" cy="1975179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-31750"/>
            <a:ext cx="8229600" cy="1143000"/>
          </a:xfrm>
        </p:spPr>
        <p:txBody>
          <a:bodyPr/>
          <a:lstStyle/>
          <a:p>
            <a:pPr marL="484632" indent="0" eaLnBrk="1" fontAlgn="auto" hangingPunct="1">
              <a:spcAft>
                <a:spcPts val="0"/>
              </a:spcAft>
              <a:defRPr/>
            </a:pPr>
            <a:r>
              <a:rPr lang="ru-RU" altLang="ru-RU" b="1" dirty="0">
                <a:solidFill>
                  <a:srgbClr val="C00000"/>
                </a:solidFill>
                <a:effectLst/>
              </a:rPr>
              <a:t>4.Работа с родителями</a:t>
            </a:r>
          </a:p>
        </p:txBody>
      </p:sp>
      <p:pic>
        <p:nvPicPr>
          <p:cNvPr id="66563" name="Picture 5" descr="C:\Documents and Settings\Admin\Рабочий стол\100_28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7000" y="2492375"/>
            <a:ext cx="5207000" cy="390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4" name="Picture 6" descr="C:\Documents and Settings\Admin\Рабочий стол\100_280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4" y="1142984"/>
            <a:ext cx="4930775" cy="369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8289"/>
            <a:ext cx="8229600" cy="94613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>
                <a:solidFill>
                  <a:schemeClr val="tx1">
                    <a:lumMod val="75000"/>
                  </a:schemeClr>
                </a:solidFill>
              </a:rPr>
              <a:t>Творческие работы учащихся</a:t>
            </a:r>
            <a:br>
              <a:rPr lang="ru-RU" sz="3200" b="1" dirty="0">
                <a:solidFill>
                  <a:schemeClr val="tx1">
                    <a:lumMod val="75000"/>
                  </a:schemeClr>
                </a:solidFill>
              </a:rPr>
            </a:br>
            <a:r>
              <a:rPr lang="ru-RU" sz="3200" b="1" dirty="0">
                <a:solidFill>
                  <a:schemeClr val="tx1">
                    <a:lumMod val="75000"/>
                  </a:schemeClr>
                </a:solidFill>
              </a:rPr>
              <a:t>1 года обучения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16"/>
          <a:stretch/>
        </p:blipFill>
        <p:spPr>
          <a:xfrm>
            <a:off x="179512" y="1052736"/>
            <a:ext cx="2696582" cy="3464434"/>
          </a:xfrm>
          <a:prstGeom prst="rect">
            <a:avLst/>
          </a:prstGeom>
        </p:spPr>
      </p:pic>
      <p:pic>
        <p:nvPicPr>
          <p:cNvPr id="138242" name="Picture 2" descr="G:\работа дети\DSC00058.JPG"/>
          <p:cNvPicPr>
            <a:picLocks noChangeAspect="1" noChangeArrowheads="1"/>
          </p:cNvPicPr>
          <p:nvPr/>
        </p:nvPicPr>
        <p:blipFill rotWithShape="1">
          <a:blip r:embed="rId3" cstate="print"/>
          <a:srcRect l="10727" t="2896" b="10417"/>
          <a:stretch/>
        </p:blipFill>
        <p:spPr bwMode="auto">
          <a:xfrm rot="16200000">
            <a:off x="5707633" y="1501279"/>
            <a:ext cx="3301476" cy="2404390"/>
          </a:xfrm>
          <a:prstGeom prst="rect">
            <a:avLst/>
          </a:prstGeom>
          <a:noFill/>
        </p:spPr>
      </p:pic>
      <p:pic>
        <p:nvPicPr>
          <p:cNvPr id="5" name="Picture 2" descr="http://www.vhg.ru/upload/iblock/64b/64b136b89db12edc404ed22c6b122dcc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98223" y="4221088"/>
            <a:ext cx="4871527" cy="270761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H:\2014-11-20\Сканировать200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527948"/>
            <a:ext cx="4080485" cy="5972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8" name="Picture 5" descr="Сканировать2000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71480"/>
            <a:ext cx="4214810" cy="5957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53399C8F-E02A-4B7B-9AE8-7E416E8A78F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4719" y="92131"/>
            <a:ext cx="2068203" cy="292550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26F99496-66B8-4240-B45A-4FCFA200ECA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73107"/>
            <a:ext cx="2068203" cy="292550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FDC35222-68F9-464B-8509-B3C1A0EF834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926" y="2778384"/>
            <a:ext cx="2980486" cy="212210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DDD7B3DB-4C4B-432B-BA68-C18696FBE5C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4382" y="77455"/>
            <a:ext cx="2068203" cy="292115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A23AA554-2E05-48E7-9A5A-2E28F9C289E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5158" y="3140967"/>
            <a:ext cx="2177473" cy="3077589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27A306E9-D866-4BE5-BAF3-7576343AF0B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4610" y="3140968"/>
            <a:ext cx="2152032" cy="3077589"/>
          </a:xfrm>
          <a:prstGeom prst="rect">
            <a:avLst/>
          </a:prstGeom>
        </p:spPr>
      </p:pic>
      <p:pic>
        <p:nvPicPr>
          <p:cNvPr id="21" name="Picture 2" descr="C:\Users\Дом\Desktop\Сканировать10007.JPG">
            <a:extLst>
              <a:ext uri="{FF2B5EF4-FFF2-40B4-BE49-F238E27FC236}">
                <a16:creationId xmlns:a16="http://schemas.microsoft.com/office/drawing/2014/main" xmlns="" id="{95E92DA8-7233-4D29-A0F4-1EB9C1E6B1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 r="5263"/>
          <a:stretch>
            <a:fillRect/>
          </a:stretch>
        </p:blipFill>
        <p:spPr bwMode="auto">
          <a:xfrm>
            <a:off x="209068" y="106375"/>
            <a:ext cx="1941164" cy="2884015"/>
          </a:xfrm>
          <a:prstGeom prst="rect">
            <a:avLst/>
          </a:prstGeom>
          <a:noFill/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EC5A487C-D2E6-4CD7-B465-5F9E595CDC3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900" y="1929451"/>
            <a:ext cx="2943710" cy="2052439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8353DA83-6083-4BFC-8555-5A36ACEBB5E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90" y="4182749"/>
            <a:ext cx="2902524" cy="2052440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27257255-0BF8-4B0E-A20C-A4B618B1364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5375" y="4778746"/>
            <a:ext cx="2944465" cy="2052440"/>
          </a:xfrm>
          <a:prstGeom prst="rect">
            <a:avLst/>
          </a:prstGeom>
        </p:spPr>
      </p:pic>
      <p:pic>
        <p:nvPicPr>
          <p:cNvPr id="26" name="Picture 14" descr="C:\Users\Дом\Desktop\педагог грамоты\7100-091658-p.jpg">
            <a:extLst>
              <a:ext uri="{FF2B5EF4-FFF2-40B4-BE49-F238E27FC236}">
                <a16:creationId xmlns:a16="http://schemas.microsoft.com/office/drawing/2014/main" xmlns="" id="{91D0CB45-D487-4163-87FA-D3C7D4C330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999551" y="769914"/>
            <a:ext cx="2152032" cy="3044580"/>
          </a:xfrm>
          <a:prstGeom prst="rect">
            <a:avLst/>
          </a:prstGeom>
          <a:noFill/>
        </p:spPr>
      </p:pic>
      <p:pic>
        <p:nvPicPr>
          <p:cNvPr id="27" name="Picture 2">
            <a:extLst>
              <a:ext uri="{FF2B5EF4-FFF2-40B4-BE49-F238E27FC236}">
                <a16:creationId xmlns:a16="http://schemas.microsoft.com/office/drawing/2014/main" xmlns="" id="{E7A2DA04-838B-47BE-813D-21B4EBAE2D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891450" y="4036950"/>
            <a:ext cx="2016224" cy="2851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373121758"/>
      </p:ext>
    </p:extLst>
  </p:cSld>
  <p:clrMapOvr>
    <a:masterClrMapping/>
  </p:clrMapOvr>
  <p:transition spd="slow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A4E3103B-5601-493C-894C-FC24A848C23B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326" y="240996"/>
            <a:ext cx="2472831" cy="349582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C:\Users\Дом\Desktop\318106 (1).jpeg">
            <a:extLst>
              <a:ext uri="{FF2B5EF4-FFF2-40B4-BE49-F238E27FC236}">
                <a16:creationId xmlns:a16="http://schemas.microsoft.com/office/drawing/2014/main" xmlns="" id="{7906D00A-C758-445F-81F3-DF15B4CD52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35584" y="293286"/>
            <a:ext cx="2472831" cy="3495821"/>
          </a:xfrm>
          <a:prstGeom prst="rect">
            <a:avLst/>
          </a:prstGeom>
          <a:noFill/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05D91141-8671-4DD3-AFDA-4364622F14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188707"/>
            <a:ext cx="2547375" cy="36004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98349A01-A1F4-4FAD-BC28-0695D3F5101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77" y="3162904"/>
            <a:ext cx="2470755" cy="349582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4EB88E2B-7DFC-4468-9102-7B2A33A5F2A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416" y="3166618"/>
            <a:ext cx="2470756" cy="349210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2C193950-B5BB-490E-8CB6-903F45397DF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6508" y="3220766"/>
            <a:ext cx="2439922" cy="3448527"/>
          </a:xfrm>
          <a:prstGeom prst="rect">
            <a:avLst/>
          </a:prstGeom>
        </p:spPr>
      </p:pic>
      <p:pic>
        <p:nvPicPr>
          <p:cNvPr id="13" name="Picture 2" descr="K:\пав грамоты\324.JPG">
            <a:extLst>
              <a:ext uri="{FF2B5EF4-FFF2-40B4-BE49-F238E27FC236}">
                <a16:creationId xmlns:a16="http://schemas.microsoft.com/office/drawing/2014/main" xmlns="" id="{4DE597EA-C252-4CE4-B18E-0DDB6C72BE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 l="3125"/>
          <a:stretch>
            <a:fillRect/>
          </a:stretch>
        </p:blipFill>
        <p:spPr bwMode="auto">
          <a:xfrm>
            <a:off x="1855727" y="1878302"/>
            <a:ext cx="2545997" cy="3717032"/>
          </a:xfrm>
          <a:prstGeom prst="rect">
            <a:avLst/>
          </a:prstGeom>
          <a:noFill/>
        </p:spPr>
      </p:pic>
      <p:pic>
        <p:nvPicPr>
          <p:cNvPr id="14" name="Picture 11">
            <a:extLst>
              <a:ext uri="{FF2B5EF4-FFF2-40B4-BE49-F238E27FC236}">
                <a16:creationId xmlns:a16="http://schemas.microsoft.com/office/drawing/2014/main" xmlns="" id="{643A8EA3-199F-468D-9427-827132C124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710649" y="1878302"/>
            <a:ext cx="2602283" cy="3680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718621049"/>
      </p:ext>
    </p:extLst>
  </p:cSld>
  <p:clrMapOvr>
    <a:masterClrMapping/>
  </p:clrMapOvr>
  <p:transition spd="slow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72B1B1AA-5C14-4CAE-AB8C-434D2FEDDB0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024" y="287829"/>
            <a:ext cx="3153582" cy="224535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5B017A6F-E91F-4EAA-BCF6-9D17E63F4C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4417" y="145202"/>
            <a:ext cx="2299186" cy="325526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2767024C-BCB8-496F-A858-D8CC7002342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379279"/>
            <a:ext cx="3153584" cy="224535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FC97F9A5-7E2B-4D01-A8AB-709E3D6F9FD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4417" y="3463146"/>
            <a:ext cx="2300952" cy="325526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0BB12225-A85F-4263-BE10-6333E7AB65C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024" y="4473059"/>
            <a:ext cx="3153583" cy="224535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8B8F0D40-8758-4E94-BDDB-113E89586AC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8805" y="138711"/>
            <a:ext cx="2303183" cy="3255265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CED203BE-0ECB-41BE-B435-6ADD0DAFA9F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1210" y="3501955"/>
            <a:ext cx="2308073" cy="3241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459632"/>
      </p:ext>
    </p:extLst>
  </p:cSld>
  <p:clrMapOvr>
    <a:masterClrMapping/>
  </p:clrMapOvr>
  <p:transition spd="slow"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Содержимое 2"/>
          <p:cNvSpPr>
            <a:spLocks noGrp="1"/>
          </p:cNvSpPr>
          <p:nvPr>
            <p:ph idx="4294967295"/>
          </p:nvPr>
        </p:nvSpPr>
        <p:spPr>
          <a:xfrm>
            <a:off x="0" y="404813"/>
            <a:ext cx="9036050" cy="3384550"/>
          </a:xfrm>
        </p:spPr>
        <p:txBody>
          <a:bodyPr>
            <a:normAutofit/>
          </a:bodyPr>
          <a:lstStyle/>
          <a:p>
            <a:pPr marL="91440" indent="-91440" eaLnBrk="1" fontAlgn="auto" hangingPunct="1">
              <a:lnSpc>
                <a:spcPct val="8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altLang="en-US" sz="2700" b="1" i="1" dirty="0">
                <a:solidFill>
                  <a:schemeClr val="tx1">
                    <a:lumMod val="75000"/>
                  </a:schemeClr>
                </a:solidFill>
                <a:latin typeface="+mj-lt"/>
              </a:rPr>
              <a:t>Итоги работы по программе:</a:t>
            </a:r>
          </a:p>
          <a:p>
            <a:pPr marL="0" indent="0" algn="just" eaLnBrk="1" fontAlgn="auto" hangingPunct="1">
              <a:lnSpc>
                <a:spcPct val="8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altLang="en-US" sz="2800" b="1" dirty="0">
                <a:solidFill>
                  <a:schemeClr val="tx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- совершенствование  и корректирование тем и разделов программы</a:t>
            </a:r>
          </a:p>
          <a:p>
            <a:pPr marL="0" indent="0" algn="just" eaLnBrk="1" fontAlgn="auto" hangingPunct="1">
              <a:lnSpc>
                <a:spcPct val="8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altLang="en-US" sz="2800" b="1" dirty="0" smtClean="0">
                <a:solidFill>
                  <a:schemeClr val="tx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-поиск нетрадиционных </a:t>
            </a:r>
            <a:r>
              <a:rPr lang="ru-RU" altLang="en-US" sz="2800" b="1" dirty="0">
                <a:solidFill>
                  <a:schemeClr val="tx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техник в использовании их в работе</a:t>
            </a:r>
          </a:p>
          <a:p>
            <a:pPr marL="0" indent="0" algn="just" eaLnBrk="1" fontAlgn="auto" hangingPunct="1">
              <a:lnSpc>
                <a:spcPct val="8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altLang="en-US" sz="2800" b="1" dirty="0">
                <a:solidFill>
                  <a:schemeClr val="tx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-</a:t>
            </a:r>
            <a:r>
              <a:rPr lang="ru-RU" altLang="en-US" sz="2800" b="1" dirty="0" smtClean="0">
                <a:solidFill>
                  <a:schemeClr val="tx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посещение мастер-классов </a:t>
            </a:r>
            <a:r>
              <a:rPr lang="ru-RU" altLang="en-US" sz="2800" b="1" dirty="0">
                <a:solidFill>
                  <a:schemeClr val="tx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и </a:t>
            </a:r>
            <a:r>
              <a:rPr lang="ru-RU" altLang="en-US" sz="2800" b="1" dirty="0" smtClean="0">
                <a:solidFill>
                  <a:schemeClr val="tx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курсов </a:t>
            </a:r>
            <a:r>
              <a:rPr lang="ru-RU" altLang="en-US" sz="2800" b="1" dirty="0">
                <a:solidFill>
                  <a:schemeClr val="tx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повышения квалификации</a:t>
            </a:r>
          </a:p>
          <a:p>
            <a:pPr marL="91440" indent="-91440" algn="just" eaLnBrk="1" fontAlgn="auto" hangingPunct="1">
              <a:lnSpc>
                <a:spcPct val="8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ru-RU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1440" indent="-91440" eaLnBrk="1" fontAlgn="auto" hangingPunct="1">
              <a:lnSpc>
                <a:spcPct val="8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ru-RU" altLang="en-US" sz="27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8611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407" y="3473163"/>
            <a:ext cx="3897313" cy="332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E26796F9-B369-4A12-AEEC-B5611FF137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64141" y="2788005"/>
            <a:ext cx="3305836" cy="4676158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1670" y="1700808"/>
            <a:ext cx="2759269" cy="2636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971550" y="404813"/>
            <a:ext cx="6913563" cy="7080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4000" b="1" dirty="0">
                <a:solidFill>
                  <a:schemeClr val="tx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Спасибо за внимание!</a:t>
            </a:r>
          </a:p>
        </p:txBody>
      </p:sp>
    </p:spTree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3" name="Picture 3" descr="http://stranamasterov.ru/files/imagecache/orig_with_logo/i2011/04/30/img_0167.jpg"/>
          <p:cNvPicPr>
            <a:picLocks noChangeAspect="1" noChangeArrowheads="1"/>
          </p:cNvPicPr>
          <p:nvPr/>
        </p:nvPicPr>
        <p:blipFill>
          <a:blip r:embed="rId2" cstate="print"/>
          <a:srcRect l="1884" r="5778"/>
          <a:stretch>
            <a:fillRect/>
          </a:stretch>
        </p:blipFill>
        <p:spPr bwMode="auto">
          <a:xfrm>
            <a:off x="366282" y="692696"/>
            <a:ext cx="4228107" cy="5522386"/>
          </a:xfrm>
          <a:prstGeom prst="rect">
            <a:avLst/>
          </a:prstGeom>
          <a:noFill/>
        </p:spPr>
      </p:pic>
      <p:pic>
        <p:nvPicPr>
          <p:cNvPr id="46085" name="Picture 5" descr="http://img4.searchmasterclass.net/uploads/posts/2013-07-08/6664.jpg"/>
          <p:cNvPicPr>
            <a:picLocks noChangeAspect="1" noChangeArrowheads="1"/>
          </p:cNvPicPr>
          <p:nvPr/>
        </p:nvPicPr>
        <p:blipFill>
          <a:blip r:embed="rId3" cstate="print"/>
          <a:srcRect l="8389" t="5025" r="6040" b="3266"/>
          <a:stretch>
            <a:fillRect/>
          </a:stretch>
        </p:blipFill>
        <p:spPr bwMode="auto">
          <a:xfrm>
            <a:off x="5076056" y="733111"/>
            <a:ext cx="3801635" cy="54415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10872204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1428750"/>
            <a:ext cx="3844925" cy="511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75" y="2214563"/>
            <a:ext cx="4822825" cy="360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071688" y="404813"/>
            <a:ext cx="4694237" cy="7080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4000" b="1" dirty="0">
                <a:latin typeface="+mj-lt"/>
              </a:rPr>
              <a:t>Роспись по гипсу</a:t>
            </a:r>
          </a:p>
        </p:txBody>
      </p:sp>
    </p:spTree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2262" y="116632"/>
            <a:ext cx="9324528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К концу 4 года обучения учащиеся </a:t>
            </a:r>
            <a:r>
              <a:rPr lang="ru-RU" b="1" dirty="0" smtClean="0"/>
              <a:t>знают: </a:t>
            </a:r>
            <a:endParaRPr lang="ru-RU" b="1" dirty="0"/>
          </a:p>
          <a:p>
            <a:r>
              <a:rPr lang="ru-RU" dirty="0"/>
              <a:t>- закономерности рисунка.</a:t>
            </a:r>
          </a:p>
          <a:p>
            <a:r>
              <a:rPr lang="ru-RU" dirty="0"/>
              <a:t>- композиционные правила (динамику, статику, правило золотого сечения).</a:t>
            </a:r>
          </a:p>
          <a:p>
            <a:r>
              <a:rPr lang="ru-RU" dirty="0"/>
              <a:t>- основные принципы композиции (целостность, соподчиненность, соразмерность, единство, равновесие).</a:t>
            </a:r>
          </a:p>
          <a:p>
            <a:r>
              <a:rPr lang="ru-RU" dirty="0"/>
              <a:t>- законы линейной, воздушной перспективы.</a:t>
            </a:r>
          </a:p>
          <a:p>
            <a:r>
              <a:rPr lang="ru-RU" dirty="0"/>
              <a:t>- знать творчество представителей русского реалистического искусства, художников - передвижников.</a:t>
            </a:r>
          </a:p>
          <a:p>
            <a:r>
              <a:rPr lang="ru-RU" dirty="0"/>
              <a:t>- что такое архитектура, плакат, стиль и их  значение.</a:t>
            </a:r>
          </a:p>
          <a:p>
            <a:r>
              <a:rPr lang="ru-RU" dirty="0"/>
              <a:t>-термины: «прикладное искусство», «книжная иллюстрация», «афиша».</a:t>
            </a:r>
          </a:p>
          <a:p>
            <a:r>
              <a:rPr lang="ru-RU" b="1" dirty="0" smtClean="0"/>
              <a:t>умеют:</a:t>
            </a:r>
            <a:endParaRPr lang="ru-RU" b="1" dirty="0"/>
          </a:p>
          <a:p>
            <a:r>
              <a:rPr lang="ru-RU" dirty="0"/>
              <a:t>-разбираться в вопросах теории и методики работы над живописным произведением.</a:t>
            </a:r>
          </a:p>
          <a:p>
            <a:r>
              <a:rPr lang="ru-RU" dirty="0"/>
              <a:t>- владеть основами живописной грамоты, передавать богатство окружающего нас мира.</a:t>
            </a:r>
          </a:p>
          <a:p>
            <a:r>
              <a:rPr lang="ru-RU" dirty="0"/>
              <a:t>- грамотно рисовать с натуры, по памяти, по представлению.</a:t>
            </a:r>
          </a:p>
          <a:p>
            <a:r>
              <a:rPr lang="ru-RU" dirty="0"/>
              <a:t>-передать в рисунке все до мельчайших подробностей, но при этом выделять главное.</a:t>
            </a:r>
          </a:p>
          <a:p>
            <a:r>
              <a:rPr lang="ru-RU" dirty="0"/>
              <a:t>- работать с гипсовыми орнаментами, моделями частей лица тела.</a:t>
            </a:r>
          </a:p>
          <a:p>
            <a:r>
              <a:rPr lang="ru-RU" dirty="0"/>
              <a:t>- передавать в натюрмортах: ритмическое расположение форм, цветовых акцентов, сопоставить предметы по особенностям пластики формы, по светлому и хроматическому контрасту.</a:t>
            </a:r>
          </a:p>
          <a:p>
            <a:r>
              <a:rPr lang="ru-RU" dirty="0"/>
              <a:t>- уметь строить объекты во фронтальном и угловом положении.</a:t>
            </a:r>
          </a:p>
        </p:txBody>
      </p:sp>
    </p:spTree>
    <p:extLst>
      <p:ext uri="{BB962C8B-B14F-4D97-AF65-F5344CB8AC3E}">
        <p14:creationId xmlns:p14="http://schemas.microsoft.com/office/powerpoint/2010/main" val="3234214491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79"/>
          <a:stretch>
            <a:fillRect/>
          </a:stretch>
        </p:blipFill>
        <p:spPr>
          <a:xfrm>
            <a:off x="4587838" y="1142984"/>
            <a:ext cx="4003274" cy="5143536"/>
          </a:xfrm>
          <a:prstGeom prst="rect">
            <a:avLst/>
          </a:prstGeo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428596" y="142852"/>
            <a:ext cx="8229600" cy="946134"/>
          </a:xfrm>
          <a:prstGeom prst="rect">
            <a:avLst/>
          </a:prstGeom>
        </p:spPr>
        <p:txBody>
          <a:bodyPr>
            <a:normAutofit fontScale="90000" lnSpcReduction="10000"/>
          </a:bodyPr>
          <a:lstStyle/>
          <a:p>
            <a:pPr marL="484188" marR="0" lvl="0" indent="-484188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tx1">
                    <a:lumMod val="75000"/>
                  </a:schemeClr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Творческие работы учащихся </a:t>
            </a:r>
            <a:br>
              <a:rPr kumimoji="0" lang="ru-RU" sz="3200" b="1" i="0" u="none" strike="noStrike" kern="1200" cap="none" spc="0" normalizeH="0" baseline="0" noProof="0" dirty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tx1">
                    <a:lumMod val="75000"/>
                  </a:schemeClr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3200" b="1" i="0" u="none" strike="noStrike" kern="1200" cap="none" spc="0" normalizeH="0" baseline="0" noProof="0" dirty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tx1">
                    <a:lumMod val="75000"/>
                  </a:schemeClr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3-4 года обучения</a:t>
            </a:r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-292872" y="1721578"/>
            <a:ext cx="5157713" cy="4000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428596" y="285728"/>
            <a:ext cx="8229600" cy="946134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marL="484188" marR="0" lvl="0" indent="-484188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1" i="0" u="none" strike="noStrike" kern="1200" cap="none" spc="0" normalizeH="0" baseline="0" noProof="0" dirty="0">
              <a:ln w="6350">
                <a:solidFill>
                  <a:schemeClr val="accent1">
                    <a:shade val="43000"/>
                  </a:schemeClr>
                </a:solidFill>
              </a:ln>
              <a:solidFill>
                <a:schemeClr val="tx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091125553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1071563"/>
            <a:ext cx="4000500" cy="564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143000"/>
            <a:ext cx="3981450" cy="551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571625" y="214313"/>
            <a:ext cx="4897438" cy="7080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4000" b="1" dirty="0">
                <a:solidFill>
                  <a:schemeClr val="tx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Роспись по манке</a:t>
            </a:r>
          </a:p>
        </p:txBody>
      </p:sp>
    </p:spTree>
  </p:cSld>
  <p:clrMapOvr>
    <a:masterClrMapping/>
  </p:clrMapOvr>
  <p:transition spd="slow">
    <p:fade/>
  </p:transition>
</p:sld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HDOfficeLightV0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HDOfficeLightV0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HDOfficeLightV0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HDOfficeLightV0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HDOfficeLightV0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Яркая">
  <a:themeElements>
    <a:clrScheme name="Другая 2">
      <a:dk1>
        <a:srgbClr val="A9DB66"/>
      </a:dk1>
      <a:lt1>
        <a:srgbClr val="3A6331"/>
      </a:lt1>
      <a:dk2>
        <a:srgbClr val="C5E799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Ярк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Яркая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TM02900688[[fn=Аспект]]</Template>
  <TotalTime>965</TotalTime>
  <Pages>0</Pages>
  <Words>1086</Words>
  <Characters>0</Characters>
  <Application>Microsoft Office PowerPoint</Application>
  <DocSecurity>0</DocSecurity>
  <PresentationFormat>Экран (4:3)</PresentationFormat>
  <Lines>0</Lines>
  <Paragraphs>153</Paragraphs>
  <Slides>45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6</vt:i4>
      </vt:variant>
      <vt:variant>
        <vt:lpstr>Заголовки слайдов</vt:lpstr>
      </vt:variant>
      <vt:variant>
        <vt:i4>45</vt:i4>
      </vt:variant>
    </vt:vector>
  </HeadingPairs>
  <TitlesOfParts>
    <vt:vector size="51" baseType="lpstr">
      <vt:lpstr>HDOfficeLightV0</vt:lpstr>
      <vt:lpstr>1_HDOfficeLightV0</vt:lpstr>
      <vt:lpstr>2_HDOfficeLightV0</vt:lpstr>
      <vt:lpstr>3_HDOfficeLightV0</vt:lpstr>
      <vt:lpstr>4_HDOfficeLightV0</vt:lpstr>
      <vt:lpstr>Яркая</vt:lpstr>
      <vt:lpstr>Павельева Елена Фёдоровна  педагог дополнительного образования   МУ ДО «Центр эстетического воспитания детей»  г. Саранск</vt:lpstr>
      <vt:lpstr>Презентация PowerPoint</vt:lpstr>
      <vt:lpstr>Презентация PowerPoint</vt:lpstr>
      <vt:lpstr>Творческие работы учащихся 1 года обучения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Формы работы</vt:lpstr>
      <vt:lpstr>Презентация PowerPoint</vt:lpstr>
      <vt:lpstr>Презентация PowerPoint</vt:lpstr>
      <vt:lpstr>Презентация PowerPoint</vt:lpstr>
      <vt:lpstr>1.Предпрофессиональная подготовка учащихся (поступление)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      Публикации </vt:lpstr>
      <vt:lpstr>4.Работа с родителями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Manager/>
  <Company>Reanimator Extreme Edition</Company>
  <LinksUpToDate>false</LinksUpToDate>
  <CharactersWithSpaces>0</CharactersWithSpaces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Образовательная программа по изобразительному искусству «Рисунок, живопись, композиция»</dc:title>
  <dc:subject/>
  <dc:creator>Denis</dc:creator>
  <cp:keywords/>
  <dc:description/>
  <cp:lastModifiedBy>metodist2</cp:lastModifiedBy>
  <cp:revision>284</cp:revision>
  <dcterms:created xsi:type="dcterms:W3CDTF">2014-11-17T08:17:59Z</dcterms:created>
  <dcterms:modified xsi:type="dcterms:W3CDTF">2023-04-26T09:26:47Z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2052-9.1.0.4994</vt:lpwstr>
  </property>
</Properties>
</file>