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57" r:id="rId4"/>
    <p:sldId id="258" r:id="rId5"/>
    <p:sldId id="261" r:id="rId6"/>
    <p:sldId id="277" r:id="rId7"/>
    <p:sldId id="275" r:id="rId8"/>
    <p:sldId id="276" r:id="rId9"/>
    <p:sldId id="285" r:id="rId10"/>
    <p:sldId id="282" r:id="rId11"/>
    <p:sldId id="279" r:id="rId12"/>
    <p:sldId id="280" r:id="rId13"/>
    <p:sldId id="286" r:id="rId14"/>
    <p:sldId id="267" r:id="rId15"/>
    <p:sldId id="287" r:id="rId16"/>
    <p:sldId id="288" r:id="rId17"/>
    <p:sldId id="289" r:id="rId18"/>
    <p:sldId id="290" r:id="rId19"/>
    <p:sldId id="291" r:id="rId20"/>
    <p:sldId id="283" r:id="rId21"/>
    <p:sldId id="292" r:id="rId2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00"/>
    <a:srgbClr val="003300"/>
    <a:srgbClr val="006600"/>
    <a:srgbClr val="349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13" autoAdjust="0"/>
  </p:normalViewPr>
  <p:slideViewPr>
    <p:cSldViewPr>
      <p:cViewPr varScale="1">
        <p:scale>
          <a:sx n="110" d="100"/>
          <a:sy n="110" d="100"/>
        </p:scale>
        <p:origin x="164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6603" tIns="48301" rIns="96603" bIns="483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03" tIns="48301" rIns="96603" bIns="483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2A618AE-25F4-4ABB-861C-6B196F19C736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3" tIns="48301" rIns="96603" bIns="4830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03" tIns="48301" rIns="96603" bIns="4830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6603" tIns="48301" rIns="96603" bIns="483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03" tIns="48301" rIns="96603" bIns="483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E4D34C-6F2F-460D-9A39-DA66FFDF6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88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 userDrawn="1"/>
        </p:nvSpPr>
        <p:spPr>
          <a:xfrm rot="167672">
            <a:off x="2698750" y="-42863"/>
            <a:ext cx="842963" cy="6869113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7"/>
          <p:cNvSpPr/>
          <p:nvPr userDrawn="1"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8"/>
          <p:cNvSpPr/>
          <p:nvPr userDrawn="1"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9"/>
          <p:cNvSpPr/>
          <p:nvPr userDrawn="1"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10"/>
          <p:cNvSpPr/>
          <p:nvPr userDrawn="1"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5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2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1" name="Группа 26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2" name="Овал 27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30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31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32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3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4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5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6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7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8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4" name="Группа 39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5" name="Овал 40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43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4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5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6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7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8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9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50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51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7" name="Группа 52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8" name="Овал 53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6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7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8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9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60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61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62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3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4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5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8" name="Группа 20"/>
          <p:cNvGrpSpPr>
            <a:grpSpLocks/>
          </p:cNvGrpSpPr>
          <p:nvPr userDrawn="1"/>
        </p:nvGrpSpPr>
        <p:grpSpPr bwMode="auto">
          <a:xfrm rot="4495045">
            <a:off x="7750969" y="2101056"/>
            <a:ext cx="307975" cy="449263"/>
            <a:chOff x="2857488" y="4883951"/>
            <a:chExt cx="571504" cy="903297"/>
          </a:xfrm>
        </p:grpSpPr>
        <p:sp>
          <p:nvSpPr>
            <p:cNvPr id="19" name="Овал 21"/>
            <p:cNvSpPr/>
            <p:nvPr/>
          </p:nvSpPr>
          <p:spPr>
            <a:xfrm>
              <a:off x="2999566" y="4929671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3"/>
            <p:cNvCxnSpPr>
              <a:stCxn id="0" idx="0"/>
              <a:endCxn id="0" idx="4"/>
            </p:cNvCxnSpPr>
            <p:nvPr/>
          </p:nvCxnSpPr>
          <p:spPr>
            <a:xfrm rot="16200000" flipH="1">
              <a:off x="2748605" y="5392855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4"/>
            <p:cNvSpPr/>
            <p:nvPr/>
          </p:nvSpPr>
          <p:spPr>
            <a:xfrm>
              <a:off x="3067109" y="4880727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5"/>
            <p:cNvSpPr/>
            <p:nvPr/>
          </p:nvSpPr>
          <p:spPr>
            <a:xfrm>
              <a:off x="2999721" y="5144997"/>
              <a:ext cx="70702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2926280" y="528260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6684" y="542817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3000772" y="5571684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210498" y="5144162"/>
              <a:ext cx="73648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85735" y="528465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6906" y="542714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11551" y="5570854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1" name="Группа 33"/>
          <p:cNvGrpSpPr>
            <a:grpSpLocks/>
          </p:cNvGrpSpPr>
          <p:nvPr userDrawn="1"/>
        </p:nvGrpSpPr>
        <p:grpSpPr bwMode="auto">
          <a:xfrm rot="-7840260">
            <a:off x="6442869" y="4836319"/>
            <a:ext cx="307975" cy="449263"/>
            <a:chOff x="2857488" y="4883951"/>
            <a:chExt cx="571504" cy="903297"/>
          </a:xfrm>
        </p:grpSpPr>
        <p:sp>
          <p:nvSpPr>
            <p:cNvPr id="32" name="Овал 34"/>
            <p:cNvSpPr/>
            <p:nvPr/>
          </p:nvSpPr>
          <p:spPr>
            <a:xfrm>
              <a:off x="3007290" y="4929357"/>
              <a:ext cx="285753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6"/>
            <p:cNvCxnSpPr>
              <a:stCxn id="0" idx="0"/>
              <a:endCxn id="0" idx="4"/>
            </p:cNvCxnSpPr>
            <p:nvPr/>
          </p:nvCxnSpPr>
          <p:spPr>
            <a:xfrm rot="16200000" flipH="1">
              <a:off x="2751536" y="539324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7"/>
            <p:cNvSpPr/>
            <p:nvPr/>
          </p:nvSpPr>
          <p:spPr>
            <a:xfrm>
              <a:off x="3069493" y="4883135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8"/>
            <p:cNvSpPr/>
            <p:nvPr/>
          </p:nvSpPr>
          <p:spPr>
            <a:xfrm>
              <a:off x="3002941" y="5142271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2932130" y="528762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649" y="543026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3004696" y="55726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219863" y="5143597"/>
              <a:ext cx="73648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89716" y="528671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9236" y="54293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17465" y="557431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4" name="Группа 46"/>
          <p:cNvGrpSpPr/>
          <p:nvPr userDrawn="1"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5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7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6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2" name="Группа 24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3" name="Овал 25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5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8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4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5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5" name="Группа 37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6" name="Овал 38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41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7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8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50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9" name="Овал 51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1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4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0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1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62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 userDrawn="1"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3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1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 userDrawn="1"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 userDrawn="1"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3" name="Овал 35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 userDrawn="1"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6" name="Овал 48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51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6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4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 userDrawn="1"/>
        </p:nvGrpSpPr>
        <p:grpSpPr bwMode="auto">
          <a:xfrm rot="7987570">
            <a:off x="7840662" y="4568826"/>
            <a:ext cx="307975" cy="450850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04063" y="4935630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1681" y="5397525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68412" y="4886422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6" y="514610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8442" y="5293201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29391" y="5432285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2528" y="5577707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205" y="5148028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7479" y="528895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88290" y="5432533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6777" y="5577451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 userDrawn="1"/>
        </p:nvGrpSpPr>
        <p:grpSpPr bwMode="auto">
          <a:xfrm rot="-7840260">
            <a:off x="6215062" y="5070476"/>
            <a:ext cx="307975" cy="450850"/>
            <a:chOff x="2857488" y="4883951"/>
            <a:chExt cx="571504" cy="903297"/>
          </a:xfrm>
        </p:grpSpPr>
        <p:sp>
          <p:nvSpPr>
            <p:cNvPr id="33" name="Овал 35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 userDrawn="1"/>
        </p:nvGrpSpPr>
        <p:grpSpPr bwMode="auto">
          <a:xfrm rot="4965394">
            <a:off x="8607425" y="6294438"/>
            <a:ext cx="307975" cy="450850"/>
            <a:chOff x="2857488" y="4883951"/>
            <a:chExt cx="571504" cy="903297"/>
          </a:xfrm>
        </p:grpSpPr>
        <p:sp>
          <p:nvSpPr>
            <p:cNvPr id="46" name="Овал 48"/>
            <p:cNvSpPr/>
            <p:nvPr/>
          </p:nvSpPr>
          <p:spPr>
            <a:xfrm>
              <a:off x="2999356" y="4932054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9034" y="5397928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51"/>
            <p:cNvSpPr/>
            <p:nvPr/>
          </p:nvSpPr>
          <p:spPr>
            <a:xfrm>
              <a:off x="3067850" y="4886366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3001491" y="5144938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5204" y="528857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925838" y="5432948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3001214" y="557454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12311" y="5145213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7318" y="5289965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85400" y="5430788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2035" y="5574821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8D0A9C-F5D2-493E-9A6E-83BAEDB61ADA}" type="datetimeFigureOut">
              <a:rPr lang="ru-RU"/>
              <a:pPr>
                <a:defRPr/>
              </a:pPr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9A2B16-355B-41C3-85D0-63960AB1F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ransition spd="slow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854818"/>
            <a:ext cx="5472608" cy="25922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spc="0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зелёные друзья –  комнатные растения</a:t>
            </a:r>
            <a:endParaRPr lang="ru-RU" sz="5400" spc="0" dirty="0">
              <a:ln w="10541" cmpd="sng">
                <a:solidFill>
                  <a:srgbClr val="00330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Mama\Картинки\комнатные растения\7_cvetov_1011 -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858" b="67254"/>
          <a:stretch>
            <a:fillRect/>
          </a:stretch>
        </p:blipFill>
        <p:spPr bwMode="auto">
          <a:xfrm>
            <a:off x="251520" y="5484044"/>
            <a:ext cx="4372446" cy="13739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3429000"/>
            <a:ext cx="4572000" cy="3170099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Гришанова Екатерина Владимировна,</a:t>
            </a:r>
          </a:p>
          <a:p>
            <a:pPr>
              <a:spcAft>
                <a:spcPts val="800"/>
              </a:spcAf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оспитатель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структурного  подразделения «Детский сад № 4 комбинированного вида»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«Радуга» комбинированного вида» Рузаевского муниципального района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68341" cy="7074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23" y="17237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23" y="17237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23" y="172371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800" b="1" dirty="0" smtClean="0">
                <a:ln/>
                <a:solidFill>
                  <a:srgbClr val="002060"/>
                </a:solidFill>
              </a:rPr>
              <a:t>Давайте составим схему строения растения. Что есть у всех растений?</a:t>
            </a:r>
            <a:endParaRPr lang="ru-RU" sz="2800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6165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468560" y="-8709"/>
            <a:ext cx="86436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400" b="1" dirty="0" smtClean="0">
                <a:ln/>
                <a:solidFill>
                  <a:schemeClr val="bg1"/>
                </a:solidFill>
              </a:rPr>
              <a:t>А что нужно, чтобы растение росло сильным и красивым</a:t>
            </a:r>
            <a:r>
              <a:rPr lang="ru-RU" sz="2800" b="1" dirty="0" smtClean="0">
                <a:ln/>
                <a:solidFill>
                  <a:schemeClr val="bg1"/>
                </a:solidFill>
              </a:rPr>
              <a:t>?</a:t>
            </a: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7" y="-99392"/>
            <a:ext cx="9180512" cy="695739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" y="0"/>
            <a:ext cx="913834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404664"/>
            <a:ext cx="8640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800" b="1" dirty="0" smtClean="0">
                <a:ln/>
                <a:solidFill>
                  <a:schemeClr val="bg1"/>
                </a:solidFill>
              </a:rPr>
              <a:t>Как определить, что растению требуется полив?</a:t>
            </a:r>
            <a:endParaRPr lang="ru-RU" b="1" dirty="0">
              <a:ln/>
              <a:solidFill>
                <a:schemeClr val="bg1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0347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438"/>
            <a:ext cx="482453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9167"/>
            <a:ext cx="442798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252536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24544" y="-9309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800" b="1" dirty="0" smtClean="0">
                <a:ln/>
                <a:solidFill>
                  <a:schemeClr val="bg1"/>
                </a:solidFill>
              </a:rPr>
              <a:t>А какой водой надо поливать растение? </a:t>
            </a:r>
          </a:p>
          <a:p>
            <a:pPr marL="0" algn="ctr">
              <a:buFont typeface="Arial" charset="0"/>
              <a:buNone/>
            </a:pPr>
            <a:r>
              <a:rPr lang="ru-RU" sz="2800" b="1" dirty="0" smtClean="0">
                <a:ln/>
                <a:solidFill>
                  <a:schemeClr val="bg1"/>
                </a:solidFill>
              </a:rPr>
              <a:t>Куда нужно лить воду?</a:t>
            </a: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bg1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30" y="1844824"/>
            <a:ext cx="399593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24744"/>
            <a:ext cx="560377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756592" y="213608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800" b="1" dirty="0" smtClean="0">
                <a:ln/>
                <a:solidFill>
                  <a:schemeClr val="bg1"/>
                </a:solidFill>
              </a:rPr>
              <a:t>А как правильно надо рыхлить землю?</a:t>
            </a: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bg1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8990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5036898" cy="54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960440" cy="54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324544" y="-9309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800" b="1" dirty="0" smtClean="0">
                <a:ln/>
                <a:solidFill>
                  <a:schemeClr val="bg1"/>
                </a:solidFill>
              </a:rPr>
              <a:t>А как надо мыть растение с крупными, гладкими листьями?</a:t>
            </a: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bg1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130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799069"/>
            <a:ext cx="4178359" cy="337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5" y="886591"/>
            <a:ext cx="4384909" cy="300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6" y="780263"/>
            <a:ext cx="424529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04" y="3799069"/>
            <a:ext cx="410445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612576" y="70983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400" b="1" dirty="0" smtClean="0">
                <a:ln/>
                <a:solidFill>
                  <a:schemeClr val="bg1"/>
                </a:solidFill>
              </a:rPr>
              <a:t>Как мы моем растения с мелкими листьями?</a:t>
            </a: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bg1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440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07196"/>
            <a:ext cx="440639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94" y="2399299"/>
            <a:ext cx="4248472" cy="443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324544" y="-9309"/>
            <a:ext cx="8640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800" b="1" dirty="0" smtClean="0">
                <a:ln/>
                <a:solidFill>
                  <a:schemeClr val="bg1"/>
                </a:solidFill>
              </a:rPr>
              <a:t>Как надо обрабатывать листья с </a:t>
            </a:r>
          </a:p>
          <a:p>
            <a:pPr marL="0" algn="ctr">
              <a:buFont typeface="Arial" charset="0"/>
              <a:buNone/>
            </a:pPr>
            <a:r>
              <a:rPr lang="ru-RU" sz="2800" b="1" dirty="0" smtClean="0">
                <a:ln/>
                <a:solidFill>
                  <a:schemeClr val="bg1"/>
                </a:solidFill>
              </a:rPr>
              <a:t>шероховатой поверхностью?</a:t>
            </a:r>
            <a:endParaRPr lang="ru-RU" b="1" dirty="0">
              <a:ln/>
              <a:solidFill>
                <a:schemeClr val="bg1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8046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540568" y="-26126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400" b="1" dirty="0" smtClean="0">
                <a:ln/>
                <a:solidFill>
                  <a:schemeClr val="bg1"/>
                </a:solidFill>
              </a:rPr>
              <a:t>Если правильно ухаживать за растениями, то они всегда будут радовать нас своей красотой.</a:t>
            </a:r>
            <a:endParaRPr lang="ru-RU" sz="1600" b="1" dirty="0">
              <a:ln/>
              <a:solidFill>
                <a:schemeClr val="bg1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424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94" y="1340768"/>
            <a:ext cx="4992706" cy="565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59"/>
            <a:ext cx="4355976" cy="572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612576" y="26166"/>
            <a:ext cx="8640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800" b="1" dirty="0">
                <a:ln/>
                <a:solidFill>
                  <a:schemeClr val="bg1"/>
                </a:solidFill>
              </a:rPr>
              <a:t>На дворе весна</a:t>
            </a:r>
            <a:r>
              <a:rPr lang="ru-RU" sz="2800" b="1" dirty="0" smtClean="0">
                <a:ln/>
                <a:solidFill>
                  <a:schemeClr val="bg1"/>
                </a:solidFill>
              </a:rPr>
              <a:t>, а </a:t>
            </a:r>
            <a:r>
              <a:rPr lang="ru-RU" sz="2800" b="1" dirty="0">
                <a:ln/>
                <a:solidFill>
                  <a:schemeClr val="bg1"/>
                </a:solidFill>
              </a:rPr>
              <a:t>в это время всё живое пробуждается ото </a:t>
            </a:r>
            <a:r>
              <a:rPr lang="ru-RU" sz="2800" b="1" dirty="0" smtClean="0">
                <a:ln/>
                <a:solidFill>
                  <a:schemeClr val="bg1"/>
                </a:solidFill>
              </a:rPr>
              <a:t>сна</a:t>
            </a:r>
          </a:p>
          <a:p>
            <a:pPr marL="0" algn="ctr">
              <a:buFont typeface="Arial" charset="0"/>
              <a:buNone/>
            </a:pPr>
            <a:endParaRPr lang="ru-RU" sz="2800" b="1" dirty="0">
              <a:ln/>
              <a:solidFill>
                <a:srgbClr val="002060"/>
              </a:solidFill>
            </a:endParaRPr>
          </a:p>
          <a:p>
            <a:pPr marL="0" algn="ctr">
              <a:buFont typeface="Arial" charset="0"/>
              <a:buNone/>
            </a:pPr>
            <a:endParaRPr lang="ru-RU" sz="2800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22" y="2769324"/>
            <a:ext cx="4051926" cy="16651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3" y="12007"/>
            <a:ext cx="6060035" cy="1224136"/>
          </a:xfrm>
        </p:spPr>
        <p:txBody>
          <a:bodyPr/>
          <a:lstStyle/>
          <a:p>
            <a:r>
              <a:rPr lang="ru-RU" dirty="0" smtClean="0"/>
              <a:t>«Назови ласково»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42" y="836712"/>
            <a:ext cx="2957086" cy="220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77" y="4355823"/>
            <a:ext cx="2737952" cy="245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53" y="4348442"/>
            <a:ext cx="2622809" cy="246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23" y="1018494"/>
            <a:ext cx="2969120" cy="217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4" y="972074"/>
            <a:ext cx="2260278" cy="248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42" y="4221088"/>
            <a:ext cx="2263286" cy="279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78" y="4221088"/>
            <a:ext cx="2421558" cy="247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90752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1A00"/>
                </a:solidFill>
              </a:rPr>
              <a:t>Спасибо</a:t>
            </a:r>
            <a:endParaRPr lang="ru-RU" sz="6000" dirty="0">
              <a:solidFill>
                <a:srgbClr val="001A00"/>
              </a:solidFill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51309" cy="5328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684584" y="44624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800" b="1" dirty="0" smtClean="0">
                <a:ln/>
                <a:solidFill>
                  <a:schemeClr val="bg1"/>
                </a:solidFill>
              </a:rPr>
              <a:t>Скажите, а почему про растения можно сказать, что они живые?</a:t>
            </a:r>
            <a:endParaRPr lang="ru-RU" sz="2800" b="1" dirty="0">
              <a:ln/>
              <a:solidFill>
                <a:schemeClr val="bg1"/>
              </a:solidFill>
            </a:endParaRPr>
          </a:p>
          <a:p>
            <a:pPr marL="0" algn="ctr">
              <a:buFont typeface="Arial" charset="0"/>
              <a:buNone/>
            </a:pPr>
            <a:endParaRPr lang="ru-RU" sz="2800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5164"/>
            <a:ext cx="8784976" cy="53228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7681" y="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400" b="1" dirty="0" smtClean="0">
                <a:ln/>
                <a:solidFill>
                  <a:schemeClr val="bg1"/>
                </a:solidFill>
              </a:rPr>
              <a:t>Растения поглощают плохой воздух, радуют и успокаивают нас, украшают наш дом, движутся, поворачиваясь к солнцу. Скажите, как называются растения, которые растут в комнате?</a:t>
            </a:r>
            <a:endParaRPr lang="ru-RU" sz="2400" b="1" dirty="0">
              <a:ln/>
              <a:solidFill>
                <a:schemeClr val="bg1"/>
              </a:solidFill>
            </a:endParaRPr>
          </a:p>
          <a:p>
            <a:pPr marL="0" algn="ctr">
              <a:buFont typeface="Arial" charset="0"/>
              <a:buNone/>
            </a:pPr>
            <a:endParaRPr lang="ru-RU" sz="2800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95" y="1268760"/>
            <a:ext cx="2995354" cy="287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580112" y="594928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" y="3914246"/>
            <a:ext cx="274309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45" y="1124744"/>
            <a:ext cx="2890648" cy="301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90" y="1268760"/>
            <a:ext cx="2782581" cy="303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50" y="3996055"/>
            <a:ext cx="2745954" cy="286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44" y="3860859"/>
            <a:ext cx="2981310" cy="30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-540568" y="12433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400" b="1" dirty="0" smtClean="0">
                <a:ln/>
                <a:solidFill>
                  <a:schemeClr val="bg1"/>
                </a:solidFill>
              </a:rPr>
              <a:t>Назовите комнатные растения, которые вам уже знакомы?</a:t>
            </a: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0" y="1520788"/>
            <a:ext cx="8784468" cy="5436604"/>
          </a:xfrm>
          <a:solidFill>
            <a:schemeClr val="bg1">
              <a:alpha val="69019"/>
            </a:schemeClr>
          </a:solidFill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000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                                             </a:t>
            </a: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87372"/>
            <a:ext cx="446449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ЧЕТВЁРТЫЙ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ЛИШНИЙ</a:t>
            </a:r>
          </a:p>
        </p:txBody>
      </p:sp>
      <p:pic>
        <p:nvPicPr>
          <p:cNvPr id="8" name="Рисунок 7" descr="D:\Mama\Картинки\комнатные растения\0d0e0704bf8f9c3f9626aa161a8cc31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37" b="5930"/>
          <a:stretch>
            <a:fillRect/>
          </a:stretch>
        </p:blipFill>
        <p:spPr bwMode="auto">
          <a:xfrm>
            <a:off x="5054747" y="3842475"/>
            <a:ext cx="3024336" cy="268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Mama\Картинки\комнатные растения\667.jpeg"/>
          <p:cNvPicPr/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10000" contrast="10000"/>
          </a:blip>
          <a:srcRect b="2933"/>
          <a:stretch>
            <a:fillRect/>
          </a:stretch>
        </p:blipFill>
        <p:spPr bwMode="auto">
          <a:xfrm>
            <a:off x="1259632" y="4080981"/>
            <a:ext cx="302773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Mama\Картинки\Деревья\сирень.png"/>
          <p:cNvPicPr/>
          <p:nvPr/>
        </p:nvPicPr>
        <p:blipFill>
          <a:blip r:embed="rId4" cstate="print">
            <a:lum contrast="10000"/>
          </a:blip>
          <a:srcRect t="3797" r="5000" b="22785"/>
          <a:stretch>
            <a:fillRect/>
          </a:stretch>
        </p:blipFill>
        <p:spPr bwMode="auto">
          <a:xfrm>
            <a:off x="100555" y="1340558"/>
            <a:ext cx="3384376" cy="260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Mama\Картинки\комнатные растения\imgh966141 - копия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4518165" y="1235859"/>
            <a:ext cx="2959131" cy="255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  <a:solidFill>
            <a:schemeClr val="bg1">
              <a:alpha val="69019"/>
            </a:schemeClr>
          </a:solidFill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000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                                             </a:t>
            </a: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9541"/>
            <a:ext cx="446449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ЧЕТВЁРТЫЙ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ЛИШНИЙ</a:t>
            </a:r>
          </a:p>
        </p:txBody>
      </p:sp>
      <p:pic>
        <p:nvPicPr>
          <p:cNvPr id="7" name="Рисунок 6" descr="D:\Mama\Картинки\комнатные растения\Новая папка (4)\герань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b="9237"/>
          <a:stretch>
            <a:fillRect/>
          </a:stretch>
        </p:blipFill>
        <p:spPr bwMode="auto">
          <a:xfrm>
            <a:off x="251520" y="3573016"/>
            <a:ext cx="2736304" cy="28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Mama\Картинки\комнатные растения\Новая папка (4)\фиалка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t="15413" b="24348"/>
          <a:stretch>
            <a:fillRect/>
          </a:stretch>
        </p:blipFill>
        <p:spPr bwMode="auto">
          <a:xfrm>
            <a:off x="2631386" y="1772816"/>
            <a:ext cx="294872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Mama\Картинки\комнатные растения\Новая папка (4)\цикламен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t="13803" b="18873"/>
          <a:stretch>
            <a:fillRect/>
          </a:stretch>
        </p:blipFill>
        <p:spPr bwMode="auto">
          <a:xfrm>
            <a:off x="6300192" y="1916832"/>
            <a:ext cx="27363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Mama\Картинки\комнатные растения\Новая папка (4)\папоротник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t="10878" r="3571" b="19544"/>
          <a:stretch>
            <a:fillRect/>
          </a:stretch>
        </p:blipFill>
        <p:spPr bwMode="auto">
          <a:xfrm>
            <a:off x="4139952" y="4251264"/>
            <a:ext cx="3142451" cy="23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57C8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57C8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  <a:solidFill>
            <a:schemeClr val="bg1">
              <a:alpha val="69019"/>
            </a:schemeClr>
          </a:solidFill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000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                                             </a:t>
            </a: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200" y="92633"/>
            <a:ext cx="446449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ЧЕТВЁРТЫЙ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ЛИШНИЙ</a:t>
            </a:r>
          </a:p>
        </p:txBody>
      </p:sp>
      <p:pic>
        <p:nvPicPr>
          <p:cNvPr id="12" name="Рисунок 11" descr="D:\Mama\Картинки\Цветы\0_7a048_a5e191eb_XL.png"/>
          <p:cNvPicPr/>
          <p:nvPr/>
        </p:nvPicPr>
        <p:blipFill>
          <a:blip r:embed="rId2" cstate="print"/>
          <a:srcRect l="11032" t="23989" r="10130" b="15229"/>
          <a:stretch>
            <a:fillRect/>
          </a:stretch>
        </p:blipFill>
        <p:spPr bwMode="auto">
          <a:xfrm>
            <a:off x="2123728" y="1835906"/>
            <a:ext cx="3240360" cy="223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Mama\Картинки\Цветы\колокольчик - копия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912" y="3973393"/>
            <a:ext cx="3240360" cy="249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Mama\Картинки\Цветы\110736189_large_1980311_98649453_181509.jpg"/>
          <p:cNvPicPr/>
          <p:nvPr/>
        </p:nvPicPr>
        <p:blipFill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lum bright="-10000" contrast="10000"/>
          </a:blip>
          <a:srcRect l="4801" t="4710" r="8528" b="4824"/>
          <a:stretch>
            <a:fillRect/>
          </a:stretch>
        </p:blipFill>
        <p:spPr bwMode="auto">
          <a:xfrm>
            <a:off x="3242278" y="4131574"/>
            <a:ext cx="34563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Mama\Картинки\комнатные растения\0d0e0704bf8f9c3f9626aa161a8cc311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37" b="5930"/>
          <a:stretch>
            <a:fillRect/>
          </a:stretch>
        </p:blipFill>
        <p:spPr bwMode="auto">
          <a:xfrm>
            <a:off x="5741741" y="1988840"/>
            <a:ext cx="3024336" cy="268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88513" cy="7344816"/>
          </a:xfrm>
        </p:spPr>
      </p:pic>
      <p:sp>
        <p:nvSpPr>
          <p:cNvPr id="4" name="Прямоугольник 3"/>
          <p:cNvSpPr/>
          <p:nvPr/>
        </p:nvSpPr>
        <p:spPr>
          <a:xfrm>
            <a:off x="107504" y="483382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endParaRPr lang="ru-RU" sz="2800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02035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800" b="1" dirty="0" smtClean="0">
                <a:ln/>
              </a:rPr>
              <a:t>Давайте представим, что мы цветочки</a:t>
            </a:r>
            <a:endParaRPr lang="ru-RU" sz="2800" b="1" dirty="0">
              <a:ln/>
            </a:endParaRPr>
          </a:p>
          <a:p>
            <a:pPr marL="0" algn="ctr">
              <a:buFont typeface="Arial" charset="0"/>
              <a:buNone/>
            </a:pPr>
            <a:endParaRPr lang="ru-RU" sz="2400" b="1" dirty="0" smtClean="0">
              <a:ln/>
              <a:solidFill>
                <a:srgbClr val="92D050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695" y="141277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Font typeface="Arial" charset="0"/>
              <a:buNone/>
            </a:pPr>
            <a:r>
              <a:rPr lang="ru-RU" sz="2800" b="1" i="1" dirty="0" smtClean="0">
                <a:ln/>
              </a:rPr>
              <a:t>На окне в горшочках</a:t>
            </a:r>
          </a:p>
          <a:p>
            <a:pPr marL="0" algn="ctr">
              <a:buFont typeface="Arial" charset="0"/>
              <a:buNone/>
            </a:pPr>
            <a:r>
              <a:rPr lang="ru-RU" sz="2800" b="1" i="1" dirty="0" smtClean="0">
                <a:ln/>
              </a:rPr>
              <a:t>Поднялись цветочки,</a:t>
            </a:r>
          </a:p>
          <a:p>
            <a:pPr marL="0" algn="ctr">
              <a:buFont typeface="Arial" charset="0"/>
              <a:buNone/>
            </a:pPr>
            <a:r>
              <a:rPr lang="ru-RU" sz="2800" b="1" i="1" dirty="0" smtClean="0">
                <a:ln/>
              </a:rPr>
              <a:t>К солнцу потянулись,</a:t>
            </a:r>
          </a:p>
          <a:p>
            <a:pPr marL="0" algn="ctr">
              <a:buFont typeface="Arial" charset="0"/>
              <a:buNone/>
            </a:pPr>
            <a:r>
              <a:rPr lang="ru-RU" sz="2800" b="1" i="1" dirty="0" smtClean="0">
                <a:ln/>
              </a:rPr>
              <a:t>Солнцу улыбнулись.</a:t>
            </a:r>
          </a:p>
          <a:p>
            <a:pPr marL="0" algn="ctr">
              <a:buFont typeface="Arial" charset="0"/>
              <a:buNone/>
            </a:pPr>
            <a:r>
              <a:rPr lang="ru-RU" sz="2800" b="1" i="1" dirty="0" smtClean="0">
                <a:ln/>
              </a:rPr>
              <a:t>К солнышку листочки</a:t>
            </a:r>
          </a:p>
          <a:p>
            <a:pPr marL="0" algn="ctr">
              <a:buFont typeface="Arial" charset="0"/>
              <a:buNone/>
            </a:pPr>
            <a:r>
              <a:rPr lang="ru-RU" sz="2800" b="1" i="1" dirty="0" smtClean="0">
                <a:ln/>
              </a:rPr>
              <a:t>Повернут цветочки</a:t>
            </a:r>
          </a:p>
          <a:p>
            <a:pPr marL="0" algn="ctr">
              <a:buFont typeface="Arial" charset="0"/>
              <a:buNone/>
            </a:pPr>
            <a:r>
              <a:rPr lang="ru-RU" sz="2800" b="1" i="1" dirty="0" smtClean="0">
                <a:ln/>
              </a:rPr>
              <a:t>Развернут бутоны,</a:t>
            </a:r>
          </a:p>
          <a:p>
            <a:pPr marL="0" algn="ctr">
              <a:buFont typeface="Arial" charset="0"/>
              <a:buNone/>
            </a:pPr>
            <a:r>
              <a:rPr lang="ru-RU" sz="2800" b="1" i="1" dirty="0" smtClean="0">
                <a:ln/>
              </a:rPr>
              <a:t>В солнышке утонут.</a:t>
            </a:r>
            <a:endParaRPr lang="ru-RU" sz="2800" b="1" i="1" dirty="0">
              <a:ln/>
            </a:endParaRPr>
          </a:p>
          <a:p>
            <a:pPr marL="0" algn="ctr">
              <a:buFont typeface="Arial" charset="0"/>
              <a:buNone/>
            </a:pPr>
            <a:endParaRPr lang="ru-RU" sz="2800" b="1" i="1" dirty="0" smtClean="0">
              <a:ln/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algn="ctr">
              <a:buFont typeface="Arial" charset="0"/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4018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023626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TS102023626</Template>
  <TotalTime>1033</TotalTime>
  <Words>240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Times New Roman</vt:lpstr>
      <vt:lpstr>TS102023626</vt:lpstr>
      <vt:lpstr>Наши зелёные друзья –  комнатные растения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«Назови ласково»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 о комнатных растениях</dc:title>
  <dc:creator>Марина</dc:creator>
  <cp:lastModifiedBy>Екатерина</cp:lastModifiedBy>
  <cp:revision>79</cp:revision>
  <cp:lastPrinted>2016-04-27T07:16:24Z</cp:lastPrinted>
  <dcterms:created xsi:type="dcterms:W3CDTF">2015-01-04T07:47:48Z</dcterms:created>
  <dcterms:modified xsi:type="dcterms:W3CDTF">2017-02-05T19:09:56Z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TC020236269991</vt:lpwstr>
  </property>
</Properties>
</file>