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89" r:id="rId9"/>
    <p:sldId id="271" r:id="rId10"/>
    <p:sldId id="272" r:id="rId11"/>
    <p:sldId id="266" r:id="rId12"/>
    <p:sldId id="273" r:id="rId13"/>
    <p:sldId id="275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5" r:id="rId24"/>
    <p:sldId id="286" r:id="rId25"/>
    <p:sldId id="287" r:id="rId26"/>
    <p:sldId id="28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32" autoAdjust="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3;&#1099;&#1078;&#1085;&#1080;&#1082;\&#1076;&#1083;&#1103;%20&#1088;&#1072;&#1073;&#1086;&#1090;&#1099;.mp3" TargetMode="Externa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3;&#1099;&#1078;&#1085;&#1080;&#1082;\&#1052;&#1091;&#1079;&#1099;&#1082;&#1072;%20&#1076;&#1083;&#1103;%20&#1076;&#1091;&#1096;&#1080;.%20&#1054;&#1090;&#1076;&#1099;&#1093;%20&#1076;&#1083;&#1103;%20&#1075;&#1083;&#1072;&#1079;%20Winter%20in%20my%20city.%20Relax%20music..mp3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лыжник\481617_gallery.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184" y="0"/>
            <a:ext cx="92761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7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1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100" dirty="0" smtClean="0">
                <a:solidFill>
                  <a:schemeClr val="bg2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100" dirty="0" smtClean="0">
                <a:solidFill>
                  <a:schemeClr val="bg2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7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Ознакомление дошкольников с различными видами спорта </a:t>
            </a:r>
            <a:r>
              <a:rPr lang="ru-RU" sz="27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ru-RU" sz="27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7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рамках тематической недели </a:t>
            </a:r>
            <a:br>
              <a:rPr lang="ru-RU" sz="27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7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«Спортивная Мордовия» </a:t>
            </a:r>
            <a:r>
              <a:rPr lang="ru-RU" sz="31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4000" b="1" u="heavy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Мастер- класс «</a:t>
            </a:r>
            <a:r>
              <a:rPr lang="ru-RU" sz="4000" b="1" u="heavy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Сноубордист</a:t>
            </a:r>
            <a:r>
              <a:rPr lang="ru-RU" sz="4000" b="1" u="heavy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  <a:r>
              <a:rPr lang="ru-RU" sz="31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1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(с использованием нетрадиционных техник)</a:t>
            </a:r>
            <a:br>
              <a:rPr lang="ru-RU" sz="31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b="1" i="1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143380"/>
            <a:ext cx="8286808" cy="1638296"/>
          </a:xfrm>
        </p:spPr>
        <p:txBody>
          <a:bodyPr>
            <a:normAutofit/>
          </a:bodyPr>
          <a:lstStyle/>
          <a:p>
            <a:pPr algn="r"/>
            <a:endParaRPr lang="ru-RU" sz="2000" b="1" dirty="0" smtClean="0">
              <a:ln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ln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b="1" dirty="0" err="1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Ивочкина</a:t>
            </a:r>
            <a:r>
              <a:rPr lang="ru-RU" sz="1800" b="1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Оксана Николаевна</a:t>
            </a:r>
            <a:br>
              <a:rPr lang="ru-RU" sz="1800" b="1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воспитатель, </a:t>
            </a:r>
            <a:r>
              <a:rPr lang="ru-RU" sz="1800" b="1" i="1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sz="1800" b="1" i="1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«Центр развития ребенка – детский </a:t>
            </a:r>
            <a:r>
              <a:rPr lang="ru-RU" sz="1800" b="1" i="1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 №</a:t>
            </a:r>
            <a:r>
              <a:rPr lang="ru-RU" sz="1800" b="1" i="1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ru-RU" sz="2000" b="1" i="1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рс\Desktop\mountainparadiserichardmrav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3768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лыжник\kisspng-elsa-picture-frames-snowflake-winter-teal-frame-5ac3006cb9dd73.58179292152272906876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747464"/>
            <a:ext cx="10657184" cy="83529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656184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Поделки из нетрадиционного</a:t>
            </a:r>
            <a:b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материала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051" name="Picture 3" descr="G:\фото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2592288" cy="367240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2052" name="Picture 4" descr="G:\фото\20181205_211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284984"/>
            <a:ext cx="2469237" cy="324036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2053" name="Picture 5" descr="G:\фото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204864"/>
            <a:ext cx="2484275" cy="352839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рс\Desktop\ht6a4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лыжник\kisspng-elsa-picture-frames-snowflake-winter-teal-frame-5ac3006cb9dd73.58179292152272906876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747464"/>
            <a:ext cx="10657184" cy="8352928"/>
          </a:xfrm>
          <a:prstGeom prst="rect">
            <a:avLst/>
          </a:prstGeom>
          <a:noFill/>
        </p:spPr>
      </p:pic>
      <p:pic>
        <p:nvPicPr>
          <p:cNvPr id="5" name="Рисунок 4" descr="G:\лыжник\поэтапно\20181208_1229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374441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6" name="Содержимое 5" descr="G:\лыжник\поэтапно\20181208_132144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980728"/>
            <a:ext cx="374441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ыжник\поэтапно\20181208_13353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лыжник\kisspng-elsa-picture-frames-snowflake-winter-teal-frame-5ac3006cb9dd73.58179292152272906876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747464"/>
            <a:ext cx="10657184" cy="8352928"/>
          </a:xfrm>
          <a:prstGeom prst="rect">
            <a:avLst/>
          </a:prstGeom>
          <a:noFill/>
        </p:spPr>
      </p:pic>
      <p:pic>
        <p:nvPicPr>
          <p:cNvPr id="7" name="Рисунок 6" descr="G:\лыжник\поэтапно\20181208_1459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35283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Этапы работы</a:t>
            </a:r>
            <a:b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Первый этап: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8" name="Содержимое 7" descr="G:\лыжник\поэтапно\20181208_150034.jpg"/>
          <p:cNvPicPr>
            <a:picLocks noGrp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556792"/>
            <a:ext cx="354444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9" name="Рисунок 8" descr="G:\лыжник\поэтапно\20181208_1503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221088"/>
            <a:ext cx="338437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0" name="Рисунок 9" descr="G:\лыжник\поэтапно\20181208_15042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221088"/>
            <a:ext cx="347508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13" name="Прямоугольник 12"/>
          <p:cNvSpPr/>
          <p:nvPr/>
        </p:nvSpPr>
        <p:spPr>
          <a:xfrm rot="10800000" flipV="1">
            <a:off x="3929058" y="3505945"/>
            <a:ext cx="357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1</a:t>
            </a:r>
            <a:endParaRPr lang="ru-RU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86710" y="3500438"/>
            <a:ext cx="3722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2</a:t>
            </a:r>
            <a:endParaRPr lang="ru-RU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29058" y="6072206"/>
            <a:ext cx="372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3</a:t>
            </a:r>
            <a:endParaRPr lang="ru-RU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15272" y="6143644"/>
            <a:ext cx="443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4</a:t>
            </a:r>
            <a:endParaRPr lang="ru-RU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лыжник\kisspng-elsa-picture-frames-snowflake-winter-teal-frame-5ac3006cb9dd73.58179292152272906876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603448"/>
            <a:ext cx="10657184" cy="8352928"/>
          </a:xfrm>
          <a:prstGeom prst="rect">
            <a:avLst/>
          </a:prstGeom>
          <a:noFill/>
        </p:spPr>
      </p:pic>
      <p:pic>
        <p:nvPicPr>
          <p:cNvPr id="6" name="Содержимое 5" descr="G:\лыжник\поэтапно\20181208_15081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08720"/>
            <a:ext cx="36004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7" name="Рисунок 6" descr="G:\лыжник\поэтапно\20181208_1510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908720"/>
            <a:ext cx="36004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8" name="Рисунок 7" descr="G:\лыжник\поэтапно\20181208_151054 - копия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645024"/>
            <a:ext cx="36004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9" name="Рисунок 8" descr="G:\лыжник\поэтапно\20181208_15113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645024"/>
            <a:ext cx="36004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7500958" y="2857496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Narrow" pitchFamily="34" charset="0"/>
              </a:rPr>
              <a:t>6</a:t>
            </a:r>
            <a:endParaRPr lang="ru-RU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2857496"/>
            <a:ext cx="500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Narrow" pitchFamily="34" charset="0"/>
              </a:rPr>
              <a:t>5</a:t>
            </a:r>
            <a:endParaRPr lang="ru-RU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4810" y="5286388"/>
            <a:ext cx="394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Narrow" pitchFamily="34" charset="0"/>
              </a:rPr>
              <a:t>7</a:t>
            </a:r>
            <a:endParaRPr lang="ru-RU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00958" y="5286388"/>
            <a:ext cx="3722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8</a:t>
            </a:r>
            <a:endParaRPr lang="ru-RU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лыжник\kisspng-elsa-picture-frames-snowflake-winter-teal-frame-5ac3006cb9dd73.58179292152272906876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747464"/>
            <a:ext cx="10657184" cy="8352928"/>
          </a:xfrm>
          <a:prstGeom prst="rect">
            <a:avLst/>
          </a:prstGeom>
          <a:noFill/>
        </p:spPr>
      </p:pic>
      <p:pic>
        <p:nvPicPr>
          <p:cNvPr id="5" name="Содержимое 4" descr="G:\лыжник\поэтапно\20181208_15121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92696"/>
            <a:ext cx="396044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6" name="Рисунок 5" descr="G:\лыжник\поэтапно\20181208_1512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284984"/>
            <a:ext cx="381642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995936" y="3212976"/>
            <a:ext cx="512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9</a:t>
            </a:r>
            <a:endParaRPr lang="ru-RU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15272" y="5357826"/>
            <a:ext cx="774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10</a:t>
            </a:r>
            <a:endParaRPr lang="ru-RU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лыжник\kisspng-elsa-picture-frames-snowflake-winter-teal-frame-5ac3006cb9dd73.58179292152272906876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747464"/>
            <a:ext cx="10657184" cy="83529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Второй этап:</a:t>
            </a:r>
            <a:endParaRPr lang="ru-RU" dirty="0"/>
          </a:p>
        </p:txBody>
      </p:sp>
      <p:pic>
        <p:nvPicPr>
          <p:cNvPr id="5" name="Содержимое 4" descr="G:\лыжник\поэтапно\20181208_15151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60"/>
            <a:ext cx="345638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6" name="Рисунок 5" descr="G:\лыжник\поэтапно\20181208_1516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268760"/>
            <a:ext cx="331236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7" name="Рисунок 6" descr="G:\лыжник\поэтапно\20181208_1518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789040"/>
            <a:ext cx="33843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8" name="Рисунок 7" descr="G:\лыжник\поэтапно\20181208_15203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789040"/>
            <a:ext cx="331236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143372" y="3071810"/>
            <a:ext cx="357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1</a:t>
            </a:r>
            <a:endParaRPr lang="ru-RU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72396" y="3071810"/>
            <a:ext cx="443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2</a:t>
            </a:r>
            <a:endParaRPr lang="ru-RU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5643578"/>
            <a:ext cx="5150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3</a:t>
            </a:r>
            <a:endParaRPr lang="ru-RU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00958" y="5572140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4</a:t>
            </a:r>
            <a:endParaRPr lang="ru-RU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лыжник\kisspng-elsa-picture-frames-snowflake-winter-teal-frame-5ac3006cb9dd73.58179292152272906876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-603448"/>
            <a:ext cx="10657184" cy="835292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5" name="Рисунок 4" descr="G:\лыжник\поэтапно\20181208_1522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83072"/>
            <a:ext cx="3312368" cy="273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6" name="Содержимое 5" descr="G:\лыжник\поэтапно\20181208_152129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5618" y="983072"/>
            <a:ext cx="338437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7" name="Рисунок 6" descr="G:\лыжник\поэтапно\20181208_15224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7" y="3919691"/>
            <a:ext cx="3312366" cy="273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8" name="Рисунок 7" descr="G:\лыжник\поэтапно\20181208_15234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5618" y="3919691"/>
            <a:ext cx="3342766" cy="273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923928" y="2780928"/>
            <a:ext cx="3722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5</a:t>
            </a:r>
            <a:endParaRPr lang="ru-RU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58082" y="2857496"/>
            <a:ext cx="357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6</a:t>
            </a:r>
            <a:endParaRPr lang="ru-RU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7620" y="5357826"/>
            <a:ext cx="357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7</a:t>
            </a:r>
            <a:endParaRPr lang="ru-RU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768" y="5286388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8</a:t>
            </a:r>
            <a:endParaRPr lang="ru-RU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:\лыжник\kisspng-elsa-picture-frames-snowflake-winter-teal-frame-5ac3006cb9dd73.58179292152272906876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747464"/>
            <a:ext cx="10513168" cy="835292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24744"/>
            <a:ext cx="8003232" cy="5184575"/>
          </a:xfrm>
        </p:spPr>
        <p:txBody>
          <a:bodyPr>
            <a:no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2600" b="1" u="sng" dirty="0" smtClean="0">
                <a:solidFill>
                  <a:srgbClr val="0070C0"/>
                </a:solidFill>
                <a:latin typeface="Arial Narrow" pitchFamily="34" charset="0"/>
              </a:rPr>
              <a:t>Цель</a:t>
            </a:r>
            <a:r>
              <a:rPr lang="ru-RU" sz="2600" b="1" dirty="0" smtClean="0">
                <a:solidFill>
                  <a:srgbClr val="002060"/>
                </a:solidFill>
                <a:latin typeface="Arial Narrow" pitchFamily="34" charset="0"/>
              </a:rPr>
              <a:t>.  Повышение уровня профессиональной компетентности педагогов по обучению детей  технологии  изготовления «</a:t>
            </a:r>
            <a:r>
              <a:rPr lang="ru-RU" sz="2600" b="1" dirty="0" err="1" smtClean="0">
                <a:solidFill>
                  <a:srgbClr val="002060"/>
                </a:solidFill>
                <a:latin typeface="Arial Narrow" pitchFamily="34" charset="0"/>
              </a:rPr>
              <a:t>Сноубордиста</a:t>
            </a:r>
            <a:r>
              <a:rPr lang="ru-RU" sz="2600" b="1" dirty="0" smtClean="0">
                <a:solidFill>
                  <a:srgbClr val="002060"/>
                </a:solidFill>
                <a:latin typeface="Arial Narrow" pitchFamily="34" charset="0"/>
              </a:rPr>
              <a:t>» из нетрадиционного материала.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u="sng" dirty="0" smtClean="0">
                <a:solidFill>
                  <a:srgbClr val="0070C0"/>
                </a:solidFill>
                <a:latin typeface="Arial Narrow" pitchFamily="34" charset="0"/>
              </a:rPr>
              <a:t>Обучающие задачи: </a:t>
            </a:r>
          </a:p>
          <a:p>
            <a:pPr lvl="0"/>
            <a:r>
              <a:rPr lang="ru-RU" sz="2600" b="1" dirty="0" smtClean="0">
                <a:solidFill>
                  <a:srgbClr val="002060"/>
                </a:solidFill>
                <a:latin typeface="Arial Narrow" pitchFamily="34" charset="0"/>
              </a:rPr>
              <a:t>Обучать детей различным способам преобразования материалов</a:t>
            </a:r>
          </a:p>
          <a:p>
            <a:pPr lvl="0"/>
            <a:r>
              <a:rPr lang="ru-RU" sz="2600" b="1" dirty="0" smtClean="0">
                <a:solidFill>
                  <a:srgbClr val="002060"/>
                </a:solidFill>
                <a:latin typeface="Arial Narrow" pitchFamily="34" charset="0"/>
              </a:rPr>
              <a:t>Формировать знания о свойствах различных материалов</a:t>
            </a:r>
          </a:p>
          <a:p>
            <a:r>
              <a:rPr lang="ru-RU" sz="2600" b="1" dirty="0" smtClean="0">
                <a:solidFill>
                  <a:srgbClr val="002060"/>
                </a:solidFill>
                <a:latin typeface="Arial Narrow" pitchFamily="34" charset="0"/>
              </a:rPr>
              <a:t>Отрабатывать навыки работы с нетрадиционными материалами  и соблюдать аккуратность во время работы</a:t>
            </a:r>
            <a:endParaRPr lang="ru-RU" sz="2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лыжник\kisspng-elsa-picture-frames-snowflake-winter-teal-frame-5ac3006cb9dd73.58179292152272906876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747464"/>
            <a:ext cx="10657184" cy="83529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G:\лыжник\поэтапно\20181208_15245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92696"/>
            <a:ext cx="35283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7" name="Рисунок 6" descr="G:\лыжник\поэтапно\20181208_1525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717032"/>
            <a:ext cx="35283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8" name="Рисунок 7" descr="G:\лыжник\поэтапно\20181208_1524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92696"/>
            <a:ext cx="345638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779912" y="2996952"/>
            <a:ext cx="285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9</a:t>
            </a:r>
            <a:endParaRPr lang="ru-RU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76256" y="2924944"/>
            <a:ext cx="714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 10</a:t>
            </a:r>
            <a:endParaRPr lang="ru-RU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36096" y="5877272"/>
            <a:ext cx="827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11</a:t>
            </a:r>
            <a:endParaRPr lang="ru-RU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лыжник\kisspng-elsa-picture-frames-snowflake-winter-teal-frame-5ac3006cb9dd73.58179292152272906876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8552" y="-666745"/>
            <a:ext cx="10657184" cy="83529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Третий этап</a:t>
            </a:r>
            <a:endParaRPr lang="ru-RU" dirty="0"/>
          </a:p>
        </p:txBody>
      </p:sp>
      <p:pic>
        <p:nvPicPr>
          <p:cNvPr id="5" name="Содержимое 4" descr="G:\лыжник\поэтапно\20181208_15305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0175" y="1196752"/>
            <a:ext cx="35283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6" name="Рисунок 5" descr="G:\лыжник\поэтапно\20181208_1531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196752"/>
            <a:ext cx="345638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7" name="Рисунок 6" descr="G:\лыжник\поэтапно\20181208_15325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289" y="4077072"/>
            <a:ext cx="316550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995936" y="2852936"/>
            <a:ext cx="357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1</a:t>
            </a:r>
            <a:endParaRPr lang="ru-RU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08304" y="2924944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2</a:t>
            </a:r>
            <a:endParaRPr lang="ru-RU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45533" y="5805264"/>
            <a:ext cx="357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3</a:t>
            </a:r>
            <a:endParaRPr lang="ru-RU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лыжник\kisspng-elsa-picture-frames-snowflake-winter-teal-frame-5ac3006cb9dd73.58179292152272906876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747464"/>
            <a:ext cx="10657184" cy="83529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Четвертый этап</a:t>
            </a:r>
            <a:endParaRPr lang="ru-RU" dirty="0"/>
          </a:p>
        </p:txBody>
      </p:sp>
      <p:pic>
        <p:nvPicPr>
          <p:cNvPr id="5" name="Содержимое 4" descr="G:\лыжник\поэтапно\20181208_15340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388843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6" name="Рисунок 5" descr="G:\лыжник\поэтапно\20181208_1534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772816"/>
            <a:ext cx="40324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071934" y="5000636"/>
            <a:ext cx="430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1</a:t>
            </a:r>
            <a:endParaRPr lang="ru-RU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58082" y="4429132"/>
            <a:ext cx="571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   </a:t>
            </a:r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2</a:t>
            </a:r>
            <a:endParaRPr lang="ru-RU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ё</a:t>
            </a:r>
            <a:endParaRPr lang="ru-RU"/>
          </a:p>
        </p:txBody>
      </p:sp>
      <p:pic>
        <p:nvPicPr>
          <p:cNvPr id="5122" name="Picture 2" descr="C:\Users\рс\Desktop\51ycU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5" name="для работы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рс\Desktop\1492762648_5741198_x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рс\Desktop\2fons.ru-3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лыжник\481617_gallery.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184" y="0"/>
            <a:ext cx="927618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Arial Narrow" pitchFamily="34" charset="0"/>
              </a:rPr>
              <a:t>СПАСИБО ЗА ВНИМАНИЕ! </a:t>
            </a:r>
            <a:endParaRPr lang="ru-RU" sz="4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лыжник\kisspng-elsa-picture-frames-snowflake-winter-teal-frame-5ac3006cb9dd73.58179292152272906876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747464"/>
            <a:ext cx="10657184" cy="835292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08720"/>
            <a:ext cx="7931224" cy="5472608"/>
          </a:xfrm>
        </p:spPr>
        <p:txBody>
          <a:bodyPr>
            <a:normAutofit fontScale="92500"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b="1" u="sng" dirty="0" smtClean="0">
                <a:solidFill>
                  <a:srgbClr val="0070C0"/>
                </a:solidFill>
                <a:latin typeface="Arial Narrow" pitchFamily="34" charset="0"/>
              </a:rPr>
              <a:t>Развивающие задачи: </a:t>
            </a:r>
          </a:p>
          <a:p>
            <a:pPr lvl="0"/>
            <a:r>
              <a:rPr lang="ru-RU" sz="2600" b="1" dirty="0" smtClean="0">
                <a:solidFill>
                  <a:srgbClr val="002060"/>
                </a:solidFill>
                <a:latin typeface="Arial Narrow" pitchFamily="34" charset="0"/>
              </a:rPr>
              <a:t>Способствовать развитию интереса детей к изготовлению поделок из нетрадиционных материалов своими руками;</a:t>
            </a:r>
          </a:p>
          <a:p>
            <a:pPr lvl="0"/>
            <a:r>
              <a:rPr lang="ru-RU" sz="2600" b="1" dirty="0" smtClean="0">
                <a:solidFill>
                  <a:srgbClr val="002060"/>
                </a:solidFill>
                <a:latin typeface="Arial Narrow" pitchFamily="34" charset="0"/>
              </a:rPr>
              <a:t>Содействовать формированию творческих и конструктивных способностей детей;</a:t>
            </a:r>
          </a:p>
          <a:p>
            <a:pPr lvl="0"/>
            <a:r>
              <a:rPr lang="ru-RU" sz="2600" b="1" dirty="0" smtClean="0">
                <a:solidFill>
                  <a:srgbClr val="002060"/>
                </a:solidFill>
                <a:latin typeface="Arial Narrow" pitchFamily="34" charset="0"/>
              </a:rPr>
              <a:t>Способствовать развитию воображения, логического мышления, зрительного и слухового восприятия, творческой активности;</a:t>
            </a:r>
          </a:p>
          <a:p>
            <a:pPr lvl="0"/>
            <a:r>
              <a:rPr lang="ru-RU" sz="2600" b="1" dirty="0" smtClean="0">
                <a:solidFill>
                  <a:srgbClr val="002060"/>
                </a:solidFill>
                <a:latin typeface="Arial Narrow" pitchFamily="34" charset="0"/>
              </a:rPr>
              <a:t>Развитие диалогической речи;</a:t>
            </a:r>
          </a:p>
          <a:p>
            <a:r>
              <a:rPr lang="ru-RU" sz="2600" b="1" dirty="0" smtClean="0">
                <a:solidFill>
                  <a:srgbClr val="002060"/>
                </a:solidFill>
                <a:latin typeface="Arial Narrow" pitchFamily="34" charset="0"/>
              </a:rPr>
              <a:t>Развивать навык работы с пластилином: скатывание, сплющивание. </a:t>
            </a:r>
            <a:br>
              <a:rPr lang="ru-RU" sz="26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Arial Narrow" pitchFamily="34" charset="0"/>
              </a:rPr>
              <a:t>Развивать мелкую моторику пальцев рук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лыжник\kisspng-elsa-picture-frames-snowflake-winter-teal-frame-5ac3006cb9dd73.58179292152272906876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747464"/>
            <a:ext cx="10657184" cy="835292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836712"/>
            <a:ext cx="7931224" cy="5688632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2800" b="1" u="sng" dirty="0" smtClean="0">
                <a:solidFill>
                  <a:srgbClr val="0070C0"/>
                </a:solidFill>
                <a:latin typeface="Arial Narrow" pitchFamily="34" charset="0"/>
              </a:rPr>
              <a:t>Воспитательные задачи: </a:t>
            </a:r>
          </a:p>
          <a:p>
            <a:pPr marL="0" algn="ctr">
              <a:spcBef>
                <a:spcPts val="0"/>
              </a:spcBef>
              <a:buNone/>
            </a:pPr>
            <a:endParaRPr lang="ru-RU" sz="2800" b="1" u="sng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Воспитывать самостоятельность, любовь к различным видам спорта, желание поделиться знаниями с другими сверстниками, взрослыми;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Воспитывать аккуратность, усидчивость, интерес к деятельности;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Воспитывать чувство уважения к спортсмену и чувство гордости за его успехи.</a:t>
            </a:r>
          </a:p>
          <a:p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лыжник\kisspng-elsa-picture-frames-snowflake-winter-teal-frame-5ac3006cb9dd73.58179292152272906876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747464"/>
            <a:ext cx="10657184" cy="835292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836712"/>
            <a:ext cx="7859216" cy="5289451"/>
          </a:xfrm>
        </p:spPr>
        <p:txBody>
          <a:bodyPr>
            <a:normAutofit fontScale="92500" lnSpcReduction="20000"/>
          </a:bodyPr>
          <a:lstStyle/>
          <a:p>
            <a:pPr marL="0" indent="342900">
              <a:spcBef>
                <a:spcPts val="0"/>
              </a:spcBef>
              <a:buNone/>
            </a:pPr>
            <a:endParaRPr lang="ru-RU" sz="2800" b="1" u="sng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marL="0" indent="342900">
              <a:spcBef>
                <a:spcPts val="0"/>
              </a:spcBef>
              <a:buNone/>
            </a:pPr>
            <a:r>
              <a:rPr lang="ru-RU" sz="2800" b="1" u="sng" dirty="0" smtClean="0">
                <a:solidFill>
                  <a:srgbClr val="0070C0"/>
                </a:solidFill>
                <a:latin typeface="Arial Narrow" pitchFamily="34" charset="0"/>
              </a:rPr>
              <a:t>Словарная работа: </a:t>
            </a:r>
            <a:r>
              <a:rPr lang="ru-RU" sz="2800" b="1" dirty="0" err="1" smtClean="0">
                <a:solidFill>
                  <a:srgbClr val="002060"/>
                </a:solidFill>
                <a:latin typeface="Arial Narrow" pitchFamily="34" charset="0"/>
              </a:rPr>
              <a:t>сноубордист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, сноуборд, сноубординг,  инвентарь, снежные склоны.</a:t>
            </a:r>
          </a:p>
          <a:p>
            <a:pPr marL="0" indent="342900">
              <a:spcBef>
                <a:spcPts val="0"/>
              </a:spcBef>
              <a:buNone/>
            </a:pP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     </a:t>
            </a:r>
            <a:r>
              <a:rPr lang="ru-RU" sz="2800" b="1" u="sng" dirty="0" smtClean="0">
                <a:solidFill>
                  <a:srgbClr val="0070C0"/>
                </a:solidFill>
                <a:latin typeface="Arial Narrow" pitchFamily="34" charset="0"/>
              </a:rPr>
              <a:t>Предварительная работа: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Рассматривание иллюстраций  с видами спорта и спортинвентаря; спортивных объектов </a:t>
            </a:r>
            <a:r>
              <a:rPr lang="ru-RU" sz="2800" b="1" dirty="0" err="1" smtClean="0">
                <a:solidFill>
                  <a:srgbClr val="002060"/>
                </a:solidFill>
                <a:latin typeface="Arial Narrow" pitchFamily="34" charset="0"/>
              </a:rPr>
              <a:t>рес.Мордовии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; спортсменов Мордовии; беседы о зимних видах спорта, просмотров мультфильмов: "Снежные дорожки", "Шайбу! Шайбу!"; просмотр презентации о зимних видах спорта; дидактическая игра «Снаряди спортсмена», «Сложи картинку», «Что к чему».</a:t>
            </a:r>
          </a:p>
          <a:p>
            <a:pPr lvl="0"/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Раскрашивание  заготовок.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лыжник\kisspng-elsa-picture-frames-snowflake-winter-teal-frame-5ac3006cb9dd73.58179292152272906876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747464"/>
            <a:ext cx="10657184" cy="8352928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15616" y="980728"/>
            <a:ext cx="7571184" cy="5145435"/>
          </a:xfrm>
        </p:spPr>
        <p:txBody>
          <a:bodyPr>
            <a:normAutofit fontScale="92500" lnSpcReduction="20000"/>
          </a:bodyPr>
          <a:lstStyle/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Тип занятия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: комбинированный - изучение нового материала по средствам нетрадиционной техники выполнения с элементами практической отработки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</a:br>
            <a:endParaRPr lang="ru-RU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Оформление группы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: выставка поделок выполненных из нетрадиционного материала.</a:t>
            </a:r>
            <a:b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 </a:t>
            </a:r>
            <a:b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   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Методы:</a:t>
            </a:r>
            <a:r>
              <a:rPr lang="ru-RU" b="1" i="1" u="sng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b="1" i="1" u="sng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Словесный</a:t>
            </a:r>
            <a:b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Практический</a:t>
            </a:r>
            <a:b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Наглядный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лыжник\kisspng-elsa-picture-frames-snowflake-winter-teal-frame-5ac3006cb9dd73.58179292152272906876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747464"/>
            <a:ext cx="10657184" cy="83529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97363"/>
          </a:xfrm>
        </p:spPr>
        <p:txBody>
          <a:bodyPr>
            <a:normAutofit lnSpcReduction="10000"/>
          </a:bodyPr>
          <a:lstStyle/>
          <a:p>
            <a:r>
              <a:rPr lang="ru-RU" b="1" i="1" u="sng" dirty="0" smtClean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Материал:</a:t>
            </a:r>
            <a:r>
              <a:rPr lang="ru-RU" b="1" u="sng" dirty="0" smtClean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наглядный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: образец</a:t>
            </a:r>
            <a:b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раздаточный: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пластилин, шар из пенопласта, деревянная прищепка, шпатель деревянный, декоративные ладошки, синельная  проволока</a:t>
            </a:r>
            <a:endParaRPr lang="ru-RU" b="1" i="1" dirty="0" smtClean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ru-RU" b="1" u="sng" dirty="0" smtClean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Оборудование: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проектор,  проекционный экран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с\Desktop\794810a9b85f5ef083ba200fbc81c400_1024_68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5" name="Музыка для души. Отдых для глаз Winter in my city. Relax music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с\Desktop\575364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228</Words>
  <Application>Microsoft Office PowerPoint</Application>
  <PresentationFormat>Экран (4:3)</PresentationFormat>
  <Paragraphs>67</Paragraphs>
  <Slides>26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   Ознакомление дошкольников с различными видами спорта   в рамках тематической недели  «Спортивная Мордовия»  Мастер- класс «Сноубордист» (с использованием нетрадиционных техник)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Поделки из нетрадиционного материала</vt:lpstr>
      <vt:lpstr>Слайд 12</vt:lpstr>
      <vt:lpstr>Слайд 13</vt:lpstr>
      <vt:lpstr>Слайд 14</vt:lpstr>
      <vt:lpstr>Этапы работы Первый этап:</vt:lpstr>
      <vt:lpstr>Слайд 16</vt:lpstr>
      <vt:lpstr>Слайд 17</vt:lpstr>
      <vt:lpstr>Второй этап:</vt:lpstr>
      <vt:lpstr>Слайд 19</vt:lpstr>
      <vt:lpstr>Слайд 20</vt:lpstr>
      <vt:lpstr>Третий этап</vt:lpstr>
      <vt:lpstr>Четвертый этап</vt:lpstr>
      <vt:lpstr>ё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«Лыжник»</dc:title>
  <dc:creator>рс</dc:creator>
  <cp:lastModifiedBy>A</cp:lastModifiedBy>
  <cp:revision>78</cp:revision>
  <dcterms:created xsi:type="dcterms:W3CDTF">2018-12-03T15:49:16Z</dcterms:created>
  <dcterms:modified xsi:type="dcterms:W3CDTF">2019-01-22T10:52:03Z</dcterms:modified>
</cp:coreProperties>
</file>