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25" r:id="rId3"/>
    <p:sldId id="312" r:id="rId4"/>
    <p:sldId id="328" r:id="rId5"/>
    <p:sldId id="316" r:id="rId6"/>
    <p:sldId id="267" r:id="rId7"/>
    <p:sldId id="317" r:id="rId8"/>
    <p:sldId id="318" r:id="rId9"/>
    <p:sldId id="276" r:id="rId10"/>
    <p:sldId id="286" r:id="rId11"/>
    <p:sldId id="285" r:id="rId12"/>
    <p:sldId id="309" r:id="rId13"/>
    <p:sldId id="313" r:id="rId14"/>
    <p:sldId id="282" r:id="rId15"/>
    <p:sldId id="323" r:id="rId16"/>
    <p:sldId id="321" r:id="rId17"/>
    <p:sldId id="330" r:id="rId18"/>
    <p:sldId id="336" r:id="rId19"/>
    <p:sldId id="287" r:id="rId20"/>
    <p:sldId id="289" r:id="rId21"/>
    <p:sldId id="290" r:id="rId22"/>
    <p:sldId id="292" r:id="rId23"/>
    <p:sldId id="301" r:id="rId24"/>
    <p:sldId id="302" r:id="rId25"/>
    <p:sldId id="335" r:id="rId26"/>
    <p:sldId id="334" r:id="rId27"/>
    <p:sldId id="304" r:id="rId28"/>
    <p:sldId id="310" r:id="rId29"/>
    <p:sldId id="338" r:id="rId30"/>
    <p:sldId id="293" r:id="rId31"/>
    <p:sldId id="311" r:id="rId32"/>
    <p:sldId id="295" r:id="rId33"/>
    <p:sldId id="333" r:id="rId34"/>
    <p:sldId id="297" r:id="rId35"/>
    <p:sldId id="298" r:id="rId36"/>
    <p:sldId id="332" r:id="rId37"/>
    <p:sldId id="299" r:id="rId38"/>
    <p:sldId id="337" r:id="rId39"/>
    <p:sldId id="300" r:id="rId40"/>
    <p:sldId id="324" r:id="rId41"/>
    <p:sldId id="315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99"/>
    <a:srgbClr val="CA1502"/>
    <a:srgbClr val="0044CC"/>
    <a:srgbClr val="216BFF"/>
    <a:srgbClr val="04045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29" autoAdjust="0"/>
    <p:restoredTop sz="94681" autoAdjust="0"/>
  </p:normalViewPr>
  <p:slideViewPr>
    <p:cSldViewPr>
      <p:cViewPr>
        <p:scale>
          <a:sx n="75" d="100"/>
          <a:sy n="75" d="100"/>
        </p:scale>
        <p:origin x="-1188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1F3F9-E44A-4977-9BB4-C1C812528E6B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A084E-752C-4FFB-9E40-DA10914911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A3B28-DD1B-4D81-9698-0016CCA49F6C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24E87-72E9-4943-AF91-88A6EABB5C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3F783-30A8-4565-AFF1-E07F20350121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F044B-8184-4C7E-8865-71324E8E34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898D63E-A154-4646-9378-089F12F16B20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6F59376-C1A6-4D88-A535-01D0D427B3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1DF25AD-7AEE-464B-B9EE-B1B592565D56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4ADB361-21A4-4A35-8735-3F4D1CE077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B4BAD8D-442A-4504-ABD1-CB94130F30CA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513A8C6-B224-4551-A078-1B4D7965C9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3723730-0874-4424-9693-D7DB772AD041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E04F4F6-F037-419E-BF32-C77FBDCEFC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5398E6B-63C7-4C44-9057-A67EE540C52E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0CC2A1C-2AD1-41F9-8D07-E1DD155039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305F574-1ACE-4815-B72D-FBCCEEB874AF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BEF049-8BF5-4A69-9141-06B39B444F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37C290E-0D6A-4C05-889C-D17828CE2E0B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120E4CE-2FF0-4C67-81FF-5133A3A669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F3AF0FC-A0D9-422B-9848-A13CF372C800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F637729-9B66-4F3E-BF68-ED86A38228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D48E8-430B-4343-9504-227F9B28E79A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ED3C6-602F-4109-B10E-38A47E1BFC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E60BEFB-EACF-4456-BEDF-B4BC1D455540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05F71BC-93F1-4408-8077-5A57D7DD11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757393F-9980-4761-AD68-B001DF5750AE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F067C39-629A-4491-AF9E-491A9B34A3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7CFE2B9-C899-4B67-9A39-4334E594B83F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D5B8B37-0017-48E6-9763-A38A4C1CB4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7A33D-E796-4241-B6A2-F3F1B889A1D2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BBF3E-1FB3-4133-8AC2-BAA02DF3F2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7D919-A27A-42A2-BCAF-8054C043720E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3376D-C896-455E-887B-DD9EAB0A2F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09FD1-CFEB-4097-BF6C-964DA2A24391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ED932-1139-4247-AF05-8609DFE6BF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66058-D7D4-4150-A1E4-2A09C94B027C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65DDE-2D3D-4CBF-B7D5-DDF56CE442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C7395-7963-4E5A-9E74-95D6AB9015A4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91319-5731-427E-974C-9C43473AE0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26FD9-3A6B-4F7C-9750-7D942F27BEF0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45612-8E05-4145-9E68-9513C690C9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60223-4B69-4150-A55A-5CC97444B1FE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0FB07-58B2-4DD3-B15A-243EE940FA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7F138E-D53D-4107-9A10-37E9980E7F88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B47E19-9F2A-4FE6-90B7-BC774CA1E1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1" r:id="rId2"/>
    <p:sldLayoutId id="2147483680" r:id="rId3"/>
    <p:sldLayoutId id="2147483679" r:id="rId4"/>
    <p:sldLayoutId id="2147483678" r:id="rId5"/>
    <p:sldLayoutId id="2147483677" r:id="rId6"/>
    <p:sldLayoutId id="2147483676" r:id="rId7"/>
    <p:sldLayoutId id="2147483675" r:id="rId8"/>
    <p:sldLayoutId id="2147483674" r:id="rId9"/>
    <p:sldLayoutId id="2147483673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F9FE0A6-03FD-4A10-8766-34A2A1ADFB56}" type="datetimeFigureOut">
              <a:rPr lang="ru-RU"/>
              <a:pPr>
                <a:defRPr/>
              </a:pPr>
              <a:t>11.01.2018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0CB53DD-B699-4243-AC6D-1AAB4028DB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ctrTitle" idx="4294967295"/>
          </p:nvPr>
        </p:nvSpPr>
        <p:spPr>
          <a:xfrm>
            <a:off x="685800" y="2852738"/>
            <a:ext cx="7631113" cy="2376487"/>
          </a:xfrm>
        </p:spPr>
        <p:txBody>
          <a:bodyPr/>
          <a:lstStyle/>
          <a:p>
            <a:pPr eaLnBrk="1" hangingPunct="1">
              <a:lnSpc>
                <a:spcPct val="75000"/>
              </a:lnSpc>
            </a:pPr>
            <a:r>
              <a:rPr lang="ru-RU" sz="5400" b="1" smtClean="0">
                <a:solidFill>
                  <a:srgbClr val="0044CC"/>
                </a:solidFill>
                <a:latin typeface="Times New Roman" pitchFamily="18" charset="0"/>
              </a:rPr>
              <a:t/>
            </a:r>
            <a:br>
              <a:rPr lang="ru-RU" sz="5400" b="1" smtClean="0">
                <a:solidFill>
                  <a:srgbClr val="0044CC"/>
                </a:solidFill>
                <a:latin typeface="Times New Roman" pitchFamily="18" charset="0"/>
              </a:rPr>
            </a:br>
            <a:r>
              <a:rPr lang="ru-RU" sz="5400" b="1" smtClean="0">
                <a:solidFill>
                  <a:srgbClr val="CA1502"/>
                </a:solidFill>
                <a:latin typeface="Times New Roman" pitchFamily="18" charset="0"/>
              </a:rPr>
              <a:t>Все работы хороши!</a:t>
            </a:r>
            <a:r>
              <a:rPr lang="ru-RU" sz="5400" b="1" smtClean="0">
                <a:solidFill>
                  <a:srgbClr val="CA1502"/>
                </a:solidFill>
                <a:latin typeface="Arial" charset="0"/>
              </a:rPr>
              <a:t/>
            </a:r>
            <a:br>
              <a:rPr lang="ru-RU" sz="5400" b="1" smtClean="0">
                <a:solidFill>
                  <a:srgbClr val="CA1502"/>
                </a:solidFill>
                <a:latin typeface="Arial" charset="0"/>
              </a:rPr>
            </a:br>
            <a:r>
              <a:rPr lang="ru-RU" sz="4000" b="1" smtClean="0">
                <a:solidFill>
                  <a:srgbClr val="0044CC"/>
                </a:solidFill>
                <a:latin typeface="Arial" charset="0"/>
              </a:rPr>
              <a:t/>
            </a:r>
            <a:br>
              <a:rPr lang="ru-RU" sz="4000" b="1" smtClean="0">
                <a:solidFill>
                  <a:srgbClr val="0044CC"/>
                </a:solidFill>
                <a:latin typeface="Arial" charset="0"/>
              </a:rPr>
            </a:br>
            <a:r>
              <a:rPr lang="ru-RU" sz="4000" b="1" smtClean="0">
                <a:solidFill>
                  <a:srgbClr val="0044CC"/>
                </a:solidFill>
                <a:latin typeface="Arial" charset="0"/>
              </a:rPr>
              <a:t/>
            </a:r>
            <a:br>
              <a:rPr lang="ru-RU" sz="4000" b="1" smtClean="0">
                <a:solidFill>
                  <a:srgbClr val="0044CC"/>
                </a:solidFill>
                <a:latin typeface="Arial" charset="0"/>
              </a:rPr>
            </a:br>
            <a:r>
              <a:rPr lang="ru-RU" sz="4000" b="1" smtClean="0">
                <a:solidFill>
                  <a:srgbClr val="0044CC"/>
                </a:solidFill>
                <a:latin typeface="Arial" charset="0"/>
              </a:rPr>
              <a:t>                 </a:t>
            </a:r>
            <a:r>
              <a:rPr lang="ru-RU" sz="1600" b="1" smtClean="0">
                <a:solidFill>
                  <a:srgbClr val="0044CC"/>
                </a:solidFill>
                <a:latin typeface="Times New Roman" pitchFamily="18" charset="0"/>
              </a:rPr>
              <a:t>Воспитатель: Суркова Галина Михайловна</a:t>
            </a:r>
            <a:br>
              <a:rPr lang="ru-RU" sz="1600" b="1" smtClean="0">
                <a:solidFill>
                  <a:srgbClr val="0044CC"/>
                </a:solidFill>
                <a:latin typeface="Times New Roman" pitchFamily="18" charset="0"/>
              </a:rPr>
            </a:br>
            <a:r>
              <a:rPr lang="ru-RU" sz="1600" b="1" smtClean="0">
                <a:solidFill>
                  <a:srgbClr val="0044CC"/>
                </a:solidFill>
                <a:latin typeface="Times New Roman" pitchFamily="18" charset="0"/>
              </a:rPr>
              <a:t>                                                                          </a:t>
            </a:r>
            <a:r>
              <a:rPr lang="en-US" sz="1600" b="1" smtClean="0">
                <a:solidFill>
                  <a:srgbClr val="0044CC"/>
                </a:solidFill>
                <a:latin typeface="Times New Roman" pitchFamily="18" charset="0"/>
              </a:rPr>
              <a:t>I</a:t>
            </a:r>
            <a:r>
              <a:rPr lang="ru-RU" sz="1600" b="1" smtClean="0">
                <a:solidFill>
                  <a:srgbClr val="0044CC"/>
                </a:solidFill>
                <a:latin typeface="Times New Roman" pitchFamily="18" charset="0"/>
              </a:rPr>
              <a:t> квалификационная категория</a:t>
            </a:r>
            <a:br>
              <a:rPr lang="ru-RU" sz="1600" b="1" smtClean="0">
                <a:solidFill>
                  <a:srgbClr val="0044CC"/>
                </a:solidFill>
                <a:latin typeface="Times New Roman" pitchFamily="18" charset="0"/>
              </a:rPr>
            </a:br>
            <a:r>
              <a:rPr lang="ru-RU" sz="1600" b="1" smtClean="0">
                <a:solidFill>
                  <a:srgbClr val="0044CC"/>
                </a:solidFill>
                <a:latin typeface="Times New Roman" pitchFamily="18" charset="0"/>
              </a:rPr>
              <a:t/>
            </a:r>
            <a:br>
              <a:rPr lang="ru-RU" sz="1600" b="1" smtClean="0">
                <a:solidFill>
                  <a:srgbClr val="0044CC"/>
                </a:solidFill>
                <a:latin typeface="Times New Roman" pitchFamily="18" charset="0"/>
              </a:rPr>
            </a:br>
            <a:r>
              <a:rPr lang="ru-RU" sz="1600" b="1" smtClean="0">
                <a:solidFill>
                  <a:srgbClr val="0044CC"/>
                </a:solidFill>
                <a:latin typeface="Times New Roman" pitchFamily="18" charset="0"/>
              </a:rPr>
              <a:t/>
            </a:r>
            <a:br>
              <a:rPr lang="ru-RU" sz="1600" b="1" smtClean="0">
                <a:solidFill>
                  <a:srgbClr val="0044CC"/>
                </a:solidFill>
                <a:latin typeface="Times New Roman" pitchFamily="18" charset="0"/>
              </a:rPr>
            </a:br>
            <a:r>
              <a:rPr lang="ru-RU" sz="1600" b="1" smtClean="0">
                <a:solidFill>
                  <a:srgbClr val="0044CC"/>
                </a:solidFill>
                <a:latin typeface="Times New Roman" pitchFamily="18" charset="0"/>
              </a:rPr>
              <a:t/>
            </a:r>
            <a:br>
              <a:rPr lang="ru-RU" sz="1600" b="1" smtClean="0">
                <a:solidFill>
                  <a:srgbClr val="0044CC"/>
                </a:solidFill>
                <a:latin typeface="Times New Roman" pitchFamily="18" charset="0"/>
              </a:rPr>
            </a:br>
            <a:r>
              <a:rPr lang="ru-RU" sz="1600" b="1" smtClean="0">
                <a:solidFill>
                  <a:srgbClr val="0044CC"/>
                </a:solidFill>
                <a:latin typeface="Times New Roman" pitchFamily="18" charset="0"/>
              </a:rPr>
              <a:t/>
            </a:r>
            <a:br>
              <a:rPr lang="ru-RU" sz="1600" b="1" smtClean="0">
                <a:solidFill>
                  <a:srgbClr val="0044CC"/>
                </a:solidFill>
                <a:latin typeface="Times New Roman" pitchFamily="18" charset="0"/>
              </a:rPr>
            </a:br>
            <a:r>
              <a:rPr lang="ru-RU" sz="1600" b="1" smtClean="0">
                <a:solidFill>
                  <a:srgbClr val="0044CC"/>
                </a:solidFill>
                <a:latin typeface="Times New Roman" pitchFamily="18" charset="0"/>
              </a:rPr>
              <a:t/>
            </a:r>
            <a:br>
              <a:rPr lang="ru-RU" sz="1600" b="1" smtClean="0">
                <a:solidFill>
                  <a:srgbClr val="0044CC"/>
                </a:solidFill>
                <a:latin typeface="Times New Roman" pitchFamily="18" charset="0"/>
              </a:rPr>
            </a:br>
            <a:r>
              <a:rPr lang="ru-RU" sz="1600" b="1" smtClean="0">
                <a:solidFill>
                  <a:srgbClr val="0044CC"/>
                </a:solidFill>
                <a:latin typeface="Times New Roman" pitchFamily="18" charset="0"/>
              </a:rPr>
              <a:t/>
            </a:r>
            <a:br>
              <a:rPr lang="ru-RU" sz="1600" b="1" smtClean="0">
                <a:solidFill>
                  <a:srgbClr val="0044CC"/>
                </a:solidFill>
                <a:latin typeface="Times New Roman" pitchFamily="18" charset="0"/>
              </a:rPr>
            </a:br>
            <a:r>
              <a:rPr lang="ru-RU" sz="1600" b="1" smtClean="0">
                <a:solidFill>
                  <a:srgbClr val="0044CC"/>
                </a:solidFill>
                <a:latin typeface="Times New Roman" pitchFamily="18" charset="0"/>
              </a:rPr>
              <a:t> р.п. Атяшево 2018 г.</a:t>
            </a:r>
            <a:endParaRPr lang="ru-RU" sz="4000" b="1" smtClean="0">
              <a:solidFill>
                <a:srgbClr val="0044CC"/>
              </a:solidFill>
              <a:latin typeface="Arial" charset="0"/>
            </a:endParaRPr>
          </a:p>
        </p:txBody>
      </p:sp>
      <p:sp>
        <p:nvSpPr>
          <p:cNvPr id="25602" name="Rectangle 3"/>
          <p:cNvSpPr>
            <a:spLocks noGrp="1"/>
          </p:cNvSpPr>
          <p:nvPr>
            <p:ph type="subTitle" idx="4294967295"/>
          </p:nvPr>
        </p:nvSpPr>
        <p:spPr>
          <a:xfrm>
            <a:off x="1187450" y="115888"/>
            <a:ext cx="6769100" cy="1152525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mtClean="0">
                <a:solidFill>
                  <a:srgbClr val="0044CC"/>
                </a:solidFill>
                <a:latin typeface="Arial" charset="0"/>
              </a:rPr>
              <a:t> </a:t>
            </a:r>
            <a:r>
              <a:rPr lang="ru-RU" sz="1600" smtClean="0">
                <a:solidFill>
                  <a:srgbClr val="0044CC"/>
                </a:solidFill>
                <a:latin typeface="Times New Roman" pitchFamily="18" charset="0"/>
              </a:rPr>
              <a:t>Муниципальное автономное образовательное учреждение </a:t>
            </a:r>
          </a:p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rgbClr val="0044CC"/>
                </a:solidFill>
                <a:latin typeface="Times New Roman" pitchFamily="18" charset="0"/>
              </a:rPr>
              <a:t>Атяшевского муниципального района  </a:t>
            </a:r>
          </a:p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1600" smtClean="0">
                <a:solidFill>
                  <a:srgbClr val="0044CC"/>
                </a:solidFill>
                <a:latin typeface="Times New Roman" pitchFamily="18" charset="0"/>
              </a:rPr>
              <a:t>«Атяшевский детский сад комбинированного вида №1»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/>
            </a:r>
            <a:br>
              <a:rPr lang="ru-RU" sz="4000" smtClean="0"/>
            </a:br>
            <a:endParaRPr lang="ru-RU" sz="4000" smtClean="0"/>
          </a:p>
        </p:txBody>
      </p:sp>
      <p:sp>
        <p:nvSpPr>
          <p:cNvPr id="35842" name="Текст 2"/>
          <p:cNvSpPr>
            <a:spLocks noGrp="1"/>
          </p:cNvSpPr>
          <p:nvPr>
            <p:ph type="body" idx="1"/>
          </p:nvPr>
        </p:nvSpPr>
        <p:spPr>
          <a:xfrm>
            <a:off x="457200" y="404813"/>
            <a:ext cx="3609975" cy="1223962"/>
          </a:xfrm>
        </p:spPr>
        <p:txBody>
          <a:bodyPr/>
          <a:lstStyle/>
          <a:p>
            <a:pPr eaLnBrk="1" hangingPunct="1"/>
            <a:r>
              <a:rPr lang="ru-RU" sz="2000" smtClean="0">
                <a:solidFill>
                  <a:srgbClr val="000099"/>
                </a:solidFill>
              </a:rPr>
              <a:t>Работа по тетради «Знакомимся с профессиями»</a:t>
            </a:r>
          </a:p>
          <a:p>
            <a:pPr eaLnBrk="1" hangingPunct="1"/>
            <a:r>
              <a:rPr lang="ru-RU" sz="2000" smtClean="0">
                <a:solidFill>
                  <a:srgbClr val="000099"/>
                </a:solidFill>
              </a:rPr>
              <a:t>(М.В.Антонова)</a:t>
            </a:r>
          </a:p>
        </p:txBody>
      </p:sp>
      <p:sp>
        <p:nvSpPr>
          <p:cNvPr id="35843" name="Текст 4"/>
          <p:cNvSpPr>
            <a:spLocks noGrp="1"/>
          </p:cNvSpPr>
          <p:nvPr>
            <p:ph type="body" sz="quarter" idx="3"/>
          </p:nvPr>
        </p:nvSpPr>
        <p:spPr>
          <a:xfrm>
            <a:off x="4859338" y="476250"/>
            <a:ext cx="3829050" cy="1152525"/>
          </a:xfrm>
        </p:spPr>
        <p:txBody>
          <a:bodyPr/>
          <a:lstStyle/>
          <a:p>
            <a:pPr eaLnBrk="1" hangingPunct="1"/>
            <a:r>
              <a:rPr lang="ru-RU" sz="2100" smtClean="0">
                <a:solidFill>
                  <a:srgbClr val="000099"/>
                </a:solidFill>
              </a:rPr>
              <a:t>Просмотр презентации </a:t>
            </a:r>
          </a:p>
          <a:p>
            <a:pPr eaLnBrk="1" hangingPunct="1"/>
            <a:r>
              <a:rPr lang="ru-RU" sz="2100" smtClean="0">
                <a:solidFill>
                  <a:srgbClr val="000099"/>
                </a:solidFill>
              </a:rPr>
              <a:t> «Фермер – кто это такой?»</a:t>
            </a:r>
          </a:p>
        </p:txBody>
      </p:sp>
      <p:pic>
        <p:nvPicPr>
          <p:cNvPr id="35844" name="Picture 2" descr="http://www.grafamania.net/uploads/posts/2013-05/1369063833_001-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2276475"/>
            <a:ext cx="4248150" cy="3440113"/>
          </a:xfrm>
        </p:spPr>
      </p:pic>
      <p:pic>
        <p:nvPicPr>
          <p:cNvPr id="35845" name="Picture 2" descr="G:\DCIM\104PHOTO\SAM_54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2276475"/>
            <a:ext cx="4500562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smtClean="0">
                <a:solidFill>
                  <a:srgbClr val="000099"/>
                </a:solidFill>
              </a:rPr>
              <a:t>Оформление «Наш веселый огород» на окне</a:t>
            </a:r>
          </a:p>
        </p:txBody>
      </p:sp>
      <p:pic>
        <p:nvPicPr>
          <p:cNvPr id="36866" name="Содержимое 6" descr="G:\DCIM\104PHOTO\SAM_3991.JPG"/>
          <p:cNvPicPr>
            <a:picLocks noGrp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928801"/>
            <a:ext cx="4327525" cy="4000529"/>
          </a:xfrm>
        </p:spPr>
      </p:pic>
      <p:pic>
        <p:nvPicPr>
          <p:cNvPr id="36867" name="Содержимое 9" descr="G:\DCIM\104PHOTO\SAM_4024.JPG"/>
          <p:cNvPicPr>
            <a:picLocks noGrp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2071678"/>
            <a:ext cx="4321175" cy="40005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7890" name="Текст 2"/>
          <p:cNvSpPr>
            <a:spLocks noGrp="1"/>
          </p:cNvSpPr>
          <p:nvPr>
            <p:ph type="body" idx="1"/>
          </p:nvPr>
        </p:nvSpPr>
        <p:spPr>
          <a:xfrm>
            <a:off x="468313" y="188913"/>
            <a:ext cx="8351837" cy="792162"/>
          </a:xfrm>
        </p:spPr>
        <p:txBody>
          <a:bodyPr/>
          <a:lstStyle/>
          <a:p>
            <a:pPr algn="ctr" eaLnBrk="1" hangingPunct="1"/>
            <a:r>
              <a:rPr lang="ru-RU" sz="3200" smtClean="0">
                <a:solidFill>
                  <a:srgbClr val="000099"/>
                </a:solidFill>
              </a:rPr>
              <a:t>Праздник «Урожай у нас хорош»</a:t>
            </a:r>
          </a:p>
        </p:txBody>
      </p:sp>
      <p:sp>
        <p:nvSpPr>
          <p:cNvPr id="37891" name="Текст 4"/>
          <p:cNvSpPr>
            <a:spLocks noGrp="1"/>
          </p:cNvSpPr>
          <p:nvPr>
            <p:ph type="body" sz="quarter" idx="3"/>
          </p:nvPr>
        </p:nvSpPr>
        <p:spPr>
          <a:xfrm>
            <a:off x="4643438" y="1557338"/>
            <a:ext cx="4041775" cy="639762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7892" name="Содержимое 5"/>
          <p:cNvSpPr>
            <a:spLocks noGrp="1"/>
          </p:cNvSpPr>
          <p:nvPr>
            <p:ph sz="quarter" idx="4"/>
          </p:nvPr>
        </p:nvSpPr>
        <p:spPr>
          <a:xfrm>
            <a:off x="4643438" y="2205038"/>
            <a:ext cx="4041775" cy="395128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7893" name="Picture 2" descr="F:\урожай у нас хорош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81075"/>
            <a:ext cx="4968875" cy="3338513"/>
          </a:xfrm>
        </p:spPr>
      </p:pic>
      <p:pic>
        <p:nvPicPr>
          <p:cNvPr id="37894" name="Picture 7" descr="DSC_01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3319463"/>
            <a:ext cx="5219700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Профессия - хлебороб</a:t>
            </a:r>
            <a:endParaRPr lang="ru-RU" smtClean="0"/>
          </a:p>
        </p:txBody>
      </p:sp>
      <p:sp>
        <p:nvSpPr>
          <p:cNvPr id="38914" name="Содержимое 3"/>
          <p:cNvSpPr>
            <a:spLocks noGrp="1"/>
          </p:cNvSpPr>
          <p:nvPr>
            <p:ph sz="half" idx="2"/>
          </p:nvPr>
        </p:nvSpPr>
        <p:spPr>
          <a:xfrm>
            <a:off x="6011863" y="1125538"/>
            <a:ext cx="3132137" cy="573246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      </a:t>
            </a:r>
            <a:r>
              <a:rPr lang="ru-RU" sz="16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Цель:</a:t>
            </a:r>
          </a:p>
          <a:p>
            <a:pPr eaLnBrk="1" hangingPunct="1">
              <a:buFont typeface="Arial" charset="0"/>
              <a:buNone/>
            </a:pPr>
            <a:r>
              <a:rPr lang="ru-RU" sz="16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 Расширять знания детей о труде людей, живущих в сельской местности. Формировать представления о профессиях: хлебороб, механизатор, комбайнёр, тракторист. Подводить к пониманию взаимосвязи сельскохозяйственных работ в разное время года и их влияния на результат труда. Воспитывать бережное отношение к хлебу. Формировать культуру поведения, уважительное отношение к труду взрослых.</a:t>
            </a:r>
          </a:p>
        </p:txBody>
      </p:sp>
      <p:pic>
        <p:nvPicPr>
          <p:cNvPr id="38915" name="Picture 7" descr="DSC_00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7338"/>
            <a:ext cx="6300788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Прямоугольник 1"/>
          <p:cNvSpPr>
            <a:spLocks noChangeArrowheads="1"/>
          </p:cNvSpPr>
          <p:nvPr/>
        </p:nvSpPr>
        <p:spPr bwMode="auto">
          <a:xfrm>
            <a:off x="900113" y="549275"/>
            <a:ext cx="7143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3600">
              <a:latin typeface="Times New Roman" pitchFamily="18" charset="0"/>
            </a:endParaRPr>
          </a:p>
        </p:txBody>
      </p:sp>
      <p:sp>
        <p:nvSpPr>
          <p:cNvPr id="39938" name="Прямоугольник 2"/>
          <p:cNvSpPr>
            <a:spLocks noChangeArrowheads="1"/>
          </p:cNvSpPr>
          <p:nvPr/>
        </p:nvSpPr>
        <p:spPr bwMode="auto">
          <a:xfrm>
            <a:off x="1116013" y="357166"/>
            <a:ext cx="727233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000099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0099"/>
                </a:solidFill>
              </a:rPr>
              <a:t>Организационная форма работы</a:t>
            </a:r>
          </a:p>
          <a:p>
            <a:pPr algn="ctr"/>
            <a:r>
              <a:rPr lang="ru-RU" sz="2800" b="1" dirty="0" smtClean="0">
                <a:solidFill>
                  <a:srgbClr val="000099"/>
                </a:solidFill>
              </a:rPr>
              <a:t>Экскурсия </a:t>
            </a:r>
            <a:r>
              <a:rPr lang="ru-RU" sz="2800" b="1" dirty="0">
                <a:solidFill>
                  <a:srgbClr val="000099"/>
                </a:solidFill>
              </a:rPr>
              <a:t>на хлебное поле</a:t>
            </a:r>
            <a:r>
              <a:rPr lang="ru-RU" sz="2400" b="1" dirty="0">
                <a:solidFill>
                  <a:srgbClr val="000099"/>
                </a:solidFill>
              </a:rPr>
              <a:t> </a:t>
            </a:r>
          </a:p>
        </p:txBody>
      </p:sp>
      <p:pic>
        <p:nvPicPr>
          <p:cNvPr id="39939" name="Picture 4" descr="DSC_0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071678"/>
            <a:ext cx="7572428" cy="439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Прямоугольник 1"/>
          <p:cNvSpPr>
            <a:spLocks noChangeArrowheads="1"/>
          </p:cNvSpPr>
          <p:nvPr/>
        </p:nvSpPr>
        <p:spPr bwMode="auto">
          <a:xfrm>
            <a:off x="1187450" y="428625"/>
            <a:ext cx="72723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000099"/>
                </a:solidFill>
                <a:latin typeface="Times New Roman" pitchFamily="18" charset="0"/>
              </a:rPr>
              <a:t>Экскурсия на хлебоприемное предприятие</a:t>
            </a:r>
          </a:p>
        </p:txBody>
      </p:sp>
      <p:pic>
        <p:nvPicPr>
          <p:cNvPr id="40962" name="Picture 2" descr="F:\зерното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3357563"/>
            <a:ext cx="4572000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4" descr="DSC_01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557338"/>
            <a:ext cx="5327650" cy="354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rgbClr val="000099"/>
                </a:solidFill>
              </a:rPr>
              <a:t>Экскурсия на хлебокомбинат</a:t>
            </a:r>
            <a:br>
              <a:rPr lang="ru-RU" sz="4000" b="1" smtClean="0">
                <a:solidFill>
                  <a:srgbClr val="000099"/>
                </a:solidFill>
              </a:rPr>
            </a:br>
            <a:endParaRPr lang="ru-RU" sz="4000" b="1" smtClean="0">
              <a:solidFill>
                <a:srgbClr val="000099"/>
              </a:solidFill>
            </a:endParaRPr>
          </a:p>
        </p:txBody>
      </p:sp>
      <p:pic>
        <p:nvPicPr>
          <p:cNvPr id="43010" name="Picture 5" descr="DSC_00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3188" y="836613"/>
            <a:ext cx="5230812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2" descr="F:\хлебзавод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3068638"/>
            <a:ext cx="5508625" cy="365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654050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41986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3200" smtClean="0">
              <a:solidFill>
                <a:srgbClr val="000099"/>
              </a:solidFill>
            </a:endParaRPr>
          </a:p>
        </p:txBody>
      </p:sp>
      <p:sp>
        <p:nvSpPr>
          <p:cNvPr id="41987" name="Текст 4"/>
          <p:cNvSpPr>
            <a:spLocks noGrp="1"/>
          </p:cNvSpPr>
          <p:nvPr>
            <p:ph type="body" sz="quarter" idx="3"/>
          </p:nvPr>
        </p:nvSpPr>
        <p:spPr>
          <a:xfrm>
            <a:off x="827088" y="333375"/>
            <a:ext cx="7859712" cy="719138"/>
          </a:xfrm>
        </p:spPr>
        <p:txBody>
          <a:bodyPr/>
          <a:lstStyle/>
          <a:p>
            <a:pPr algn="ctr"/>
            <a:r>
              <a:rPr lang="ru-RU" smtClean="0">
                <a:solidFill>
                  <a:srgbClr val="000099"/>
                </a:solidFill>
              </a:rPr>
              <a:t>Организация предметно-развивающей среды уголок «Хлебокомбинат»</a:t>
            </a:r>
          </a:p>
        </p:txBody>
      </p:sp>
      <p:pic>
        <p:nvPicPr>
          <p:cNvPr id="41988" name="Picture 3" descr="F:\проф.для мрио\DSC_0048 (2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052513"/>
            <a:ext cx="4321174" cy="3770312"/>
          </a:xfrm>
        </p:spPr>
      </p:pic>
      <p:pic>
        <p:nvPicPr>
          <p:cNvPr id="41989" name="Picture 6" descr="SAM_54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3319463"/>
            <a:ext cx="4716462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537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44034" name="Текст 2"/>
          <p:cNvSpPr>
            <a:spLocks noGrp="1"/>
          </p:cNvSpPr>
          <p:nvPr>
            <p:ph type="body" idx="1"/>
          </p:nvPr>
        </p:nvSpPr>
        <p:spPr>
          <a:xfrm>
            <a:off x="468313" y="404813"/>
            <a:ext cx="4103687" cy="1511300"/>
          </a:xfrm>
        </p:spPr>
        <p:txBody>
          <a:bodyPr/>
          <a:lstStyle/>
          <a:p>
            <a:endParaRPr lang="ru-RU" sz="2000" dirty="0" smtClean="0">
              <a:solidFill>
                <a:srgbClr val="000099"/>
              </a:solidFill>
            </a:endParaRPr>
          </a:p>
          <a:p>
            <a:endParaRPr lang="ru-RU" sz="1800" dirty="0" smtClean="0">
              <a:solidFill>
                <a:srgbClr val="000099"/>
              </a:solidFill>
            </a:endParaRPr>
          </a:p>
          <a:p>
            <a:endParaRPr lang="ru-RU" dirty="0" smtClean="0">
              <a:solidFill>
                <a:srgbClr val="000099"/>
              </a:solidFill>
              <a:latin typeface="Arial" charset="0"/>
            </a:endParaRPr>
          </a:p>
          <a:p>
            <a:endParaRPr lang="ru-RU" dirty="0" smtClean="0">
              <a:solidFill>
                <a:srgbClr val="000099"/>
              </a:solidFill>
              <a:latin typeface="Arial" charset="0"/>
            </a:endParaRPr>
          </a:p>
          <a:p>
            <a:r>
              <a:rPr lang="ru-RU" dirty="0" smtClean="0">
                <a:solidFill>
                  <a:srgbClr val="000099"/>
                </a:solidFill>
              </a:rPr>
              <a:t>Занятие по познавательному развитию </a:t>
            </a:r>
          </a:p>
          <a:p>
            <a:r>
              <a:rPr lang="ru-RU" dirty="0" smtClean="0">
                <a:solidFill>
                  <a:srgbClr val="000099"/>
                </a:solidFill>
              </a:rPr>
              <a:t>«Хлеб – всему голова»</a:t>
            </a:r>
          </a:p>
        </p:txBody>
      </p:sp>
      <p:sp>
        <p:nvSpPr>
          <p:cNvPr id="44035" name="Текст 4"/>
          <p:cNvSpPr>
            <a:spLocks noGrp="1"/>
          </p:cNvSpPr>
          <p:nvPr>
            <p:ph type="body" sz="quarter" idx="3"/>
          </p:nvPr>
        </p:nvSpPr>
        <p:spPr>
          <a:xfrm>
            <a:off x="4643438" y="620713"/>
            <a:ext cx="4041775" cy="1152525"/>
          </a:xfrm>
        </p:spPr>
        <p:txBody>
          <a:bodyPr/>
          <a:lstStyle/>
          <a:p>
            <a:r>
              <a:rPr lang="ru-RU" smtClean="0">
                <a:solidFill>
                  <a:srgbClr val="000099"/>
                </a:solidFill>
              </a:rPr>
              <a:t>Подвижная игра «Колоски»</a:t>
            </a:r>
          </a:p>
        </p:txBody>
      </p:sp>
      <p:pic>
        <p:nvPicPr>
          <p:cNvPr id="44036" name="Picture 3" descr="http://atds1.a2b2.ru/_data/files.thumb/4/1/4139910e0f7308b_3058.4344331666_g-middl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060575"/>
            <a:ext cx="4643438" cy="3583003"/>
          </a:xfrm>
        </p:spPr>
      </p:pic>
      <p:pic>
        <p:nvPicPr>
          <p:cNvPr id="44037" name="Picture 2" descr="G:\DCIM\104PHOTO\SAM_544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2428868"/>
            <a:ext cx="4500562" cy="3571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Профессия - животновод</a:t>
            </a:r>
            <a:endParaRPr lang="ru-RU" smtClean="0"/>
          </a:p>
        </p:txBody>
      </p:sp>
      <p:sp>
        <p:nvSpPr>
          <p:cNvPr id="45058" name="Содержимое 3"/>
          <p:cNvSpPr>
            <a:spLocks noGrp="1"/>
          </p:cNvSpPr>
          <p:nvPr>
            <p:ph sz="half" idx="2"/>
          </p:nvPr>
        </p:nvSpPr>
        <p:spPr>
          <a:xfrm>
            <a:off x="6300788" y="1412875"/>
            <a:ext cx="2843212" cy="504031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8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Цель:</a:t>
            </a:r>
          </a:p>
          <a:p>
            <a:pPr>
              <a:buFont typeface="Arial" charset="0"/>
              <a:buNone/>
            </a:pP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Расширить представление детей о профессии животновода, о трудовых процессах на ферме. Закрепить, как человек заботиться о домашних животных и птицах; какую пользу они приносят человеку. Воспитывать у них уважение к людям труда, воспитывать любовь к животным, заботу о них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5059" name="Picture 5" descr="06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557338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smtClean="0">
                <a:solidFill>
                  <a:srgbClr val="000099"/>
                </a:solidFill>
                <a:latin typeface="Times New Roman" pitchFamily="18" charset="0"/>
              </a:rPr>
              <a:t>Актуальность</a:t>
            </a:r>
            <a:r>
              <a:rPr lang="ru-RU" sz="4000" b="1" i="1" smtClean="0">
                <a:solidFill>
                  <a:srgbClr val="000099"/>
                </a:solidFill>
              </a:rPr>
              <a:t/>
            </a:r>
            <a:br>
              <a:rPr lang="ru-RU" sz="4000" b="1" i="1" smtClean="0">
                <a:solidFill>
                  <a:srgbClr val="000099"/>
                </a:solidFill>
              </a:rPr>
            </a:br>
            <a:endParaRPr lang="ru-RU" sz="4000" smtClean="0"/>
          </a:p>
        </p:txBody>
      </p:sp>
      <p:sp>
        <p:nvSpPr>
          <p:cNvPr id="26626" name="Содержимое 2"/>
          <p:cNvSpPr>
            <a:spLocks noGrp="1"/>
          </p:cNvSpPr>
          <p:nvPr>
            <p:ph idx="1"/>
          </p:nvPr>
        </p:nvSpPr>
        <p:spPr>
          <a:xfrm>
            <a:off x="250825" y="908050"/>
            <a:ext cx="8424863" cy="524668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1800" smtClean="0"/>
              <a:t>      </a:t>
            </a:r>
            <a:r>
              <a:rPr lang="ru-RU" sz="2400" smtClean="0">
                <a:latin typeface="Times New Roman" pitchFamily="18" charset="0"/>
                <a:cs typeface="Arial" charset="0"/>
              </a:rPr>
              <a:t>Дошкольный возраст является наиболее благоприятным периодом для формирования любознательности. Именно в детском саду дети знакомятся с многообразием и широким выбором профессий. Элементарные знания помогут ребенку расширить свои познания о работе родителей, бабушек и дедушек, поближе познакомиться с рабочим местом мамы и папы, узнать, что именно они выполняют на работе.</a:t>
            </a:r>
          </a:p>
          <a:p>
            <a:pPr eaLnBrk="1" hangingPunct="1">
              <a:buFont typeface="Arial" charset="0"/>
              <a:buNone/>
            </a:pPr>
            <a:r>
              <a:rPr lang="ru-RU" sz="2400" smtClean="0">
                <a:latin typeface="Times New Roman" pitchFamily="18" charset="0"/>
                <a:cs typeface="Arial" charset="0"/>
              </a:rPr>
              <a:t>     Дошкольник пытается проиграть действие животновода, ветеринара, фермера и др. Некоторые элементы профессиональной деятельности им трудно понять, но в каждой профессии есть область, которую можно представить на основе наглядных образов, конкретных ситуаций из жизни.</a:t>
            </a:r>
          </a:p>
          <a:p>
            <a:pPr eaLnBrk="1" hangingPunct="1">
              <a:buFont typeface="Arial" charset="0"/>
              <a:buNone/>
            </a:pPr>
            <a:endParaRPr lang="ru-RU" sz="2400" smtClean="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000099"/>
                </a:solidFill>
              </a:rPr>
              <a:t>Организационная форма работы</a:t>
            </a:r>
          </a:p>
        </p:txBody>
      </p:sp>
      <p:sp>
        <p:nvSpPr>
          <p:cNvPr id="46082" name="Текст 2"/>
          <p:cNvSpPr>
            <a:spLocks noGrp="1"/>
          </p:cNvSpPr>
          <p:nvPr>
            <p:ph type="body" idx="1"/>
          </p:nvPr>
        </p:nvSpPr>
        <p:spPr>
          <a:xfrm>
            <a:off x="468313" y="1071546"/>
            <a:ext cx="3829050" cy="928694"/>
          </a:xfrm>
        </p:spPr>
        <p:txBody>
          <a:bodyPr/>
          <a:lstStyle/>
          <a:p>
            <a:r>
              <a:rPr lang="ru-RU" dirty="0" smtClean="0">
                <a:solidFill>
                  <a:srgbClr val="000099"/>
                </a:solidFill>
              </a:rPr>
              <a:t>Создание макета </a:t>
            </a:r>
          </a:p>
          <a:p>
            <a:r>
              <a:rPr lang="ru-RU" dirty="0" smtClean="0">
                <a:solidFill>
                  <a:srgbClr val="000099"/>
                </a:solidFill>
              </a:rPr>
              <a:t>«Бабушкин дворик»</a:t>
            </a:r>
          </a:p>
        </p:txBody>
      </p:sp>
      <p:sp>
        <p:nvSpPr>
          <p:cNvPr id="46083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214422"/>
            <a:ext cx="4041775" cy="928694"/>
          </a:xfrm>
        </p:spPr>
        <p:txBody>
          <a:bodyPr/>
          <a:lstStyle/>
          <a:p>
            <a:r>
              <a:rPr lang="ru-RU" dirty="0" smtClean="0">
                <a:solidFill>
                  <a:srgbClr val="000099"/>
                </a:solidFill>
              </a:rPr>
              <a:t>Игры с конструктором </a:t>
            </a:r>
            <a:r>
              <a:rPr lang="ru-RU" dirty="0" err="1" smtClean="0">
                <a:solidFill>
                  <a:srgbClr val="000099"/>
                </a:solidFill>
              </a:rPr>
              <a:t>Лего</a:t>
            </a:r>
            <a:r>
              <a:rPr lang="ru-RU" dirty="0" smtClean="0">
                <a:solidFill>
                  <a:srgbClr val="000099"/>
                </a:solidFill>
              </a:rPr>
              <a:t> </a:t>
            </a:r>
          </a:p>
          <a:p>
            <a:r>
              <a:rPr lang="ru-RU" dirty="0" smtClean="0">
                <a:solidFill>
                  <a:srgbClr val="000099"/>
                </a:solidFill>
              </a:rPr>
              <a:t>«На ферме»</a:t>
            </a:r>
          </a:p>
        </p:txBody>
      </p:sp>
      <p:pic>
        <p:nvPicPr>
          <p:cNvPr id="46084" name="Picture 3" descr="F:\макет фермерского хозяйств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143116"/>
            <a:ext cx="4446588" cy="3429024"/>
          </a:xfrm>
        </p:spPr>
      </p:pic>
      <p:pic>
        <p:nvPicPr>
          <p:cNvPr id="46085" name="Picture 7" descr="DSC_007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43116"/>
            <a:ext cx="457200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47106" name="Текст 2"/>
          <p:cNvSpPr>
            <a:spLocks noGrp="1"/>
          </p:cNvSpPr>
          <p:nvPr>
            <p:ph type="body" idx="1"/>
          </p:nvPr>
        </p:nvSpPr>
        <p:spPr>
          <a:xfrm>
            <a:off x="457200" y="404813"/>
            <a:ext cx="4040188" cy="863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smtClean="0">
                <a:solidFill>
                  <a:srgbClr val="000099"/>
                </a:solidFill>
              </a:rPr>
              <a:t>Подвижная игра «Пастух и стадо»</a:t>
            </a:r>
          </a:p>
        </p:txBody>
      </p:sp>
      <p:sp>
        <p:nvSpPr>
          <p:cNvPr id="47107" name="Содержимое 3"/>
          <p:cNvSpPr>
            <a:spLocks noGrp="1"/>
          </p:cNvSpPr>
          <p:nvPr>
            <p:ph sz="half" idx="2"/>
          </p:nvPr>
        </p:nvSpPr>
        <p:spPr>
          <a:xfrm>
            <a:off x="468313" y="2205038"/>
            <a:ext cx="4040187" cy="3951287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47108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549275"/>
            <a:ext cx="4041775" cy="863600"/>
          </a:xfrm>
        </p:spPr>
        <p:txBody>
          <a:bodyPr/>
          <a:lstStyle/>
          <a:p>
            <a:r>
              <a:rPr lang="ru-RU" smtClean="0">
                <a:solidFill>
                  <a:srgbClr val="000099"/>
                </a:solidFill>
              </a:rPr>
              <a:t>Работа с раскрасками по теме: «Профессии»</a:t>
            </a:r>
            <a:endParaRPr lang="ru-RU" smtClean="0"/>
          </a:p>
        </p:txBody>
      </p:sp>
      <p:sp>
        <p:nvSpPr>
          <p:cNvPr id="47109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7110" name="Picture 7" descr="DSC_01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375" y="1844675"/>
            <a:ext cx="4619625" cy="32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8" descr="20170814_1050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557338"/>
            <a:ext cx="3708400" cy="49450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Доярка</a:t>
            </a:r>
            <a:endParaRPr lang="ru-RU" smtClean="0"/>
          </a:p>
        </p:txBody>
      </p:sp>
      <p:sp>
        <p:nvSpPr>
          <p:cNvPr id="48130" name="Содержимое 3"/>
          <p:cNvSpPr>
            <a:spLocks noGrp="1"/>
          </p:cNvSpPr>
          <p:nvPr>
            <p:ph sz="half" idx="2"/>
          </p:nvPr>
        </p:nvSpPr>
        <p:spPr>
          <a:xfrm>
            <a:off x="5580063" y="1600200"/>
            <a:ext cx="3106737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000" i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Цель:</a:t>
            </a: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Arial" charset="0"/>
              <a:buNone/>
            </a:pP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Познакомить с трудом доярки; расширить знания об орудиях труда доярки;   воспитывать уважение к труду взрослых и бережное отношение к продуктам питания.</a:t>
            </a:r>
          </a:p>
        </p:txBody>
      </p:sp>
      <p:pic>
        <p:nvPicPr>
          <p:cNvPr id="48134" name="Picture 6" descr="Рисунок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268413"/>
            <a:ext cx="3887788" cy="540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612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49154" name="Текст 2"/>
          <p:cNvSpPr>
            <a:spLocks noGrp="1"/>
          </p:cNvSpPr>
          <p:nvPr>
            <p:ph type="body" idx="1"/>
          </p:nvPr>
        </p:nvSpPr>
        <p:spPr>
          <a:xfrm>
            <a:off x="468313" y="476250"/>
            <a:ext cx="4040187" cy="8651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smtClean="0">
                <a:solidFill>
                  <a:srgbClr val="000099"/>
                </a:solidFill>
              </a:rPr>
              <a:t>Сюжетно-ролевая игра «Доярка»</a:t>
            </a:r>
          </a:p>
        </p:txBody>
      </p:sp>
      <p:sp>
        <p:nvSpPr>
          <p:cNvPr id="4915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333375"/>
            <a:ext cx="4041775" cy="1150938"/>
          </a:xfrm>
        </p:spPr>
        <p:txBody>
          <a:bodyPr/>
          <a:lstStyle/>
          <a:p>
            <a:r>
              <a:rPr lang="ru-RU" smtClean="0">
                <a:solidFill>
                  <a:srgbClr val="000099"/>
                </a:solidFill>
              </a:rPr>
              <a:t>Сюжетно – ролевая игра на выставке молочных изделий</a:t>
            </a:r>
          </a:p>
        </p:txBody>
      </p:sp>
      <p:sp>
        <p:nvSpPr>
          <p:cNvPr id="4915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9157" name="Picture 2" descr="F:\8a22f1f71e1a39d_3065.be20d3e20b_g-middlдоярк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492375"/>
            <a:ext cx="4357686" cy="3865583"/>
          </a:xfrm>
        </p:spPr>
      </p:pic>
      <p:pic>
        <p:nvPicPr>
          <p:cNvPr id="49158" name="Picture 7" descr="SAM_54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8150" y="1928802"/>
            <a:ext cx="4895850" cy="394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549275"/>
            <a:ext cx="8229600" cy="1093775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0099"/>
                </a:solidFill>
                <a:latin typeface="Times New Roman" pitchFamily="18" charset="0"/>
              </a:rPr>
              <a:t>Дидактическая игра «Чем одарит нас корова,…?»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ru-RU" b="1" dirty="0" smtClean="0">
                <a:solidFill>
                  <a:srgbClr val="000099"/>
                </a:solidFill>
                <a:latin typeface="Times New Roman" pitchFamily="18" charset="0"/>
              </a:rPr>
            </a:br>
            <a:endParaRPr lang="ru-RU" b="1" dirty="0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34818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4819" name="Picture 4" descr="DSC_01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341438"/>
            <a:ext cx="7704138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rgbClr val="000099"/>
                </a:solidFill>
              </a:rPr>
              <a:t/>
            </a:r>
            <a:br>
              <a:rPr lang="ru-RU" sz="4000" b="1" smtClean="0">
                <a:solidFill>
                  <a:srgbClr val="000099"/>
                </a:solidFill>
              </a:rPr>
            </a:br>
            <a:r>
              <a:rPr lang="ru-RU" sz="4000" b="1" smtClean="0">
                <a:solidFill>
                  <a:srgbClr val="000099"/>
                </a:solidFill>
              </a:rPr>
              <a:t>Подборка иллюстраций о профессиях</a:t>
            </a:r>
            <a:br>
              <a:rPr lang="ru-RU" sz="4000" b="1" smtClean="0">
                <a:solidFill>
                  <a:srgbClr val="000099"/>
                </a:solidFill>
              </a:rPr>
            </a:br>
            <a:endParaRPr lang="ru-RU" sz="4000" b="1" smtClean="0">
              <a:solidFill>
                <a:srgbClr val="000099"/>
              </a:solidFill>
            </a:endParaRPr>
          </a:p>
        </p:txBody>
      </p:sp>
      <p:pic>
        <p:nvPicPr>
          <p:cNvPr id="78852" name="Picture 7" descr="DSC_009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44" y="1989138"/>
            <a:ext cx="4845081" cy="3314700"/>
          </a:xfrm>
          <a:noFill/>
          <a:ln/>
        </p:spPr>
      </p:pic>
      <p:pic>
        <p:nvPicPr>
          <p:cNvPr id="78853" name="Picture 2" descr="F:\професси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1844675"/>
            <a:ext cx="3643313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Птичница</a:t>
            </a:r>
            <a:endParaRPr lang="ru-RU" smtClean="0"/>
          </a:p>
        </p:txBody>
      </p:sp>
      <p:sp>
        <p:nvSpPr>
          <p:cNvPr id="50178" name="Содержимое 3"/>
          <p:cNvSpPr>
            <a:spLocks noGrp="1"/>
          </p:cNvSpPr>
          <p:nvPr>
            <p:ph sz="half" idx="2"/>
          </p:nvPr>
        </p:nvSpPr>
        <p:spPr>
          <a:xfrm>
            <a:off x="5148263" y="1628775"/>
            <a:ext cx="363855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000" smtClean="0">
                <a:solidFill>
                  <a:srgbClr val="000099"/>
                </a:solidFill>
                <a:latin typeface="Arial" charset="0"/>
                <a:cs typeface="Arial" charset="0"/>
              </a:rPr>
              <a:t>Цель: </a:t>
            </a:r>
          </a:p>
          <a:p>
            <a:pPr>
              <a:buFont typeface="Arial" charset="0"/>
              <a:buNone/>
            </a:pPr>
            <a:r>
              <a:rPr lang="ru-RU" sz="2000" smtClean="0">
                <a:latin typeface="Arial" charset="0"/>
                <a:cs typeface="Arial" charset="0"/>
              </a:rPr>
              <a:t>    Познакомить детей с профессией птичница, условиями выращивания кур и получения яиц. Формировать представления о домашней птице, их пользе для человека,  воспитывать уважения к труду птицевода.</a:t>
            </a:r>
          </a:p>
        </p:txBody>
      </p:sp>
      <p:pic>
        <p:nvPicPr>
          <p:cNvPr id="50179" name="Picture 5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412875"/>
            <a:ext cx="44450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216025"/>
          </a:xfrm>
        </p:spPr>
        <p:txBody>
          <a:bodyPr/>
          <a:lstStyle/>
          <a:p>
            <a:r>
              <a:rPr lang="ru-RU" sz="4000" b="1" smtClean="0">
                <a:solidFill>
                  <a:srgbClr val="000099"/>
                </a:solidFill>
              </a:rPr>
              <a:t>Экскурсия на птицеф</a:t>
            </a:r>
            <a:r>
              <a:rPr lang="ru-RU" sz="4000" b="1" smtClean="0">
                <a:solidFill>
                  <a:srgbClr val="000099"/>
                </a:solidFill>
                <a:latin typeface="Arial" charset="0"/>
              </a:rPr>
              <a:t>абрику</a:t>
            </a:r>
            <a:endParaRPr lang="ru-RU" smtClean="0"/>
          </a:p>
        </p:txBody>
      </p:sp>
      <p:pic>
        <p:nvPicPr>
          <p:cNvPr id="52226" name="Picture 3" descr="F:\экскурсия в птичник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1196975"/>
            <a:ext cx="4608512" cy="3830638"/>
          </a:xfrm>
        </p:spPr>
      </p:pic>
      <p:pic>
        <p:nvPicPr>
          <p:cNvPr id="52227" name="Picture 2" descr="F:\e708d3beaa16d95_3068.5e31590202_g-middl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51388" y="3429000"/>
            <a:ext cx="4392612" cy="31861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1202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900488" cy="639762"/>
          </a:xfrm>
        </p:spPr>
        <p:txBody>
          <a:bodyPr/>
          <a:lstStyle/>
          <a:p>
            <a:endParaRPr lang="ru-RU" sz="2000" smtClean="0">
              <a:solidFill>
                <a:srgbClr val="000099"/>
              </a:solidFill>
            </a:endParaRPr>
          </a:p>
        </p:txBody>
      </p:sp>
      <p:sp>
        <p:nvSpPr>
          <p:cNvPr id="51203" name="Текст 4"/>
          <p:cNvSpPr>
            <a:spLocks noGrp="1"/>
          </p:cNvSpPr>
          <p:nvPr>
            <p:ph type="body" sz="quarter" idx="3"/>
          </p:nvPr>
        </p:nvSpPr>
        <p:spPr>
          <a:xfrm>
            <a:off x="468313" y="404813"/>
            <a:ext cx="8177212" cy="936625"/>
          </a:xfrm>
        </p:spPr>
        <p:txBody>
          <a:bodyPr/>
          <a:lstStyle/>
          <a:p>
            <a:endParaRPr lang="ru-RU" sz="1800" smtClean="0">
              <a:solidFill>
                <a:srgbClr val="000099"/>
              </a:solidFill>
            </a:endParaRPr>
          </a:p>
          <a:p>
            <a:endParaRPr lang="ru-RU" sz="1800" smtClean="0">
              <a:solidFill>
                <a:srgbClr val="000099"/>
              </a:solidFill>
            </a:endParaRPr>
          </a:p>
          <a:p>
            <a:endParaRPr lang="ru-RU" sz="1800" smtClean="0">
              <a:solidFill>
                <a:srgbClr val="000099"/>
              </a:solidFill>
            </a:endParaRPr>
          </a:p>
          <a:p>
            <a:endParaRPr lang="ru-RU" sz="1800" smtClean="0">
              <a:solidFill>
                <a:srgbClr val="000099"/>
              </a:solidFill>
            </a:endParaRPr>
          </a:p>
          <a:p>
            <a:endParaRPr lang="ru-RU" sz="1800" smtClean="0">
              <a:solidFill>
                <a:srgbClr val="000099"/>
              </a:solidFill>
            </a:endParaRPr>
          </a:p>
          <a:p>
            <a:endParaRPr lang="ru-RU" sz="1800" smtClean="0">
              <a:solidFill>
                <a:srgbClr val="000099"/>
              </a:solidFill>
            </a:endParaRPr>
          </a:p>
          <a:p>
            <a:endParaRPr lang="ru-RU" sz="1800" smtClean="0">
              <a:solidFill>
                <a:srgbClr val="000099"/>
              </a:solidFill>
            </a:endParaRPr>
          </a:p>
          <a:p>
            <a:pPr algn="ctr"/>
            <a:r>
              <a:rPr lang="ru-RU" smtClean="0">
                <a:solidFill>
                  <a:srgbClr val="000099"/>
                </a:solidFill>
              </a:rPr>
              <a:t>Организация предметно-развивающей среды уголок «</a:t>
            </a:r>
            <a:r>
              <a:rPr lang="ru-RU" smtClean="0">
                <a:solidFill>
                  <a:srgbClr val="000099"/>
                </a:solidFill>
                <a:latin typeface="Times New Roman" pitchFamily="18" charset="0"/>
              </a:rPr>
              <a:t>Птицефабрика</a:t>
            </a:r>
            <a:r>
              <a:rPr lang="ru-RU" smtClean="0">
                <a:solidFill>
                  <a:srgbClr val="000099"/>
                </a:solidFill>
              </a:rPr>
              <a:t>»</a:t>
            </a:r>
          </a:p>
        </p:txBody>
      </p:sp>
      <p:pic>
        <p:nvPicPr>
          <p:cNvPr id="51204" name="Picture 2" descr="F:\птичник уголок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1484313"/>
            <a:ext cx="7273925" cy="5064125"/>
          </a:xfrm>
        </p:spPr>
      </p:pic>
      <p:sp>
        <p:nvSpPr>
          <p:cNvPr id="51205" name="Содержимое 6"/>
          <p:cNvSpPr>
            <a:spLocks noGrp="1"/>
          </p:cNvSpPr>
          <p:nvPr>
            <p:ph sz="half" idx="2"/>
          </p:nvPr>
        </p:nvSpPr>
        <p:spPr>
          <a:xfrm>
            <a:off x="468313" y="2205038"/>
            <a:ext cx="4040187" cy="3951287"/>
          </a:xfrm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Профессия - ветеринар</a:t>
            </a:r>
            <a:endParaRPr lang="ru-RU" smtClean="0"/>
          </a:p>
        </p:txBody>
      </p:sp>
      <p:sp>
        <p:nvSpPr>
          <p:cNvPr id="53250" name="Содержимое 3"/>
          <p:cNvSpPr>
            <a:spLocks noGrp="1"/>
          </p:cNvSpPr>
          <p:nvPr>
            <p:ph sz="half" idx="2"/>
          </p:nvPr>
        </p:nvSpPr>
        <p:spPr>
          <a:xfrm>
            <a:off x="5580063" y="1600200"/>
            <a:ext cx="3384550" cy="49244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800" smtClean="0">
                <a:solidFill>
                  <a:srgbClr val="000099"/>
                </a:solidFill>
                <a:latin typeface="Arial" charset="0"/>
                <a:cs typeface="Arial" charset="0"/>
              </a:rPr>
              <a:t>Цель:</a:t>
            </a:r>
            <a:r>
              <a:rPr lang="ru-RU" sz="1800" smtClean="0">
                <a:latin typeface="Arial" charset="0"/>
                <a:cs typeface="Arial" charset="0"/>
              </a:rPr>
              <a:t> </a:t>
            </a:r>
          </a:p>
          <a:p>
            <a:pPr>
              <a:buFont typeface="Arial" charset="0"/>
              <a:buNone/>
            </a:pPr>
            <a:r>
              <a:rPr lang="ru-RU" sz="1800" smtClean="0">
                <a:latin typeface="Arial" charset="0"/>
                <a:cs typeface="Arial" charset="0"/>
              </a:rPr>
              <a:t>     Формировать представление о труде врача животных (ветеринара). </a:t>
            </a:r>
          </a:p>
          <a:p>
            <a:pPr>
              <a:buFont typeface="Arial" charset="0"/>
              <a:buNone/>
            </a:pPr>
            <a:r>
              <a:rPr lang="ru-RU" sz="1800" smtClean="0">
                <a:latin typeface="Arial" charset="0"/>
                <a:cs typeface="Arial" charset="0"/>
              </a:rPr>
              <a:t>     Воспитывать у детей любовь к животным, желание помочь им. Показать значение ветеринарной медицины для домашних питомцев.</a:t>
            </a:r>
          </a:p>
        </p:txBody>
      </p:sp>
      <p:pic>
        <p:nvPicPr>
          <p:cNvPr id="53251" name="Picture 5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84313"/>
            <a:ext cx="543560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850" y="404813"/>
            <a:ext cx="8569325" cy="2143125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  <a:t/>
            </a:r>
            <a:br>
              <a:rPr lang="ru-RU" sz="3200" b="1" dirty="0" smtClean="0">
                <a:solidFill>
                  <a:srgbClr val="000099"/>
                </a:solidFill>
                <a:latin typeface="Monotype Corsiva" pitchFamily="66" charset="0"/>
              </a:rPr>
            </a:b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</a:rPr>
              <a:t>Цель проекта: 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Arial" charset="0"/>
              </a:rPr>
              <a:t>обеспечить целостность образовательного процесса через </a:t>
            </a:r>
            <a:br>
              <a:rPr lang="ru-RU" sz="2000" dirty="0" smtClean="0">
                <a:latin typeface="Times New Roman" pitchFamily="18" charset="0"/>
                <a:cs typeface="Arial" charset="0"/>
              </a:rPr>
            </a:br>
            <a:r>
              <a:rPr lang="ru-RU" sz="2000" dirty="0" smtClean="0">
                <a:latin typeface="Times New Roman" pitchFamily="18" charset="0"/>
                <a:cs typeface="Arial" charset="0"/>
              </a:rPr>
              <a:t>систему работы с дошкольниками по  организации ранней профессиональной  ориентации на сельскохозяйственные профессии; обогащение знаниями и представлениями детей о многообразии профессиональной деятельности на селе, ее ролью в жизни нашего поселка.</a:t>
            </a:r>
            <a:br>
              <a:rPr lang="ru-RU" sz="2000" dirty="0" smtClean="0">
                <a:latin typeface="Times New Roman" pitchFamily="18" charset="0"/>
                <a:cs typeface="Arial" charset="0"/>
              </a:rPr>
            </a:br>
            <a:endParaRPr lang="ru-RU" sz="2000" dirty="0" smtClean="0">
              <a:latin typeface="Times New Roman" pitchFamily="18" charset="0"/>
              <a:cs typeface="Arial" charset="0"/>
            </a:endParaRPr>
          </a:p>
        </p:txBody>
      </p:sp>
      <p:sp>
        <p:nvSpPr>
          <p:cNvPr id="27650" name="Содержимое 2"/>
          <p:cNvSpPr>
            <a:spLocks noGrp="1"/>
          </p:cNvSpPr>
          <p:nvPr>
            <p:ph idx="4294967295"/>
          </p:nvPr>
        </p:nvSpPr>
        <p:spPr>
          <a:xfrm>
            <a:off x="250825" y="2205038"/>
            <a:ext cx="8569325" cy="391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ru-RU" sz="3000" b="1" dirty="0" smtClean="0">
              <a:solidFill>
                <a:srgbClr val="000099"/>
              </a:solidFill>
              <a:latin typeface="Monotype Corsiva" pitchFamily="66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</a:rPr>
              <a:t>Задачи проекта: </a:t>
            </a:r>
            <a:endParaRPr lang="ru-RU" sz="2000" b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2000" dirty="0" smtClean="0">
                <a:latin typeface="Times New Roman" pitchFamily="18" charset="0"/>
                <a:cs typeface="Arial" charset="0"/>
              </a:rPr>
              <a:t>Развивать у ребенка интерес к сельскохозяйственным профессиям в дошкольном возрасте;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2000" dirty="0" smtClean="0">
                <a:latin typeface="Times New Roman" pitchFamily="18" charset="0"/>
                <a:cs typeface="Arial" charset="0"/>
              </a:rPr>
              <a:t>Приобщение детей к профессиональной деятельности на селе, через игровую, театрализованную деятельность и экскурсии;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2000" dirty="0" smtClean="0">
                <a:latin typeface="Times New Roman" pitchFamily="18" charset="0"/>
                <a:cs typeface="Arial" charset="0"/>
              </a:rPr>
              <a:t>Способствовать воспитанию гордости за своих родителей, работающих на сельскохозяйственных предприятиях;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2000" dirty="0" smtClean="0">
                <a:latin typeface="Times New Roman" pitchFamily="18" charset="0"/>
                <a:cs typeface="Arial" charset="0"/>
              </a:rPr>
              <a:t>Воспитание положительного отношения и уважения к профессии сельского хозяйства;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ru-RU" sz="2000" dirty="0" smtClean="0">
                <a:latin typeface="Times New Roman" pitchFamily="18" charset="0"/>
                <a:cs typeface="Arial" charset="0"/>
              </a:rPr>
              <a:t>Формирование у детей знаний об общественной значимости труда работников сельского хозяйства, о взаимосвязи и взаимозависимости различных видов труда сельскохозяйственной направленности с другими профессиями.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ru-RU" sz="2000" dirty="0" smtClean="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smtClean="0">
                <a:solidFill>
                  <a:srgbClr val="000099"/>
                </a:solidFill>
                <a:latin typeface="Times New Roman" pitchFamily="18" charset="0"/>
              </a:rPr>
              <a:t>Экскурсия в ветеринарную лечебницу</a:t>
            </a:r>
          </a:p>
        </p:txBody>
      </p:sp>
      <p:sp>
        <p:nvSpPr>
          <p:cNvPr id="5427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628775"/>
            <a:ext cx="4038600" cy="45259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54275" name="Picture 2" descr="F:\ветлечебниц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557338"/>
            <a:ext cx="4284663" cy="3473450"/>
          </a:xfrm>
        </p:spPr>
      </p:pic>
      <p:sp>
        <p:nvSpPr>
          <p:cNvPr id="54276" name="Содержимое 3"/>
          <p:cNvSpPr>
            <a:spLocks/>
          </p:cNvSpPr>
          <p:nvPr/>
        </p:nvSpPr>
        <p:spPr bwMode="auto">
          <a:xfrm>
            <a:off x="4643438" y="1628775"/>
            <a:ext cx="4038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2800">
              <a:latin typeface="Calibri" pitchFamily="34" charset="0"/>
            </a:endParaRPr>
          </a:p>
        </p:txBody>
      </p:sp>
      <p:pic>
        <p:nvPicPr>
          <p:cNvPr id="54279" name="Picture 7" descr="DSC_0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28775"/>
            <a:ext cx="4572000" cy="3435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smtClean="0">
                <a:solidFill>
                  <a:srgbClr val="000099"/>
                </a:solidFill>
              </a:rPr>
              <a:t>Проведение мастер –класса родителем  «Знакомство с профессией ветеринара»</a:t>
            </a:r>
            <a:br>
              <a:rPr lang="ru-RU" sz="2800" b="1" smtClean="0">
                <a:solidFill>
                  <a:srgbClr val="000099"/>
                </a:solidFill>
              </a:rPr>
            </a:br>
            <a:endParaRPr lang="ru-RU" sz="2800" b="1" smtClean="0">
              <a:solidFill>
                <a:srgbClr val="000099"/>
              </a:solidFill>
            </a:endParaRPr>
          </a:p>
        </p:txBody>
      </p:sp>
      <p:sp>
        <p:nvSpPr>
          <p:cNvPr id="55298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smtClean="0">
              <a:solidFill>
                <a:srgbClr val="000099"/>
              </a:solidFill>
            </a:endParaRPr>
          </a:p>
          <a:p>
            <a:endParaRPr lang="ru-RU" sz="1800" smtClean="0">
              <a:solidFill>
                <a:srgbClr val="000099"/>
              </a:solidFill>
            </a:endParaRPr>
          </a:p>
          <a:p>
            <a:endParaRPr lang="ru-RU" sz="1800" smtClean="0">
              <a:solidFill>
                <a:srgbClr val="000099"/>
              </a:solidFill>
            </a:endParaRPr>
          </a:p>
          <a:p>
            <a:endParaRPr lang="ru-RU" sz="1800" smtClean="0">
              <a:solidFill>
                <a:srgbClr val="000099"/>
              </a:solidFill>
            </a:endParaRPr>
          </a:p>
          <a:p>
            <a:endParaRPr lang="ru-RU" sz="1800" smtClean="0">
              <a:solidFill>
                <a:srgbClr val="000099"/>
              </a:solidFill>
            </a:endParaRPr>
          </a:p>
          <a:p>
            <a:endParaRPr lang="ru-RU" sz="1800" smtClean="0">
              <a:solidFill>
                <a:srgbClr val="000099"/>
              </a:solidFill>
            </a:endParaRPr>
          </a:p>
          <a:p>
            <a:endParaRPr lang="ru-RU" sz="1800" smtClean="0">
              <a:solidFill>
                <a:srgbClr val="000099"/>
              </a:solidFill>
            </a:endParaRPr>
          </a:p>
          <a:p>
            <a:endParaRPr lang="ru-RU" sz="1800" smtClean="0">
              <a:solidFill>
                <a:srgbClr val="000099"/>
              </a:solidFill>
            </a:endParaRPr>
          </a:p>
          <a:p>
            <a:endParaRPr lang="ru-RU" sz="1800" smtClean="0">
              <a:solidFill>
                <a:srgbClr val="000099"/>
              </a:solidFill>
            </a:endParaRPr>
          </a:p>
          <a:p>
            <a:endParaRPr lang="ru-RU" sz="1800" smtClean="0">
              <a:solidFill>
                <a:srgbClr val="000099"/>
              </a:solidFill>
            </a:endParaRPr>
          </a:p>
        </p:txBody>
      </p:sp>
      <p:sp>
        <p:nvSpPr>
          <p:cNvPr id="55299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5300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sz="1800" smtClean="0">
              <a:solidFill>
                <a:srgbClr val="000099"/>
              </a:solidFill>
            </a:endParaRPr>
          </a:p>
        </p:txBody>
      </p:sp>
      <p:sp>
        <p:nvSpPr>
          <p:cNvPr id="55301" name="Содержимое 5"/>
          <p:cNvSpPr>
            <a:spLocks noGrp="1"/>
          </p:cNvSpPr>
          <p:nvPr>
            <p:ph sz="quarter" idx="4"/>
          </p:nvPr>
        </p:nvSpPr>
        <p:spPr>
          <a:xfrm>
            <a:off x="4643438" y="2205038"/>
            <a:ext cx="4041775" cy="3951287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55302" name="Picture 9" descr="DSC_03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052513"/>
            <a:ext cx="4572000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10" descr="DSC_03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052513"/>
            <a:ext cx="4248150" cy="27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4" name="Picture 12" descr="DSC_03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3794125"/>
            <a:ext cx="4608512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857248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Сюжетно – ролевая игра «Больница для животных»</a:t>
            </a:r>
            <a:r>
              <a:rPr lang="ru-RU" sz="4000" b="1" dirty="0" smtClean="0">
                <a:solidFill>
                  <a:srgbClr val="000099"/>
                </a:solidFill>
              </a:rPr>
              <a:t/>
            </a:r>
            <a:br>
              <a:rPr lang="ru-RU" sz="4000" b="1" dirty="0" smtClean="0">
                <a:solidFill>
                  <a:srgbClr val="000099"/>
                </a:solidFill>
              </a:rPr>
            </a:br>
            <a:endParaRPr lang="ru-RU" sz="4000" b="1" dirty="0" smtClean="0">
              <a:solidFill>
                <a:srgbClr val="000099"/>
              </a:solidFill>
            </a:endParaRPr>
          </a:p>
        </p:txBody>
      </p:sp>
      <p:pic>
        <p:nvPicPr>
          <p:cNvPr id="56322" name="Picture 4" descr="DSC_005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844675"/>
            <a:ext cx="6516688" cy="4779963"/>
          </a:xfrm>
        </p:spPr>
      </p:pic>
      <p:pic>
        <p:nvPicPr>
          <p:cNvPr id="56323" name="Picture 5" descr="DSC_00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3" y="1268413"/>
            <a:ext cx="3382956" cy="394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«Все профессии важны»</a:t>
            </a:r>
            <a:endParaRPr lang="ru-RU" smtClean="0"/>
          </a:p>
        </p:txBody>
      </p:sp>
      <p:sp>
        <p:nvSpPr>
          <p:cNvPr id="57346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7347" name="Содержимое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346710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000" b="1" dirty="0" smtClean="0">
                <a:solidFill>
                  <a:srgbClr val="000099"/>
                </a:solidFill>
              </a:rPr>
              <a:t>Цель:</a:t>
            </a:r>
            <a:r>
              <a:rPr lang="ru-RU" sz="2000" dirty="0" smtClean="0">
                <a:solidFill>
                  <a:srgbClr val="000099"/>
                </a:solidFill>
              </a:rPr>
              <a:t> </a:t>
            </a:r>
          </a:p>
          <a:p>
            <a:pPr>
              <a:buFont typeface="Arial" charset="0"/>
              <a:buNone/>
            </a:pPr>
            <a:r>
              <a:rPr lang="ru-RU" sz="2000" dirty="0" smtClean="0"/>
              <a:t>      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Закреплять знания о разных сельскохозяйственных профессиях родителей; расширять словарь наименованиями профессий, орудий труда; упражнять дошкольников в умении поддерживать разговор; воспитывать уважение к людям разных профессий.</a:t>
            </a:r>
          </a:p>
          <a:p>
            <a:pPr>
              <a:buFont typeface="Arial" charset="0"/>
              <a:buNone/>
            </a:pPr>
            <a:endParaRPr lang="ru-RU" sz="2000" b="1" dirty="0" smtClean="0">
              <a:latin typeface="Arial" charset="0"/>
              <a:cs typeface="Arial" charset="0"/>
            </a:endParaRPr>
          </a:p>
        </p:txBody>
      </p:sp>
      <p:pic>
        <p:nvPicPr>
          <p:cNvPr id="57348" name="Picture 5" descr="DSC044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196975"/>
            <a:ext cx="4389437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>
          <a:xfrm>
            <a:off x="8532813" y="274638"/>
            <a:ext cx="153987" cy="201612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58370" name="Текст 2"/>
          <p:cNvSpPr>
            <a:spLocks noGrp="1"/>
          </p:cNvSpPr>
          <p:nvPr>
            <p:ph type="body" idx="1"/>
          </p:nvPr>
        </p:nvSpPr>
        <p:spPr>
          <a:xfrm>
            <a:off x="457200" y="333375"/>
            <a:ext cx="7931150" cy="792163"/>
          </a:xfrm>
        </p:spPr>
        <p:txBody>
          <a:bodyPr/>
          <a:lstStyle/>
          <a:p>
            <a:pPr algn="ctr"/>
            <a:r>
              <a:rPr lang="ru-RU" sz="2800" smtClean="0">
                <a:solidFill>
                  <a:srgbClr val="000099"/>
                </a:solidFill>
              </a:rPr>
              <a:t>Создание библиотеки по теме: «Профессии»</a:t>
            </a:r>
          </a:p>
        </p:txBody>
      </p:sp>
      <p:sp>
        <p:nvSpPr>
          <p:cNvPr id="58371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8372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sz="1800" smtClean="0">
              <a:solidFill>
                <a:srgbClr val="000099"/>
              </a:solidFill>
            </a:endParaRPr>
          </a:p>
        </p:txBody>
      </p:sp>
      <p:sp>
        <p:nvSpPr>
          <p:cNvPr id="58373" name="Содержимое 5"/>
          <p:cNvSpPr>
            <a:spLocks noGrp="1"/>
          </p:cNvSpPr>
          <p:nvPr>
            <p:ph sz="quarter" idx="4"/>
          </p:nvPr>
        </p:nvSpPr>
        <p:spPr>
          <a:xfrm>
            <a:off x="4643438" y="2205038"/>
            <a:ext cx="4041775" cy="3951287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58374" name="Picture 7" descr="DSC_03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1196975"/>
            <a:ext cx="6767512" cy="53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Занятие с героем </a:t>
            </a:r>
            <a:r>
              <a:rPr lang="ru-RU" sz="3600" b="1" dirty="0" smtClean="0">
                <a:solidFill>
                  <a:srgbClr val="000099"/>
                </a:solidFill>
              </a:rPr>
              <a:t>мордовских </a:t>
            </a:r>
            <a:r>
              <a:rPr lang="ru-RU" sz="3600" b="1" dirty="0" smtClean="0">
                <a:solidFill>
                  <a:srgbClr val="000099"/>
                </a:solidFill>
              </a:rPr>
              <a:t>сказок </a:t>
            </a:r>
            <a:r>
              <a:rPr lang="ru-RU" sz="3600" b="1" dirty="0" smtClean="0">
                <a:solidFill>
                  <a:srgbClr val="000099"/>
                </a:solidFill>
              </a:rPr>
              <a:t> </a:t>
            </a:r>
            <a:r>
              <a:rPr lang="ru-RU" sz="3600" b="1" dirty="0" err="1" smtClean="0">
                <a:solidFill>
                  <a:srgbClr val="000099"/>
                </a:solidFill>
              </a:rPr>
              <a:t>Куйгорож</a:t>
            </a:r>
            <a:r>
              <a:rPr lang="ru-RU" sz="3600" b="1" dirty="0" smtClean="0">
                <a:solidFill>
                  <a:srgbClr val="000099"/>
                </a:solidFill>
              </a:rPr>
              <a:t> </a:t>
            </a:r>
            <a:r>
              <a:rPr lang="ru-RU" sz="3600" b="1" dirty="0" smtClean="0">
                <a:solidFill>
                  <a:srgbClr val="000099"/>
                </a:solidFill>
              </a:rPr>
              <a:t>«Все профессии важны»</a:t>
            </a:r>
            <a:br>
              <a:rPr lang="ru-RU" sz="3600" b="1" dirty="0" smtClean="0">
                <a:solidFill>
                  <a:srgbClr val="000099"/>
                </a:solidFill>
              </a:rPr>
            </a:br>
            <a:endParaRPr lang="ru-RU" sz="3600" b="1" dirty="0" smtClean="0">
              <a:solidFill>
                <a:srgbClr val="000099"/>
              </a:solidFill>
            </a:endParaRPr>
          </a:p>
        </p:txBody>
      </p:sp>
      <p:pic>
        <p:nvPicPr>
          <p:cNvPr id="59394" name="Picture 4" descr="DSC_015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71975" y="1196975"/>
            <a:ext cx="4772025" cy="3173413"/>
          </a:xfrm>
        </p:spPr>
      </p:pic>
      <p:pic>
        <p:nvPicPr>
          <p:cNvPr id="59395" name="Picture 5" descr="DSC_01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3284538"/>
            <a:ext cx="4968875" cy="330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>
          <a:xfrm flipH="1">
            <a:off x="8686800" y="908050"/>
            <a:ext cx="457200" cy="509588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60418" name="Текст 2"/>
          <p:cNvSpPr>
            <a:spLocks noGrp="1"/>
          </p:cNvSpPr>
          <p:nvPr>
            <p:ph type="body" idx="1"/>
          </p:nvPr>
        </p:nvSpPr>
        <p:spPr>
          <a:xfrm>
            <a:off x="0" y="260350"/>
            <a:ext cx="4497388" cy="1008063"/>
          </a:xfrm>
        </p:spPr>
        <p:txBody>
          <a:bodyPr/>
          <a:lstStyle/>
          <a:p>
            <a:r>
              <a:rPr lang="ru-RU" smtClean="0">
                <a:solidFill>
                  <a:srgbClr val="000099"/>
                </a:solidFill>
              </a:rPr>
              <a:t>Выставка  рисунков «Профессии наших родителей»</a:t>
            </a:r>
          </a:p>
        </p:txBody>
      </p:sp>
      <p:sp>
        <p:nvSpPr>
          <p:cNvPr id="60419" name="Текст 4"/>
          <p:cNvSpPr>
            <a:spLocks noGrp="1"/>
          </p:cNvSpPr>
          <p:nvPr>
            <p:ph type="body" sz="quarter" idx="3"/>
          </p:nvPr>
        </p:nvSpPr>
        <p:spPr>
          <a:xfrm>
            <a:off x="4643438" y="476250"/>
            <a:ext cx="4321175" cy="720725"/>
          </a:xfrm>
        </p:spPr>
        <p:txBody>
          <a:bodyPr/>
          <a:lstStyle/>
          <a:p>
            <a:r>
              <a:rPr lang="ru-RU" smtClean="0">
                <a:solidFill>
                  <a:srgbClr val="000099"/>
                </a:solidFill>
              </a:rPr>
              <a:t>Выставка рисунков </a:t>
            </a:r>
            <a:endParaRPr lang="ru-RU" smtClean="0">
              <a:solidFill>
                <a:srgbClr val="000099"/>
              </a:solidFill>
              <a:latin typeface="Arial" charset="0"/>
            </a:endParaRPr>
          </a:p>
          <a:p>
            <a:r>
              <a:rPr lang="ru-RU" smtClean="0">
                <a:solidFill>
                  <a:srgbClr val="000099"/>
                </a:solidFill>
              </a:rPr>
              <a:t>«Мы в будущем»</a:t>
            </a:r>
          </a:p>
        </p:txBody>
      </p:sp>
      <p:pic>
        <p:nvPicPr>
          <p:cNvPr id="60420" name="Picture 2" descr="F:\конкурс рисунков мы в будущем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4643438" y="1916113"/>
            <a:ext cx="4500562" cy="3898900"/>
          </a:xfrm>
        </p:spPr>
      </p:pic>
      <p:pic>
        <p:nvPicPr>
          <p:cNvPr id="60421" name="Picture 3" descr="F:\конкурс рисунков профессии родителей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882775"/>
            <a:ext cx="4716463" cy="3851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smtClean="0">
                <a:solidFill>
                  <a:srgbClr val="000099"/>
                </a:solidFill>
              </a:rPr>
              <a:t>Дидактическая игра «Кому, что нужно для работы»</a:t>
            </a:r>
          </a:p>
        </p:txBody>
      </p:sp>
      <p:pic>
        <p:nvPicPr>
          <p:cNvPr id="63490" name="Picture 4" descr="DSC_0119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68400" y="1600200"/>
            <a:ext cx="68072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8532813" y="274638"/>
            <a:ext cx="153987" cy="417512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62466" name="Текст 2"/>
          <p:cNvSpPr>
            <a:spLocks noGrp="1"/>
          </p:cNvSpPr>
          <p:nvPr>
            <p:ph type="body" idx="1"/>
          </p:nvPr>
        </p:nvSpPr>
        <p:spPr>
          <a:xfrm>
            <a:off x="755650" y="188913"/>
            <a:ext cx="7570788" cy="6477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0099"/>
                </a:solidFill>
              </a:rPr>
              <a:t>Участие в празднике </a:t>
            </a:r>
            <a:endParaRPr lang="ru-RU" dirty="0" smtClean="0">
              <a:solidFill>
                <a:srgbClr val="000099"/>
              </a:solidFill>
              <a:latin typeface="Arial" charset="0"/>
            </a:endParaRPr>
          </a:p>
          <a:p>
            <a:pPr algn="ctr"/>
            <a:r>
              <a:rPr lang="ru-RU" dirty="0" smtClean="0">
                <a:solidFill>
                  <a:srgbClr val="000099"/>
                </a:solidFill>
              </a:rPr>
              <a:t>«День сельского хозяйства</a:t>
            </a:r>
            <a:r>
              <a:rPr lang="ru-RU" dirty="0" smtClean="0">
                <a:solidFill>
                  <a:srgbClr val="000099"/>
                </a:solidFill>
                <a:latin typeface="Arial" charset="0"/>
              </a:rPr>
              <a:t>» </a:t>
            </a:r>
            <a:r>
              <a:rPr lang="ru-RU" dirty="0" smtClean="0">
                <a:solidFill>
                  <a:srgbClr val="000099"/>
                </a:solidFill>
              </a:rPr>
              <a:t>в нашем районе</a:t>
            </a:r>
          </a:p>
        </p:txBody>
      </p:sp>
      <p:sp>
        <p:nvSpPr>
          <p:cNvPr id="62467" name="Содержимое 3"/>
          <p:cNvSpPr>
            <a:spLocks noGrp="1"/>
          </p:cNvSpPr>
          <p:nvPr>
            <p:ph sz="half" idx="2"/>
          </p:nvPr>
        </p:nvSpPr>
        <p:spPr>
          <a:xfrm>
            <a:off x="468313" y="2205038"/>
            <a:ext cx="4040187" cy="3951287"/>
          </a:xfrm>
        </p:spPr>
        <p:txBody>
          <a:bodyPr/>
          <a:lstStyle/>
          <a:p>
            <a:endParaRPr lang="ru-RU" dirty="0" smtClean="0"/>
          </a:p>
        </p:txBody>
      </p:sp>
      <p:sp>
        <p:nvSpPr>
          <p:cNvPr id="62468" name="Текст 4"/>
          <p:cNvSpPr>
            <a:spLocks noGrp="1"/>
          </p:cNvSpPr>
          <p:nvPr>
            <p:ph type="body" sz="quarter" idx="3"/>
          </p:nvPr>
        </p:nvSpPr>
        <p:spPr>
          <a:xfrm>
            <a:off x="4643438" y="1557338"/>
            <a:ext cx="4041775" cy="639762"/>
          </a:xfrm>
        </p:spPr>
        <p:txBody>
          <a:bodyPr/>
          <a:lstStyle/>
          <a:p>
            <a:endParaRPr lang="ru-RU" sz="1800" smtClean="0">
              <a:solidFill>
                <a:srgbClr val="000099"/>
              </a:solidFill>
            </a:endParaRPr>
          </a:p>
        </p:txBody>
      </p:sp>
      <p:pic>
        <p:nvPicPr>
          <p:cNvPr id="62470" name="Picture 11" descr="DSC_518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765175"/>
            <a:ext cx="50419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12" descr="DSC_51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781300"/>
            <a:ext cx="4983169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Результаты проекта</a:t>
            </a:r>
            <a:br>
              <a:rPr lang="ru-RU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mtClean="0">
              <a:solidFill>
                <a:srgbClr val="000099"/>
              </a:solidFill>
            </a:endParaRPr>
          </a:p>
        </p:txBody>
      </p:sp>
      <p:sp>
        <p:nvSpPr>
          <p:cNvPr id="64514" name="Содержимое 2"/>
          <p:cNvSpPr>
            <a:spLocks noGrp="1"/>
          </p:cNvSpPr>
          <p:nvPr>
            <p:ph idx="1"/>
          </p:nvPr>
        </p:nvSpPr>
        <p:spPr>
          <a:xfrm>
            <a:off x="428596" y="1071546"/>
            <a:ext cx="8258204" cy="5500726"/>
          </a:xfrm>
        </p:spPr>
        <p:txBody>
          <a:bodyPr/>
          <a:lstStyle/>
          <a:p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Собран  материал по теме проекта. </a:t>
            </a:r>
          </a:p>
          <a:p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Дети знают и называют  большое количество профессий, орудий труда, могут рассказать о профессии. </a:t>
            </a:r>
          </a:p>
          <a:p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Дети стали  более раскрепощены и самостоятельны. В свободной  деятельности  широко используют знания в сюжетно-ролевых играх по профессиям, используют для этой цели  атрибуты и костюмы. </a:t>
            </a:r>
          </a:p>
          <a:p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У родителей появился интерес к  образовательному процессу, развитию творчества, знаний и умений у детей, желание общаться  с педагогами, участвовать в жизни  группы. </a:t>
            </a:r>
          </a:p>
          <a:p>
            <a:pPr>
              <a:buFont typeface="Arial" pitchFamily="34" charset="0"/>
              <a:buChar char="•"/>
            </a:pPr>
            <a:r>
              <a:rPr lang="ru-RU" sz="2000" b="1" i="1" dirty="0" smtClean="0">
                <a:latin typeface="Arial" pitchFamily="34" charset="0"/>
                <a:cs typeface="Arial" pitchFamily="34" charset="0"/>
              </a:rPr>
              <a:t>Дети познакомились с новыми профессиями, такими как: фермер, ветеринар, животновод, птичница и т.д. У родителей появилась возможность познакомить со своей профессией всех детей группы.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457200" y="1196975"/>
            <a:ext cx="8075613" cy="3024188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</a:br>
            <a:r>
              <a:rPr lang="ru-RU" sz="2800" b="1" i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Вид проекта: </a:t>
            </a:r>
            <a:r>
              <a:rPr lang="ru-RU" sz="2800" dirty="0" smtClean="0"/>
              <a:t>познавательный , групповой.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800" b="1" i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Участники проектной деятельности:</a:t>
            </a:r>
            <a:r>
              <a:rPr lang="ru-RU" sz="4000" b="1" i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/>
              <a:t>дети подготовительной группы, родители воспитанников, педагоги.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i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Сроки реализации: </a:t>
            </a:r>
            <a:r>
              <a:rPr lang="ru-RU" sz="2800" dirty="0" smtClean="0"/>
              <a:t>6 месяцев</a:t>
            </a:r>
            <a:r>
              <a:rPr lang="ru-RU" sz="2800" b="1" dirty="0" smtClean="0">
                <a:solidFill>
                  <a:srgbClr val="000099"/>
                </a:solidFill>
              </a:rPr>
              <a:t/>
            </a:r>
            <a:br>
              <a:rPr lang="ru-RU" sz="2800" b="1" dirty="0" smtClean="0">
                <a:solidFill>
                  <a:srgbClr val="000099"/>
                </a:solidFill>
              </a:rPr>
            </a:br>
            <a:endParaRPr lang="ru-RU" sz="2800" dirty="0" smtClean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Заголовок 1"/>
          <p:cNvSpPr>
            <a:spLocks noGrp="1"/>
          </p:cNvSpPr>
          <p:nvPr>
            <p:ph type="title"/>
          </p:nvPr>
        </p:nvSpPr>
        <p:spPr>
          <a:xfrm>
            <a:off x="457200" y="1071563"/>
            <a:ext cx="8229600" cy="2571750"/>
          </a:xfrm>
        </p:spPr>
        <p:txBody>
          <a:bodyPr/>
          <a:lstStyle/>
          <a:p>
            <a:r>
              <a:rPr lang="ru-RU" b="1" i="1" smtClean="0">
                <a:solidFill>
                  <a:srgbClr val="000099"/>
                </a:solidFill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5"/>
          <p:cNvSpPr>
            <a:spLocks noChangeArrowheads="1"/>
          </p:cNvSpPr>
          <p:nvPr/>
        </p:nvSpPr>
        <p:spPr bwMode="auto">
          <a:xfrm>
            <a:off x="1476375" y="333375"/>
            <a:ext cx="60356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rgbClr val="000099"/>
                </a:solidFill>
              </a:rPr>
              <a:t>Этапы реализации проекта</a:t>
            </a:r>
          </a:p>
        </p:txBody>
      </p:sp>
      <p:graphicFrame>
        <p:nvGraphicFramePr>
          <p:cNvPr id="29720" name="Group 24"/>
          <p:cNvGraphicFramePr>
            <a:graphicFrameLocks noGrp="1"/>
          </p:cNvGraphicFramePr>
          <p:nvPr/>
        </p:nvGraphicFramePr>
        <p:xfrm>
          <a:off x="107950" y="1052513"/>
          <a:ext cx="8856663" cy="5638800"/>
        </p:xfrm>
        <a:graphic>
          <a:graphicData uri="http://schemas.openxmlformats.org/drawingml/2006/table">
            <a:tbl>
              <a:tblPr/>
              <a:tblGrid>
                <a:gridCol w="2735263"/>
                <a:gridCol w="6121400"/>
              </a:tblGrid>
              <a:tr h="1793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1212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Подготовительный 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Изучение материала по основам проектной деятельности.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Разработка плана реализации проекта.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Подбор произведений о профессиях.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Подбор наглядного материала (иллюстрации, презентации).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Разработка плана предполагаемых экскурсий.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Приобретение и изготовление атрибутов,  персонажа мордовских сказок «</a:t>
                      </a:r>
                      <a:r>
                        <a:rPr kumimoji="0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Куйгорож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», костюмов для сюжетно-ролевых и дидактических игр.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93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21212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Основной 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Реализация основных видов деятельности по плану проекта.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Организованная деятельность по ознакомлению с профессиями.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Чтение художественной литературы.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Игровая деятельность (дидактические, сюжетно – ролевые, театрализованные).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Проведение занятий по ознакомлению с профессиями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 с использованием рабочей тетради «Знакомимся с профессиями»)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Мастер-класс родителя «Знакомство с профессией ветеринара».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Организации выставок детского творчества.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 Консультации для родителей, оформление уголков</a:t>
                      </a: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1212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29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21212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Заключительный 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Организация выставки рисунков «Профессии наших родителей», «Мы в будущем».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2.Участие в празднике «День сельского хозяйства» в нашем районе.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Обобщение опыта по результатам реализации проекта.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712" name="Rectangle 21"/>
          <p:cNvSpPr>
            <a:spLocks noGrp="1"/>
          </p:cNvSpPr>
          <p:nvPr>
            <p:ph type="title" idx="4294967295"/>
          </p:nvPr>
        </p:nvSpPr>
        <p:spPr>
          <a:xfrm>
            <a:off x="457200" y="1268413"/>
            <a:ext cx="8002588" cy="149225"/>
          </a:xfrm>
        </p:spPr>
        <p:txBody>
          <a:bodyPr/>
          <a:lstStyle/>
          <a:p>
            <a:endParaRPr lang="ru-RU" sz="4000" smtClean="0"/>
          </a:p>
        </p:txBody>
      </p:sp>
      <p:sp>
        <p:nvSpPr>
          <p:cNvPr id="29713" name="Rectangle 22"/>
          <p:cNvSpPr>
            <a:spLocks noGrp="1"/>
          </p:cNvSpPr>
          <p:nvPr>
            <p:ph type="body" idx="4294967295"/>
          </p:nvPr>
        </p:nvSpPr>
        <p:spPr>
          <a:xfrm>
            <a:off x="8604250" y="5805488"/>
            <a:ext cx="82550" cy="320675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428625" y="928688"/>
            <a:ext cx="8229600" cy="428625"/>
          </a:xfrm>
        </p:spPr>
        <p:txBody>
          <a:bodyPr/>
          <a:lstStyle/>
          <a:p>
            <a:r>
              <a:rPr lang="ru-RU" sz="3200" b="1" i="1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Мероприятия по реализации проекта</a:t>
            </a:r>
            <a:r>
              <a:rPr lang="ru-RU" b="1" i="1" dirty="0" smtClean="0">
                <a:solidFill>
                  <a:srgbClr val="000099"/>
                </a:solidFill>
              </a:rPr>
              <a:t/>
            </a:r>
            <a:br>
              <a:rPr lang="ru-RU" b="1" i="1" dirty="0" smtClean="0">
                <a:solidFill>
                  <a:srgbClr val="000099"/>
                </a:solidFill>
              </a:rPr>
            </a:br>
            <a:endParaRPr lang="ru-RU" i="1" dirty="0" smtClean="0"/>
          </a:p>
        </p:txBody>
      </p:sp>
      <p:sp>
        <p:nvSpPr>
          <p:cNvPr id="30722" name="Содержимое 2"/>
          <p:cNvSpPr>
            <a:spLocks noGrp="1"/>
          </p:cNvSpPr>
          <p:nvPr>
            <p:ph idx="1"/>
          </p:nvPr>
        </p:nvSpPr>
        <p:spPr>
          <a:xfrm>
            <a:off x="179388" y="1557338"/>
            <a:ext cx="8713787" cy="45259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000" b="1" dirty="0" smtClean="0">
                <a:latin typeface="Times New Roman" pitchFamily="18" charset="0"/>
                <a:cs typeface="Arial" charset="0"/>
              </a:rPr>
              <a:t>1. Занятия в рамках образовательной области 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Arial" charset="0"/>
              </a:rPr>
              <a:t>«Познавательное развитие», «Художественно-эстетическое развитие»</a:t>
            </a:r>
          </a:p>
          <a:p>
            <a:pPr>
              <a:buFont typeface="Arial" charset="0"/>
              <a:buNone/>
            </a:pPr>
            <a:r>
              <a:rPr lang="ru-RU" sz="2000" b="1" dirty="0" smtClean="0">
                <a:latin typeface="Times New Roman" pitchFamily="18" charset="0"/>
                <a:cs typeface="Arial" charset="0"/>
              </a:rPr>
              <a:t>2. Сюжетно-ролевые игры </a:t>
            </a:r>
          </a:p>
          <a:p>
            <a:pPr>
              <a:buFont typeface="Arial" charset="0"/>
              <a:buNone/>
            </a:pPr>
            <a:r>
              <a:rPr lang="ru-RU" sz="2000" b="1" dirty="0" smtClean="0">
                <a:latin typeface="Times New Roman" pitchFamily="18" charset="0"/>
                <a:cs typeface="Arial" charset="0"/>
              </a:rPr>
              <a:t>3. Дидактические игры</a:t>
            </a:r>
          </a:p>
          <a:p>
            <a:pPr>
              <a:buFont typeface="Arial" charset="0"/>
              <a:buNone/>
            </a:pPr>
            <a:r>
              <a:rPr lang="ru-RU" sz="2000" b="1" dirty="0" smtClean="0">
                <a:latin typeface="Times New Roman" pitchFamily="18" charset="0"/>
                <a:cs typeface="Arial" charset="0"/>
              </a:rPr>
              <a:t>4. Мастер-классы силами родителей</a:t>
            </a:r>
          </a:p>
          <a:p>
            <a:pPr>
              <a:buFont typeface="Arial" charset="0"/>
              <a:buNone/>
            </a:pPr>
            <a:r>
              <a:rPr lang="ru-RU" sz="2000" b="1" dirty="0" smtClean="0">
                <a:latin typeface="Times New Roman" pitchFamily="18" charset="0"/>
                <a:cs typeface="Arial" charset="0"/>
              </a:rPr>
              <a:t>5. Экскурсии на сельхозпредприятия</a:t>
            </a:r>
          </a:p>
          <a:p>
            <a:pPr>
              <a:buFont typeface="Arial" charset="0"/>
              <a:buNone/>
            </a:pPr>
            <a:r>
              <a:rPr lang="ru-RU" sz="2000" b="1" dirty="0" smtClean="0">
                <a:latin typeface="Times New Roman" pitchFamily="18" charset="0"/>
                <a:cs typeface="Arial" charset="0"/>
              </a:rPr>
              <a:t>6. Чтение художественной литературы</a:t>
            </a:r>
          </a:p>
          <a:p>
            <a:pPr>
              <a:buFont typeface="Arial" charset="0"/>
              <a:buNone/>
            </a:pPr>
            <a:r>
              <a:rPr lang="ru-RU" sz="2000" b="1" dirty="0" smtClean="0">
                <a:latin typeface="Times New Roman" pitchFamily="18" charset="0"/>
                <a:cs typeface="Arial" charset="0"/>
              </a:rPr>
              <a:t>7. Конкурс рисунков</a:t>
            </a:r>
          </a:p>
          <a:p>
            <a:pPr>
              <a:buFont typeface="Arial" charset="0"/>
              <a:buNone/>
            </a:pPr>
            <a:r>
              <a:rPr lang="ru-RU" sz="2000" b="1" dirty="0" smtClean="0">
                <a:latin typeface="Times New Roman" pitchFamily="18" charset="0"/>
                <a:cs typeface="Arial" charset="0"/>
              </a:rPr>
              <a:t>8. Участие в празднике «День сельского хозяйства»</a:t>
            </a:r>
          </a:p>
          <a:p>
            <a:endParaRPr lang="ru-RU" sz="2000" b="1" dirty="0" smtClean="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ru-RU" sz="3200" b="1" dirty="0" smtClean="0">
                <a:solidFill>
                  <a:srgbClr val="000099"/>
                </a:solidFill>
                <a:latin typeface="Times New Roman" pitchFamily="18" charset="0"/>
              </a:rPr>
              <a:t>Ожидаемый результат</a:t>
            </a:r>
            <a:r>
              <a:rPr lang="ru-RU" sz="3200" b="1" dirty="0" smtClean="0">
                <a:solidFill>
                  <a:srgbClr val="000099"/>
                </a:solidFill>
              </a:rPr>
              <a:t> </a:t>
            </a:r>
            <a:br>
              <a:rPr lang="ru-RU" sz="3200" b="1" dirty="0" smtClean="0">
                <a:solidFill>
                  <a:srgbClr val="000099"/>
                </a:solidFill>
              </a:rPr>
            </a:br>
            <a:endParaRPr lang="ru-RU" sz="3200" dirty="0" smtClean="0">
              <a:latin typeface="Arial" charset="0"/>
              <a:cs typeface="Arial" charset="0"/>
            </a:endParaRPr>
          </a:p>
        </p:txBody>
      </p:sp>
      <p:sp>
        <p:nvSpPr>
          <p:cNvPr id="31746" name="Содержимое 2"/>
          <p:cNvSpPr>
            <a:spLocks noGrp="1"/>
          </p:cNvSpPr>
          <p:nvPr>
            <p:ph idx="1"/>
          </p:nvPr>
        </p:nvSpPr>
        <p:spPr>
          <a:xfrm>
            <a:off x="250825" y="1600200"/>
            <a:ext cx="8642350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800" i="1" dirty="0" smtClean="0">
                <a:latin typeface="Arial" charset="0"/>
                <a:cs typeface="Arial" charset="0"/>
              </a:rPr>
              <a:t>     </a:t>
            </a:r>
            <a:r>
              <a:rPr lang="ru-RU" sz="2400" b="1" dirty="0" smtClean="0">
                <a:latin typeface="Times New Roman" pitchFamily="18" charset="0"/>
                <a:cs typeface="Arial" charset="0"/>
              </a:rPr>
              <a:t>Предполагается , что используемые в ходе работы, максимально разнообразные формы образовательной деятельности с детьми, варьирование приемов и средств </a:t>
            </a:r>
            <a:r>
              <a:rPr lang="ru-RU" sz="2400" b="1" dirty="0" err="1" smtClean="0">
                <a:latin typeface="Times New Roman" pitchFamily="18" charset="0"/>
                <a:cs typeface="Arial" charset="0"/>
              </a:rPr>
              <a:t>воспитательно</a:t>
            </a:r>
            <a:r>
              <a:rPr lang="ru-RU" sz="2400" b="1" dirty="0" smtClean="0">
                <a:latin typeface="Times New Roman" pitchFamily="18" charset="0"/>
                <a:cs typeface="Arial" charset="0"/>
              </a:rPr>
              <a:t> - образовательной работы способствует развитию интереса к труду родителей, постепенно расширяясь до интересов к жизни общества и своей будущей профессии.</a:t>
            </a:r>
          </a:p>
          <a:p>
            <a:pPr>
              <a:buFont typeface="Arial" charset="0"/>
              <a:buNone/>
            </a:pPr>
            <a:endParaRPr lang="ru-RU" sz="2400" b="1" dirty="0" smtClean="0"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FF0000"/>
                </a:solidFill>
                <a:cs typeface="Times New Roman" pitchFamily="18" charset="0"/>
              </a:rPr>
              <a:t>Профессия - фермер</a:t>
            </a:r>
            <a:endParaRPr lang="ru-RU" smtClean="0"/>
          </a:p>
        </p:txBody>
      </p:sp>
      <p:sp>
        <p:nvSpPr>
          <p:cNvPr id="32770" name="Содержимое 3"/>
          <p:cNvSpPr>
            <a:spLocks noGrp="1"/>
          </p:cNvSpPr>
          <p:nvPr>
            <p:ph sz="half" idx="2"/>
          </p:nvPr>
        </p:nvSpPr>
        <p:spPr>
          <a:xfrm>
            <a:off x="0" y="1196975"/>
            <a:ext cx="3059113" cy="56610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14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       </a:t>
            </a:r>
            <a:r>
              <a:rPr lang="ru-RU" sz="2000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Цель:</a:t>
            </a:r>
            <a:r>
              <a:rPr lang="ru-RU" sz="1800" dirty="0" smtClean="0">
                <a:latin typeface="Arial" charset="0"/>
                <a:cs typeface="Arial" charset="0"/>
              </a:rPr>
              <a:t> </a:t>
            </a:r>
          </a:p>
          <a:p>
            <a:pPr>
              <a:buFont typeface="Arial" charset="0"/>
              <a:buNone/>
            </a:pPr>
            <a:r>
              <a:rPr lang="ru-RU" sz="1800" dirty="0" smtClean="0">
                <a:latin typeface="Arial" charset="0"/>
                <a:cs typeface="Arial" charset="0"/>
              </a:rPr>
              <a:t>      Познакомить детей с профессией фермера, профессиональными действиями,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предметами</a:t>
            </a:r>
            <a:r>
              <a:rPr lang="ru-RU" sz="1800" dirty="0" smtClean="0">
                <a:latin typeface="Arial" charset="0"/>
                <a:cs typeface="Arial" charset="0"/>
              </a:rPr>
              <a:t> – помощниками в труде. Учить комбинировать свои непосредственные жизненные впечатления со знаниями, приобретенными из рассказов, картин, книг из жизни фермеров. Воспитывать чувство признательности и уважения к труду фермера.</a:t>
            </a:r>
          </a:p>
        </p:txBody>
      </p:sp>
      <p:pic>
        <p:nvPicPr>
          <p:cNvPr id="32771" name="Picture 5" descr="DSC_025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32138" y="1341438"/>
            <a:ext cx="5795962" cy="52117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14380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rgbClr val="000099"/>
                </a:solidFill>
              </a:rPr>
              <a:t>Организационная форма работы</a:t>
            </a:r>
          </a:p>
        </p:txBody>
      </p:sp>
      <p:sp>
        <p:nvSpPr>
          <p:cNvPr id="33794" name="Текст 2"/>
          <p:cNvSpPr>
            <a:spLocks noGrp="1"/>
          </p:cNvSpPr>
          <p:nvPr>
            <p:ph type="body" idx="1"/>
          </p:nvPr>
        </p:nvSpPr>
        <p:spPr>
          <a:xfrm>
            <a:off x="539750" y="1285860"/>
            <a:ext cx="7848600" cy="571504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</a:pPr>
            <a:endParaRPr lang="ru-RU" sz="2800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</a:pPr>
            <a:endParaRPr lang="ru-RU" sz="2800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</a:pPr>
            <a:endParaRPr lang="ru-RU" sz="2800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</a:pPr>
            <a:endParaRPr lang="ru-RU" sz="2800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</a:pPr>
            <a:endParaRPr lang="ru-RU" sz="2800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</a:pPr>
            <a:endParaRPr lang="ru-RU" sz="2800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</a:pPr>
            <a:r>
              <a:rPr lang="ru-RU" sz="2800" dirty="0" smtClean="0">
                <a:solidFill>
                  <a:srgbClr val="000099"/>
                </a:solidFill>
                <a:latin typeface="Times New Roman" pitchFamily="18" charset="0"/>
              </a:rPr>
              <a:t>Сюжетно – ролевая игра 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sz="2800" dirty="0" smtClean="0">
                <a:solidFill>
                  <a:srgbClr val="000099"/>
                </a:solidFill>
                <a:latin typeface="Times New Roman" pitchFamily="18" charset="0"/>
              </a:rPr>
              <a:t>«Фермерское хозяйство»</a:t>
            </a:r>
          </a:p>
        </p:txBody>
      </p:sp>
      <p:sp>
        <p:nvSpPr>
          <p:cNvPr id="33795" name="Текст 4"/>
          <p:cNvSpPr>
            <a:spLocks noGrp="1"/>
          </p:cNvSpPr>
          <p:nvPr>
            <p:ph type="body" sz="quarter" idx="3"/>
          </p:nvPr>
        </p:nvSpPr>
        <p:spPr>
          <a:xfrm>
            <a:off x="8604250" y="981075"/>
            <a:ext cx="82550" cy="2159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ru-RU" sz="2000" smtClean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33796" name="Picture 2" descr="F:\фермерское хозяйство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03800" y="1989138"/>
            <a:ext cx="4140200" cy="3381375"/>
          </a:xfrm>
        </p:spPr>
      </p:pic>
      <p:sp>
        <p:nvSpPr>
          <p:cNvPr id="33797" name="Содержимое 7"/>
          <p:cNvSpPr>
            <a:spLocks noGrp="1"/>
          </p:cNvSpPr>
          <p:nvPr>
            <p:ph sz="quarter" idx="4"/>
          </p:nvPr>
        </p:nvSpPr>
        <p:spPr>
          <a:xfrm>
            <a:off x="5102225" y="2000240"/>
            <a:ext cx="4041775" cy="3929090"/>
          </a:xfrm>
        </p:spPr>
        <p:txBody>
          <a:bodyPr/>
          <a:lstStyle/>
          <a:p>
            <a:pPr eaLnBrk="1" hangingPunct="1"/>
            <a:endParaRPr lang="ru-RU" dirty="0" smtClean="0"/>
          </a:p>
        </p:txBody>
      </p:sp>
      <p:pic>
        <p:nvPicPr>
          <p:cNvPr id="33798" name="Picture 7" descr="DSC_01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574"/>
            <a:ext cx="4881563" cy="365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1636</TotalTime>
  <Words>1055</Words>
  <Application>Microsoft Office PowerPoint</Application>
  <PresentationFormat>Экран (4:3)</PresentationFormat>
  <Paragraphs>147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40</vt:i4>
      </vt:variant>
    </vt:vector>
  </HeadingPairs>
  <TitlesOfParts>
    <vt:vector size="42" baseType="lpstr">
      <vt:lpstr>Тема Office</vt:lpstr>
      <vt:lpstr>1_Тема Office</vt:lpstr>
      <vt:lpstr> Все работы хороши!                    Воспитатель: Суркова Галина Михайловна                                                                           I квалификационная категория        р.п. Атяшево 2018 г.</vt:lpstr>
      <vt:lpstr>Актуальность </vt:lpstr>
      <vt:lpstr> Цель проекта:  обеспечить целостность образовательного процесса через  систему работы с дошкольниками по  организации ранней профессиональной  ориентации на сельскохозяйственные профессии; обогащение знаниями и представлениями детей о многообразии профессиональной деятельности на селе, ее ролью в жизни нашего поселка. </vt:lpstr>
      <vt:lpstr> Вид проекта: познавательный , групповой.  Участники проектной деятельности: дети подготовительной группы, родители воспитанников, педагоги.  Сроки реализации: 6 месяцев </vt:lpstr>
      <vt:lpstr>Слайд 5</vt:lpstr>
      <vt:lpstr>Мероприятия по реализации проекта </vt:lpstr>
      <vt:lpstr>Ожидаемый результат  </vt:lpstr>
      <vt:lpstr>Профессия - фермер</vt:lpstr>
      <vt:lpstr>Организационная форма работы</vt:lpstr>
      <vt:lpstr> </vt:lpstr>
      <vt:lpstr>Оформление «Наш веселый огород» на окне</vt:lpstr>
      <vt:lpstr>Слайд 12</vt:lpstr>
      <vt:lpstr>Профессия - хлебороб</vt:lpstr>
      <vt:lpstr>Слайд 14</vt:lpstr>
      <vt:lpstr>Слайд 15</vt:lpstr>
      <vt:lpstr>Экскурсия на хлебокомбинат </vt:lpstr>
      <vt:lpstr>Слайд 17</vt:lpstr>
      <vt:lpstr>Слайд 18</vt:lpstr>
      <vt:lpstr>Профессия - животновод</vt:lpstr>
      <vt:lpstr>Организационная форма работы</vt:lpstr>
      <vt:lpstr>Слайд 21</vt:lpstr>
      <vt:lpstr>Доярка</vt:lpstr>
      <vt:lpstr>Слайд 23</vt:lpstr>
      <vt:lpstr>Дидактическая игра «Чем одарит нас корова,…?» </vt:lpstr>
      <vt:lpstr> Подборка иллюстраций о профессиях </vt:lpstr>
      <vt:lpstr>Птичница</vt:lpstr>
      <vt:lpstr>Экскурсия на птицефабрику</vt:lpstr>
      <vt:lpstr>Слайд 28</vt:lpstr>
      <vt:lpstr>Профессия - ветеринар</vt:lpstr>
      <vt:lpstr>Экскурсия в ветеринарную лечебницу</vt:lpstr>
      <vt:lpstr>Проведение мастер –класса родителем  «Знакомство с профессией ветеринара» </vt:lpstr>
      <vt:lpstr>Сюжетно – ролевая игра «Больница для животных» </vt:lpstr>
      <vt:lpstr>«Все профессии важны»</vt:lpstr>
      <vt:lpstr>Слайд 34</vt:lpstr>
      <vt:lpstr>Занятие с героем мордовских сказок  Куйгорож «Все профессии важны» </vt:lpstr>
      <vt:lpstr>Слайд 36</vt:lpstr>
      <vt:lpstr>Дидактическая игра «Кому, что нужно для работы»</vt:lpstr>
      <vt:lpstr>Слайд 38</vt:lpstr>
      <vt:lpstr>Результаты проекта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home</cp:lastModifiedBy>
  <cp:revision>135</cp:revision>
  <dcterms:created xsi:type="dcterms:W3CDTF">2016-07-23T18:27:29Z</dcterms:created>
  <dcterms:modified xsi:type="dcterms:W3CDTF">2018-01-11T21:02:51Z</dcterms:modified>
</cp:coreProperties>
</file>