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68" r:id="rId2"/>
    <p:sldId id="269" r:id="rId3"/>
    <p:sldId id="270" r:id="rId4"/>
    <p:sldId id="272" r:id="rId5"/>
    <p:sldId id="256" r:id="rId6"/>
    <p:sldId id="260" r:id="rId7"/>
    <p:sldId id="259" r:id="rId8"/>
    <p:sldId id="258" r:id="rId9"/>
    <p:sldId id="257" r:id="rId10"/>
    <p:sldId id="261" r:id="rId11"/>
    <p:sldId id="262" r:id="rId12"/>
    <p:sldId id="264" r:id="rId13"/>
    <p:sldId id="263" r:id="rId14"/>
    <p:sldId id="266" r:id="rId15"/>
    <p:sldId id="265" r:id="rId16"/>
    <p:sldId id="267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B97365-EBCA-4027-87D5-99FC1D4DF0BB}" type="datetimeFigureOut">
              <a:rPr lang="en-US" smtClean="0"/>
              <a:pPr/>
              <a:t>8/14/2020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29E33-B620-47F9-BB04-8846C2A5AFCC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  <p:transition>
    <p:zoom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B97365-EBCA-4027-87D5-99FC1D4DF0BB}" type="datetimeFigureOut">
              <a:rPr lang="en-US" smtClean="0"/>
              <a:pPr/>
              <a:t>8/14/2020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29E33-B620-47F9-BB04-8846C2A5AFCC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  <p:transition>
    <p:zoom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B97365-EBCA-4027-87D5-99FC1D4DF0BB}" type="datetimeFigureOut">
              <a:rPr lang="en-US" smtClean="0"/>
              <a:pPr/>
              <a:t>8/14/2020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29E33-B620-47F9-BB04-8846C2A5AFCC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  <p:transition>
    <p:zoom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B97365-EBCA-4027-87D5-99FC1D4DF0BB}" type="datetimeFigureOut">
              <a:rPr lang="en-US" smtClean="0"/>
              <a:pPr/>
              <a:t>8/14/2020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29E33-B620-47F9-BB04-8846C2A5AFCC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  <p:transition>
    <p:zoom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B97365-EBCA-4027-87D5-99FC1D4DF0BB}" type="datetimeFigureOut">
              <a:rPr lang="en-US" smtClean="0"/>
              <a:pPr/>
              <a:t>8/14/2020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29E33-B620-47F9-BB04-8846C2A5AFCC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  <p:transition>
    <p:zoom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B97365-EBCA-4027-87D5-99FC1D4DF0BB}" type="datetimeFigureOut">
              <a:rPr lang="en-US" smtClean="0"/>
              <a:pPr/>
              <a:t>8/14/2020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29E33-B620-47F9-BB04-8846C2A5AFCC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  <p:transition>
    <p:zoom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B97365-EBCA-4027-87D5-99FC1D4DF0BB}" type="datetimeFigureOut">
              <a:rPr lang="en-US" smtClean="0"/>
              <a:pPr/>
              <a:t>8/14/2020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29E33-B620-47F9-BB04-8846C2A5AFCC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  <p:transition>
    <p:zoom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B97365-EBCA-4027-87D5-99FC1D4DF0BB}" type="datetimeFigureOut">
              <a:rPr lang="en-US" smtClean="0"/>
              <a:pPr/>
              <a:t>8/14/2020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29E33-B620-47F9-BB04-8846C2A5AFCC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  <p:transition>
    <p:zoom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B97365-EBCA-4027-87D5-99FC1D4DF0BB}" type="datetimeFigureOut">
              <a:rPr lang="en-US" smtClean="0"/>
              <a:pPr/>
              <a:t>8/14/2020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29E33-B620-47F9-BB04-8846C2A5AFCC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  <p:transition>
    <p:zoom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B97365-EBCA-4027-87D5-99FC1D4DF0BB}" type="datetimeFigureOut">
              <a:rPr lang="en-US" smtClean="0"/>
              <a:pPr/>
              <a:t>8/14/2020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29E33-B620-47F9-BB04-8846C2A5AFCC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  <p:transition>
    <p:zoom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B97365-EBCA-4027-87D5-99FC1D4DF0BB}" type="datetimeFigureOut">
              <a:rPr lang="en-US" smtClean="0"/>
              <a:pPr/>
              <a:t>8/14/2020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29E33-B620-47F9-BB04-8846C2A5AFCC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  <p:transition>
    <p:zoom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B97365-EBCA-4027-87D5-99FC1D4DF0BB}" type="datetimeFigureOut">
              <a:rPr lang="en-US" smtClean="0"/>
              <a:pPr/>
              <a:t>8/14/2020</a:t>
            </a:fld>
            <a:endParaRPr lang="en-US">
              <a:solidFill>
                <a:schemeClr val="tx1">
                  <a:shade val="50000"/>
                </a:scheme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0" lang="en-US">
              <a:solidFill>
                <a:schemeClr val="tx1">
                  <a:shade val="50000"/>
                </a:scheme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E29E33-B620-47F9-BB04-8846C2A5AFCC}" type="slidenum">
              <a:rPr kumimoji="0" lang="en-US" smtClean="0"/>
              <a:pPr/>
              <a:t>‹#›</a:t>
            </a:fld>
            <a:endParaRPr kumimoji="0" lang="en-US" dirty="0">
              <a:solidFill>
                <a:schemeClr val="tx1">
                  <a:shade val="50000"/>
                </a:scheme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ransition>
    <p:zoom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5.jpeg"/><Relationship Id="rId4" Type="http://schemas.openxmlformats.org/officeDocument/2006/relationships/image" Target="../media/image34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7" Type="http://schemas.openxmlformats.org/officeDocument/2006/relationships/image" Target="../media/image40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9.jpeg"/><Relationship Id="rId5" Type="http://schemas.openxmlformats.org/officeDocument/2006/relationships/image" Target="../media/image28.jpeg"/><Relationship Id="rId4" Type="http://schemas.openxmlformats.org/officeDocument/2006/relationships/image" Target="../media/image38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7" Type="http://schemas.openxmlformats.org/officeDocument/2006/relationships/image" Target="../media/image9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5.jpeg"/><Relationship Id="rId5" Type="http://schemas.openxmlformats.org/officeDocument/2006/relationships/image" Target="../media/image44.jpeg"/><Relationship Id="rId4" Type="http://schemas.openxmlformats.org/officeDocument/2006/relationships/image" Target="../media/image43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Relationship Id="rId4" Type="http://schemas.openxmlformats.org/officeDocument/2006/relationships/slide" Target="slide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2500306"/>
          </a:xfrm>
          <a:solidFill>
            <a:schemeClr val="bg1"/>
          </a:solidFill>
        </p:spPr>
        <p:txBody>
          <a:bodyPr>
            <a:normAutofit fontScale="90000"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7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7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1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1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071934" y="3929066"/>
            <a:ext cx="4614850" cy="1752600"/>
          </a:xfrm>
          <a:solidFill>
            <a:schemeClr val="bg1"/>
          </a:solidFill>
        </p:spPr>
        <p:txBody>
          <a:bodyPr>
            <a:normAutofit lnSpcReduction="10000"/>
          </a:bodyPr>
          <a:lstStyle/>
          <a:p>
            <a:pPr algn="l"/>
            <a:r>
              <a:rPr lang="ru-RU" sz="24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Автор </a:t>
            </a:r>
            <a:r>
              <a:rPr lang="ru-RU" sz="24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методической разработки: </a:t>
            </a: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М. С. Дементьева, </a:t>
            </a: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педагог-психолог МБДОУ «Ромодановский детский сад комбинированного вида»</a:t>
            </a:r>
            <a:endParaRPr lang="ru-RU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348" y="3929066"/>
            <a:ext cx="2268362" cy="178595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5" name="TextBox 4"/>
          <p:cNvSpPr txBox="1"/>
          <p:nvPr/>
        </p:nvSpPr>
        <p:spPr>
          <a:xfrm>
            <a:off x="0" y="857232"/>
            <a:ext cx="9144000" cy="224676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ОСОБЕННОСТИ И ВОЗМОЖНОСТИ ИСПОЛЬЗОВАНИЯ ТРЕНАЖЁРА «ДОМАШНИЕ </a:t>
            </a:r>
          </a:p>
          <a:p>
            <a:pPr algn="ctr"/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И ДИКИЕ ЖИВОТНЫЕ» В РАБОТЕ С ДЕТЬМИ СТАРШЕГО ДОШКОЛЬНОГО ВОЗРАСТА </a:t>
            </a:r>
          </a:p>
          <a:p>
            <a:pPr algn="ctr"/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 ЗАДЕРЖКОЙ ПСИХИЧЕСКОГО РАЗВИТИЯ</a:t>
            </a:r>
            <a:endParaRPr lang="ru-RU" sz="2800" dirty="0"/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28670"/>
          </a:xfrm>
          <a:solidFill>
            <a:schemeClr val="bg1"/>
          </a:solidFill>
          <a:ln>
            <a:solidFill>
              <a:schemeClr val="bg1"/>
            </a:solidFill>
          </a:ln>
        </p:spPr>
        <p:txBody>
          <a:bodyPr>
            <a:normAutofit/>
          </a:bodyPr>
          <a:lstStyle/>
          <a:p>
            <a:r>
              <a:rPr lang="ru-RU" sz="4000" b="1" i="1" dirty="0" smtClean="0">
                <a:ln>
                  <a:solidFill>
                    <a:schemeClr val="tx1"/>
                  </a:solidFill>
                </a:ln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Найди «лишнее» животное</a:t>
            </a:r>
            <a:endParaRPr lang="ru-RU" sz="4000" b="1" i="1" dirty="0">
              <a:ln>
                <a:solidFill>
                  <a:schemeClr val="tx1"/>
                </a:solidFill>
              </a:ln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8434" name="Picture 2" descr="&amp;Gcy;&amp;rcy;&amp;ycy;&amp;zcy;&amp;ucy;&amp;ncy;&amp;ycy; - &amp;Zcy;&amp;ncy;&amp;acy;&amp;kcy;&amp;ocy;&amp;mcy;&amp;scy;&amp;tcy;&amp;vcy;&amp;acy; &amp;dcy;&amp;ocy;&amp;mcy;&amp;acy;&amp;shcy;&amp;ncy;&amp;icy;&amp;khcy; &amp;zhcy;&amp;icy;&amp;vcy;&amp;ocy;&amp;tcy;&amp;ncy;&amp;ycy;&amp;khcy;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1071546"/>
            <a:ext cx="3214710" cy="259649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8436" name="Picture 4" descr="&amp;Dcy;&amp;icy;&amp;kcy;&amp;icy;&amp;iecy; &amp;zhcy;&amp;icy;&amp;vcy;&amp;ocy;&amp;tcy;&amp;ncy;&amp;ycy;&amp;iecy; - &amp;ocy;&amp;bcy;&amp;ocy;&amp;icy; &amp;ncy;&amp;acy; &amp;rcy;&amp;acy;&amp;bcy;&amp;ocy;&amp;chcy;&amp;icy;&amp;jcy; &amp;scy;&amp;tcy;&amp;ocy;&amp;lcy; &amp;scy;&amp;kcy;&amp;acy;&amp;chcy;&amp;acy;&amp;tcy;&amp;softcy;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29256" y="1071546"/>
            <a:ext cx="3357585" cy="264320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8438" name="Picture 6" descr="&amp;Ncy;&amp;acy;&amp;bcy;&amp;ocy;&amp;rcy; &amp;ocy;&amp;bcy;&amp;ucy;&amp;chcy;&amp;acy;&amp;yucy;&amp;shchcy;&amp;icy;&amp;khcy; &amp;kcy;&amp;acy;&amp;rcy;&amp;tcy;&amp;ocy;&amp;chcy;&amp;iecy;&amp;kcy; &quot;&amp;Dcy;&amp;icy;&amp;kcy;&amp;icy;&amp;iecy; &amp;zhcy;&amp;icy;&amp;vcy;&amp;ocy;&amp;tcy;&amp;ncy;&amp;ycy;&amp;iecy;&quot;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8596" y="3786190"/>
            <a:ext cx="3214710" cy="285748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8440" name="Picture 8" descr="&amp;kcy;&amp;ucy;&amp;rcy;&amp;icy;&amp;tscy;&amp;acy; kelmesine uy&amp;gbreve;un &amp;scedil;ekilleri pulsuz yükle bedava indir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429256" y="3786190"/>
            <a:ext cx="3357586" cy="294327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84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84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84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84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84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84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84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84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84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84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84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84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184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8" dur="1000"/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/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0" dur="1000"/>
                                        <p:tgtEl>
                                          <p:spTgt spid="184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434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184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6" dur="1000"/>
                                        <p:tgtEl>
                                          <p:spTgt spid="184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/>
                                        <p:tgtEl>
                                          <p:spTgt spid="184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8" dur="1000"/>
                                        <p:tgtEl>
                                          <p:spTgt spid="184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436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184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4" dur="1000"/>
                                        <p:tgtEl>
                                          <p:spTgt spid="184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/>
                                        <p:tgtEl>
                                          <p:spTgt spid="184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6" dur="1000"/>
                                        <p:tgtEl>
                                          <p:spTgt spid="184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438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184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2" dur="2000" fill="hold"/>
                                        <p:tgtEl>
                                          <p:spTgt spid="184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440"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28670"/>
          </a:xfrm>
          <a:solidFill>
            <a:schemeClr val="bg1"/>
          </a:solidFill>
          <a:ln>
            <a:solidFill>
              <a:schemeClr val="bg1"/>
            </a:solidFill>
          </a:ln>
        </p:spPr>
        <p:txBody>
          <a:bodyPr>
            <a:normAutofit/>
          </a:bodyPr>
          <a:lstStyle/>
          <a:p>
            <a:r>
              <a:rPr lang="ru-RU" sz="4000" b="1" i="1" dirty="0" smtClean="0">
                <a:ln>
                  <a:solidFill>
                    <a:schemeClr val="tx1"/>
                  </a:solidFill>
                </a:ln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Найди «лишнее» животное</a:t>
            </a:r>
            <a:endParaRPr lang="ru-RU" sz="4000" dirty="0">
              <a:ln>
                <a:solidFill>
                  <a:schemeClr val="tx1"/>
                </a:solidFill>
              </a:ln>
              <a:solidFill>
                <a:schemeClr val="tx2"/>
              </a:solidFill>
            </a:endParaRPr>
          </a:p>
        </p:txBody>
      </p:sp>
      <p:pic>
        <p:nvPicPr>
          <p:cNvPr id="19458" name="Picture 2" descr="&amp;scy;&amp;ucy;&amp;mcy;&amp;kcy;&amp;icy; &amp;dcy;&amp;lcy;&amp;yacy; &amp;dcy;&amp;iecy;&amp;kcy;&amp;ocy;&amp;rcy;&amp;acy;&amp;tcy;&amp;icy;&amp;vcy;&amp;ncy;&amp;ycy;&amp;khcy; &amp;kcy;&amp;rcy;&amp;ocy;&amp;lcy;&amp;icy;&amp;kcy;&amp;ocy;&amp;vcy; - &amp;Scy;&amp;ucy;&amp;mcy;&amp;kcy;&amp;icy;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1142985"/>
            <a:ext cx="3643337" cy="250033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9460" name="Picture 4" descr="&amp;Tcy;&amp;rcy;&amp;icy;&amp;kcy;&amp;kcy;&amp;icy; - &amp;tcy;&amp;iecy;&amp;scy;&amp;tcy;&amp;ycy; &amp;dcy;&amp;lcy;&amp;yacy; &amp;dcy;&amp;iecy;&amp;vcy;&amp;ocy;&amp;chcy;&amp;iecy;&amp;kcy; &amp;Dcy;&amp;iecy;&amp;lcy;&amp;acy;&amp;iecy;&amp;mcy; &amp;ucy;&amp;rcy;&amp;ocy;&amp;kcy;&amp;icy;,&amp;vcy;&amp;mcy;&amp;iecy;&amp;scy;&amp;tcy;&amp;iecy;! =) . &amp;Acy;&amp;kcy;&amp;tcy;&amp;icy;&amp;vcy;&amp;ncy;&amp;ocy;&amp;scy;&amp;tcy;&amp;softcy;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86380" y="1142984"/>
            <a:ext cx="3429024" cy="2618527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Picture 2" descr="&amp;shcy;&amp;pcy;&amp;icy;&amp;tscy;"/>
          <p:cNvPicPr>
            <a:picLocks noChangeAspect="1" noChangeArrowheads="1"/>
          </p:cNvPicPr>
          <p:nvPr/>
        </p:nvPicPr>
        <p:blipFill>
          <a:blip r:embed="rId4" cstate="print"/>
          <a:srcRect l="22500" t="6250" r="22187" b="5000"/>
          <a:stretch>
            <a:fillRect/>
          </a:stretch>
        </p:blipFill>
        <p:spPr bwMode="auto">
          <a:xfrm>
            <a:off x="714348" y="3857628"/>
            <a:ext cx="2500330" cy="279458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9464" name="Picture 8" descr="&amp;Scy;&amp;khcy;&amp;iecy;&amp;mcy;&amp;acy; &amp;vcy;&amp;ycy;&amp;shcy;&amp;icy;&amp;vcy;&amp;kcy;&amp;icy; &quot;&amp;lcy;&amp;iecy;&amp;vcy;, &amp;dcy;&amp;icy;&amp;kcy;&amp;icy;&amp;iecy; &amp;kcy;&amp;ocy;&amp;shcy;&amp;kcy;&amp;icy;&quot; - &amp;Scy;&amp;khcy;&amp;iecy;&amp;mcy;&amp;ycy; &amp;vcy;&amp;ycy;&amp;shcy;&amp;icy;&amp;vcy;&amp;kcy;&amp;icy; - irina011961 - &amp;Acy;&amp;vcy;&amp;tcy;&amp;ocy;&amp;rcy;&amp;ycy; - &amp;Pcy;&amp;ocy;&amp;rcy;&amp;tcy;&amp;acy;&amp;lcy; &quot;&amp;Vcy;&amp;ycy;&amp;shcy;&amp;icy;&amp;vcy;&amp;kcy;&amp;acy; &amp;kcy;&amp;rcy;&amp;iecy;&amp;scy;&amp;tcy;&amp;ocy;&amp;mcy;&quot;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429124" y="4071942"/>
            <a:ext cx="4357718" cy="257176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94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94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94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94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94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946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94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94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94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946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94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4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1945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8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</p:cBhvr>
                                      <p:from x="100000" y="100000"/>
                                      <p:to x="250000" y="250000"/>
                                    </p:animScale>
                                    <p:animMotion origin="layout" path="M 0.0000 0.0000 C 0.03802 0.0 0.1441 0.02341 0.1826 0.0915 C 0.22118 0.15964 0.24705 0.31256 0.2318 0.4083 C 0.21649 0.50394 0.20747 0.57948 0.0908 0.6661 C -0.02552 0.75279 -0.37517 0.88508 -0.4674 0.9289" pathEditMode="relative" ptsTypes="">
                                      <p:cBhvr>
                                        <p:cTn id="39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out" filter="fade">
                                      <p:cBhvr>
                                        <p:cTn id="40" dur="1000"/>
                                        <p:tgtEl>
                                          <p:spTgt spid="194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458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1946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6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/>
                                        </p:tgtEl>
                                      </p:cBhvr>
                                      <p:from x="100000" y="100000"/>
                                      <p:to x="250000" y="250000"/>
                                    </p:animScale>
                                    <p:animMotion origin="layout" path="M 0.0000 0.0000 C 0.03802 0.0 0.1441 0.02341 0.1826 0.0915 C 0.22118 0.15964 0.24705 0.31256 0.2318 0.4083 C 0.21649 0.50394 0.20747 0.57948 0.0908 0.6661 C -0.02552 0.75279 -0.37517 0.88508 -0.4674 0.9289" pathEditMode="relative" ptsTypes="">
                                      <p:cBhvr>
                                        <p:cTn id="47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out" filter="fade">
                                      <p:cBhvr>
                                        <p:cTn id="48" dur="1000"/>
                                        <p:tgtEl>
                                          <p:spTgt spid="194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460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4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from x="100000" y="100000"/>
                                      <p:to x="250000" y="250000"/>
                                    </p:animScale>
                                    <p:animMotion origin="layout" path="M 0.0000 0.0000 C 0.03802 0.0 0.1441 0.02341 0.1826 0.0915 C 0.22118 0.15964 0.24705 0.31256 0.2318 0.4083 C 0.21649 0.50394 0.20747 0.57948 0.0908 0.6661 C -0.02552 0.75279 -0.37517 0.88508 -0.4674 0.9289" pathEditMode="relative" ptsTypes="">
                                      <p:cBhvr>
                                        <p:cTn id="55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out" filter="fade">
                                      <p:cBhvr>
                                        <p:cTn id="5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1946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2" dur="2000" fill="hold"/>
                                        <p:tgtEl>
                                          <p:spTgt spid="1946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464"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14356"/>
          </a:xfrm>
          <a:solidFill>
            <a:schemeClr val="bg1"/>
          </a:solidFill>
          <a:ln>
            <a:solidFill>
              <a:schemeClr val="bg1"/>
            </a:solidFill>
          </a:ln>
        </p:spPr>
        <p:txBody>
          <a:bodyPr>
            <a:normAutofit/>
          </a:bodyPr>
          <a:lstStyle/>
          <a:p>
            <a:r>
              <a:rPr lang="ru-RU" sz="4000" b="1" i="1" dirty="0" smtClean="0">
                <a:ln>
                  <a:solidFill>
                    <a:schemeClr val="tx1"/>
                  </a:solidFill>
                </a:ln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Кто живет в «доме»?</a:t>
            </a:r>
            <a:endParaRPr lang="ru-RU" sz="4000" dirty="0">
              <a:ln>
                <a:solidFill>
                  <a:schemeClr val="tx1"/>
                </a:solidFill>
              </a:ln>
              <a:solidFill>
                <a:schemeClr val="tx2"/>
              </a:solidFill>
            </a:endParaRPr>
          </a:p>
        </p:txBody>
      </p:sp>
      <p:pic>
        <p:nvPicPr>
          <p:cNvPr id="21506" name="Picture 2" descr="&amp;Vcy; &amp;Acy;&amp;rcy;&amp;gcy;&amp;iecy;&amp;ncy;&amp;tcy;&amp;icy;&amp;ncy;&amp;iecy; &amp;gcy;&amp;iecy;&amp;ncy;&amp;ncy;&amp;ocy;&amp;mcy;&amp;ocy;&amp;dcy;&amp;icy;&amp;fcy;&amp;icy;&amp;tscy;&amp;icy;&amp;rcy;&amp;ocy;&amp;vcy;&amp;acy;&amp;ncy;&amp;ncy;&amp;acy;&amp;yacy; &amp;kcy;&amp;ocy;&amp;rcy;&amp;ocy;&amp;vcy;&amp;acy; &amp;dcy;&amp;acy;&amp;iecy;&amp;tcy; &amp;chcy;&amp;iecy;&amp;lcy;&amp;ocy;&amp;vcy;&amp;iecy;&amp;chcy;&amp;iecy;&amp;scy;&amp;kcy;&amp;ocy;&amp;iecy; &amp;mcy;&amp;ocy;&amp;lcy;&amp;ocy;&amp;kcy;&amp;ocy;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857232"/>
            <a:ext cx="3786214" cy="283966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1508" name="Picture 4" descr="&amp;Ncy;&amp;ocy;&amp;vcy;&amp;ocy;&amp;iecy;, &amp;ocy;&amp;tcy;&amp;lcy;&amp;icy;&amp;chcy;&amp;ncy;&amp;ocy;&amp;iecy;, &amp;bcy;&amp;ucy;&amp;dcy;&amp;ucy;&amp;shchcy;&amp;iecy;&amp;iecy; &amp;scy; &amp;Pcy;&amp;rcy;&amp;icy;&amp;vcy;&amp;acy;&amp;tcy;&amp;bcy;&amp;acy;&amp;ncy;&amp;kcy;&amp;ocy;&amp;mcy;. . &amp;Tcy;&amp;iecy;&amp;pcy;&amp;iecy;&amp;rcy;&amp;softcy; &amp;kcy;&amp;lcy;&amp;icy;&amp;iecy;&amp;ncy;&amp;tcy;&amp;acy;&amp;mcy; - &amp;ocy;&amp;bcy;&amp;iecy;&amp;shchcy;&amp;acy;&amp;yucy;&amp;tcy; &amp;kcy;&amp;rcy;&amp;icy;&amp;mcy;&amp;icy;&amp;ncy;&amp;acy;&amp;lcy;. . &amp;KHcy;&amp;rcy;&amp;ocy;&amp;ncy;&amp;icy;&amp;kcy;&amp;icy; &amp;fcy;&amp;rcy;&amp;icy;&amp;lcy;&amp;acy;&amp;ncy;&amp;scy;&amp;iecy;&amp;rcy;&amp;acy;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2" y="3786190"/>
            <a:ext cx="3786214" cy="285752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1510" name="Picture 6" descr="&amp;Kcy;&amp;ucy;&amp;rcy;&amp;softcy;&amp;iecy;&amp;zcy;&amp;ycy; &amp;Ncy;&amp;ocy;&amp;vcy;&amp;ocy;&amp;scy;&amp;tcy;&amp;icy; &amp;Ucy;&amp;kcy;&amp;rcy;&amp;acy;&amp;icy;&amp;ncy;&amp;ycy; &amp;icy; &amp;zcy;&amp;acy; &amp;rcy;&amp;ucy;&amp;bcy;&amp;iecy;&amp;zhcy;&amp;ocy;&amp;mcy; : &amp;pcy;&amp;ocy;&amp;lcy;&amp;icy;&amp;tcy;&amp;icy;&amp;kcy;&amp;acy;, &amp;ecy;&amp;kcy;&amp;ocy;&amp;ncy;&amp;ocy;&amp;mcy;&amp;icy;&amp;kcy;&amp;acy;, &amp;pcy;&amp;rcy;&amp;ocy;&amp;icy;&amp;scy;&amp;shcy;&amp;iecy;&amp;scy;&amp;tcy;&amp;vcy;&amp;icy;&amp;yacy;, &amp;ocy;&amp;bcy;&amp;shchcy;&amp;iecy;&amp;scy;&amp;tcy;&amp;vcy;&amp;ocy;, &amp;scy;&amp;pcy;&amp;ocy;&amp;rcy;&amp;tcy;, &amp;acy;&amp;vcy;&amp;tcy;&amp;ocy;, &amp;kcy;&amp;ucy;&amp;rcy;&amp;softcy;&amp;iocy;&amp;zcy;&amp;ycy; &amp;icy; &amp;dcy;&amp;rcy;.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43504" y="857232"/>
            <a:ext cx="3786214" cy="285752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1512" name="Picture 8" descr="&amp;Bcy;&amp;iecy;&amp;gcy;&amp;iecy;&amp;mcy;&amp;ocy;&amp;tcy; &amp;ncy;&amp;acy; &amp;scy;&amp;tcy;&amp;ocy;&amp;lcy; &amp;ocy;&amp;bcy;&amp;ocy;&amp;icy; - &amp;scy; &amp;rcy;&amp;acy;&amp;zcy;&amp;mcy;&amp;iecy;&amp;rcy;&amp;acy;&amp;mcy;&amp;icy; 1280 x 1024 px &amp;scy;&amp;kcy;&amp;acy;&amp;chcy;&amp;acy;&amp;tcy;&amp;softcy; &amp;bcy;&amp;iecy;&amp;scy;&amp;pcy;&amp;lcy;&amp;acy;&amp;tcy;&amp;ncy;&amp;ocy;.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143504" y="3786190"/>
            <a:ext cx="3786214" cy="283966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2" dur="500"/>
                                        <p:tgtEl>
                                          <p:spTgt spid="215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5" dur="500"/>
                                        <p:tgtEl>
                                          <p:spTgt spid="215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8" dur="500"/>
                                        <p:tgtEl>
                                          <p:spTgt spid="215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1" dur="500"/>
                                        <p:tgtEl>
                                          <p:spTgt spid="215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2150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6" dur="1000" fill="hold"/>
                                        <p:tgtEl>
                                          <p:spTgt spid="21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506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215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1" dur="1000" fill="hold"/>
                                        <p:tgtEl>
                                          <p:spTgt spid="21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510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2150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6" dur="1000" fill="hold"/>
                                        <p:tgtEl>
                                          <p:spTgt spid="21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508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215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512"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14356"/>
          </a:xfrm>
          <a:solidFill>
            <a:schemeClr val="bg1"/>
          </a:solidFill>
          <a:ln>
            <a:solidFill>
              <a:schemeClr val="bg1"/>
            </a:solidFill>
          </a:ln>
        </p:spPr>
        <p:txBody>
          <a:bodyPr>
            <a:normAutofit/>
          </a:bodyPr>
          <a:lstStyle/>
          <a:p>
            <a:r>
              <a:rPr lang="ru-RU" sz="4000" b="1" i="1" dirty="0" smtClean="0">
                <a:ln>
                  <a:solidFill>
                    <a:schemeClr val="tx1"/>
                  </a:solidFill>
                </a:ln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Кто живет в лесу?</a:t>
            </a:r>
            <a:endParaRPr lang="ru-RU" sz="4000" b="1" i="1" dirty="0">
              <a:ln>
                <a:solidFill>
                  <a:schemeClr val="tx1"/>
                </a:solidFill>
              </a:ln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482" name="Picture 2" descr="&amp;Tcy;&amp;icy;&amp;gcy;&amp;rcy;&amp;icy;&amp;tscy;&amp;acy; &amp;scy; &amp;tcy;&amp;icy;&amp;gcy;&amp;rcy;&amp;iecy;&amp;ncy;&amp;kcy;&amp;ocy;&amp;mcy; &amp;ocy;&amp;bcy;&amp;ocy;&amp;icy;.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44" y="785794"/>
            <a:ext cx="3643338" cy="271464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0488" name="Picture 8" descr="&amp;SHcy;&amp;kcy;&amp;ocy;&amp;lcy;&amp;softcy;&amp;ncy;&amp;acy;&amp;yacy; &amp;dcy;&amp;ocy;&amp;mcy;&amp;acy;&amp;shcy;&amp;kcy;&amp;acy; - Part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14942" y="3643314"/>
            <a:ext cx="3643337" cy="2714644"/>
          </a:xfrm>
          <a:prstGeom prst="rect">
            <a:avLst/>
          </a:prstGeom>
          <a:noFill/>
        </p:spPr>
      </p:pic>
      <p:pic>
        <p:nvPicPr>
          <p:cNvPr id="20490" name="Picture 10" descr="&amp;Scy;&amp;kcy;&amp;acy;&amp;chcy;&amp;acy;&amp;tcy;&amp;softcy; &amp;bcy;&amp;iecy;&amp;lcy;&amp;ycy;&amp;jcy; &amp;gcy;&amp;ucy;&amp;scy;&amp;softcy; &amp;kcy;&amp;acy;&amp;rcy;&amp;tcy;&amp;icy;&amp;ncy;&amp;kcy;&amp;icy; &amp;icy; &amp;fcy;&amp;ocy;&amp;tcy;&amp;ocy; &amp;ncy;&amp;acy; &amp;tcy;&amp;iecy;&amp;lcy;&amp;iecy;&amp;fcy;&amp;ocy;&amp;ncy; &amp;bcy;&amp;iecy;&amp;scy;&amp;pcy;&amp;lcy;&amp;acy;&amp;tcy;&amp;ncy;&amp;ocy;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2844" y="3643314"/>
            <a:ext cx="3643338" cy="271464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0492" name="Picture 12" descr="&amp;Kcy;&amp;ocy;&amp;zcy;&amp;acy; - &amp;Scy;&amp;tcy;&amp;ocy;&amp;kcy;&amp;ocy;&amp;vcy;&amp;ocy;&amp;iecy; &amp;fcy;&amp;ocy;&amp;tcy;&amp;ocy; lifeonwhite #1086504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214942" y="785794"/>
            <a:ext cx="3643338" cy="271464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04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04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04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04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04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049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04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04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04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049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04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04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04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048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04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2048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5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discrete" valueType="str">
                                      <p:cBhvr>
                                        <p:cTn id="38" dur="1000" fill="hold"/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482"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2049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58" presetClass="exit" presetSubtype="0" decel="10000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43" dur="500"/>
                                        <p:tgtEl>
                                          <p:spTgt spid="204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2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/>
                                        <p:tgtEl>
                                          <p:spTgt spid="204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*0.0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/>
                                        <p:tgtEl>
                                          <p:spTgt spid="204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/>
                                        <p:tgtEl>
                                          <p:spTgt spid="204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h+1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7" dur="500"/>
                                        <p:tgtEl>
                                          <p:spTgt spid="2049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4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492"/>
                  </p:tgtEl>
                </p:cond>
              </p:nextCondLst>
            </p:seq>
            <p:seq concurrent="1" nextAc="seek">
              <p:cTn id="49" restart="whenNotActive" fill="hold" evtFilter="cancelBubble" nodeType="interactiveSeq">
                <p:stCondLst>
                  <p:cond evt="onClick" delay="0">
                    <p:tgtEl>
                      <p:spTgt spid="2049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" fill="hold">
                      <p:stCondLst>
                        <p:cond delay="0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58" presetClass="exit" presetSubtype="0" decel="10000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53" dur="500"/>
                                        <p:tgtEl>
                                          <p:spTgt spid="204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2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/>
                                        <p:tgtEl>
                                          <p:spTgt spid="204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*0.0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/>
                                        <p:tgtEl>
                                          <p:spTgt spid="204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/>
                                        <p:tgtEl>
                                          <p:spTgt spid="204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h+1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7" dur="500"/>
                                        <p:tgtEl>
                                          <p:spTgt spid="204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490"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2048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>
                      <p:stCondLst>
                        <p:cond delay="0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35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discrete" valueType="str">
                                      <p:cBhvr>
                                        <p:cTn id="63" dur="1000" fill="hold"/>
                                        <p:tgtEl>
                                          <p:spTgt spid="204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488"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85794"/>
          </a:xfrm>
          <a:solidFill>
            <a:schemeClr val="bg1"/>
          </a:solidFill>
          <a:ln>
            <a:solidFill>
              <a:schemeClr val="bg1"/>
            </a:solidFill>
          </a:ln>
        </p:spPr>
        <p:txBody>
          <a:bodyPr>
            <a:normAutofit fontScale="90000"/>
          </a:bodyPr>
          <a:lstStyle/>
          <a:p>
            <a:r>
              <a:rPr lang="ru-RU" b="1" i="1" dirty="0" smtClean="0">
                <a:ln>
                  <a:solidFill>
                    <a:schemeClr val="tx1"/>
                  </a:solidFill>
                </a:ln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Помоги детёнышам найти свою маму</a:t>
            </a:r>
            <a:endParaRPr lang="ru-RU" dirty="0">
              <a:ln>
                <a:solidFill>
                  <a:schemeClr val="tx1"/>
                </a:solidFill>
              </a:ln>
              <a:solidFill>
                <a:schemeClr val="tx2"/>
              </a:solidFill>
            </a:endParaRPr>
          </a:p>
        </p:txBody>
      </p:sp>
      <p:pic>
        <p:nvPicPr>
          <p:cNvPr id="24578" name="Picture 2" descr="&amp;Fcy;&amp;ocy;&amp;tcy;&amp;ocy; &amp;kcy;&amp;ocy;&amp;tcy;&amp;iecy;&amp;ncy;&amp;ocy;&amp;kcy;, &amp;lcy;&amp;yucy;&amp;dcy;&amp;acy;, &amp;kcy;&amp;acy;&amp;tcy;&amp;iocy;&amp;ncy;&amp;ocy;&amp;kcy;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785794"/>
            <a:ext cx="3143272" cy="192882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4580" name="Picture 4" descr="Cat, &amp;kcy;&amp;icy;&amp;scy;&amp;kcy;&amp;acy;, &amp;vcy;&amp;zcy;&amp;gcy;&amp;lcy;&amp;yacy;&amp;dcy;, &amp;kcy;&amp;ocy;&amp;shcy;&amp;kcy;&amp;acy;, &amp;bcy;&amp;iecy;&amp;lcy;&amp;ycy;&amp;jcy; &amp;fcy;&amp;ocy;&amp;ncy;, &amp;kcy;&amp;ocy;&amp;tcy;&amp;ecy;, &amp;kcy;&amp;ocy;&amp;tcy;, &amp;kcy;&amp;ocy;&amp;tcy; &amp;fcy;&amp;ocy;&amp;tcy;&amp;ocy; &amp;kcy;&amp;acy;&amp;rcy;&amp;tcy;&amp;icy;&amp;ncy;&amp;kcy;&amp;icy; &amp;icy; &amp;ocy;&amp;bcy;&amp;ocy;&amp;icy; &amp;ncy;&amp;acy; &amp;rcy;&amp;acy;&amp;bcy;&amp;ocy;&amp;chcy;&amp;icy;&amp;jcy; &amp;scy;&amp;tcy;&amp;ocy;&amp;lcy; &amp;vcy; HD &amp;kcy;&amp;acy;&amp;chcy;&amp;iecy;&amp;scy;&amp;tcy;&amp;vcy;&amp;iecy;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5008" y="2714620"/>
            <a:ext cx="3143272" cy="20002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4584" name="Picture 8" descr="&amp;Kcy;&amp;rcy;&amp;ucy;&amp;pcy;&amp;ncy;&amp;ycy;&amp;jcy; &amp;Rcy;&amp;ocy;&amp;gcy;&amp;acy;&amp;tcy;&amp;ycy;&amp;jcy; &amp;Scy;&amp;kcy;&amp;ocy;&amp;tcy;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4282" y="2786058"/>
            <a:ext cx="3143272" cy="207170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Picture 2" descr="&amp;Vcy; &amp;Acy;&amp;rcy;&amp;gcy;&amp;iecy;&amp;ncy;&amp;tcy;&amp;icy;&amp;ncy;&amp;iecy; &amp;gcy;&amp;iecy;&amp;ncy;&amp;ncy;&amp;ocy;&amp;mcy;&amp;ocy;&amp;dcy;&amp;icy;&amp;fcy;&amp;icy;&amp;tscy;&amp;icy;&amp;rcy;&amp;ocy;&amp;vcy;&amp;acy;&amp;ncy;&amp;ncy;&amp;acy;&amp;yacy; &amp;kcy;&amp;ocy;&amp;rcy;&amp;ocy;&amp;vcy;&amp;acy; &amp;dcy;&amp;acy;&amp;iecy;&amp;tcy; &amp;chcy;&amp;iecy;&amp;lcy;&amp;ocy;&amp;vcy;&amp;iecy;&amp;chcy;&amp;iecy;&amp;scy;&amp;kcy;&amp;ocy;&amp;iecy; &amp;mcy;&amp;ocy;&amp;lcy;&amp;ocy;&amp;kcy;&amp;ocy;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715008" y="785794"/>
            <a:ext cx="3143272" cy="20002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4586" name="Picture 10" descr="&amp;icy;&amp;scy;&amp;scy;&amp;lcy;&amp;iecy;&amp;dcy;&amp;ocy;&amp;vcy;&amp;acy;&amp;ncy;&amp;icy;&amp;yacy; &amp;Zcy;&amp;acy;&amp;gcy;&amp;acy;&amp;dcy;&amp;kcy;&amp;icy; &amp;scy;&amp;ocy;&amp;zcy;&amp;ncy;&amp;acy;&amp;ncy;&amp;icy;&amp;yacy;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85720" y="4929198"/>
            <a:ext cx="3071834" cy="17859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4588" name="Picture 12" descr="&amp;Kcy;&amp;ucy;&amp;rcy;&amp;icy;&amp;tscy;&amp;acy; BRODHAN"/>
          <p:cNvPicPr>
            <a:picLocks noChangeAspect="1" noChangeArrowheads="1"/>
          </p:cNvPicPr>
          <p:nvPr/>
        </p:nvPicPr>
        <p:blipFill>
          <a:blip r:embed="rId7" cstate="print"/>
          <a:srcRect r="2000" b="7415"/>
          <a:stretch>
            <a:fillRect/>
          </a:stretch>
        </p:blipFill>
        <p:spPr bwMode="auto">
          <a:xfrm>
            <a:off x="5715008" y="4714884"/>
            <a:ext cx="3071834" cy="20002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245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5" dur="2000"/>
                                        <p:tgtEl>
                                          <p:spTgt spid="245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8" dur="2000"/>
                                        <p:tgtEl>
                                          <p:spTgt spid="245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4" dur="2000"/>
                                        <p:tgtEl>
                                          <p:spTgt spid="245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7" dur="2000"/>
                                        <p:tgtEl>
                                          <p:spTgt spid="245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2457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5504 -0.02799 L 0.44636 0.3287 " pathEditMode="relative" rAng="0" ptsTypes="AA">
                                      <p:cBhvr>
                                        <p:cTn id="32" dur="2000" fill="hold"/>
                                        <p:tgtEl>
                                          <p:spTgt spid="2457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6" y="17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578"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2458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5504 0.03724 L 0.44445 -0.30905 " pathEditMode="relative" rAng="0" ptsTypes="AA">
                                      <p:cBhvr>
                                        <p:cTn id="37" dur="2000" fill="hold"/>
                                        <p:tgtEl>
                                          <p:spTgt spid="2458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5" y="-17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584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2458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5122 -0.00231 L 0.44254 -0.00231 " pathEditMode="relative" rAng="0" ptsTypes="AA">
                                      <p:cBhvr>
                                        <p:cTn id="42" dur="2000" fill="hold"/>
                                        <p:tgtEl>
                                          <p:spTgt spid="2458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6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586"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85794"/>
          </a:xfrm>
          <a:solidFill>
            <a:schemeClr val="bg1"/>
          </a:solidFill>
          <a:ln>
            <a:solidFill>
              <a:schemeClr val="bg1"/>
            </a:solidFill>
          </a:ln>
        </p:spPr>
        <p:txBody>
          <a:bodyPr>
            <a:normAutofit fontScale="90000"/>
          </a:bodyPr>
          <a:lstStyle/>
          <a:p>
            <a:r>
              <a:rPr lang="ru-RU" b="1" i="1" dirty="0" smtClean="0">
                <a:ln>
                  <a:solidFill>
                    <a:schemeClr val="tx1"/>
                  </a:solidFill>
                </a:ln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Помоги детёнышам найти свою маму</a:t>
            </a:r>
            <a:endParaRPr lang="ru-RU" b="1" i="1" dirty="0">
              <a:ln>
                <a:solidFill>
                  <a:schemeClr val="tx1"/>
                </a:solidFill>
              </a:ln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3554" name="Picture 2" descr="&amp;Mcy;&amp;icy;&amp;lcy;&amp;ycy;&amp;iecy; &amp;icy; &amp;zcy;&amp;acy;&amp;bcy;&amp;acy;&amp;vcy;&amp;ncy;&amp;ycy;&amp;iecy; &amp;mcy;&amp;acy;&amp;lcy;&amp;iecy;&amp;ncy;&amp;softcy;&amp;kcy;&amp;icy;&amp;iecy; &amp;scy;&amp;lcy;&amp;ocy;&amp;ncy;&amp;yacy;&amp;tcy;&amp;acy; (33 &amp;fcy;&amp;ocy;&amp;tcy;&amp;ocy;) - &amp;Kcy;&amp;acy;&amp;rcy;&amp;tcy;&amp;icy;&amp;ncy;&amp;kcy;&amp;icy; &amp;icy; &amp;fcy;&amp;ocy;&amp;tcy;&amp;ocy; - &amp;zhcy;&amp;icy;&amp;vcy;&amp;ocy;&amp;tcy;&amp;ncy;&amp;ycy;&amp;iecy;, &amp;scy;&amp;lcy;&amp;ocy;&amp;ncy;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1000108"/>
            <a:ext cx="2571768" cy="200025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3556" name="Picture 4" descr="&amp;Ncy;&amp;ocy;&amp;vcy;&amp;ocy;&amp;scy;&amp;tcy;&amp;icy; &amp;Dcy;&amp;lcy;&amp;yacy; &amp;Vcy;&amp;iecy;&amp;bcy; &amp;mcy;&amp;acy;&amp;scy;&amp;tcy;&amp;iecy;&amp;rcy;&amp;acy; - Part 4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86446" y="4857760"/>
            <a:ext cx="3000364" cy="18573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3558" name="Picture 6" descr="&amp;Fcy;&amp;ocy;&amp;tcy;&amp;ocy;&amp;gcy;&amp;rcy;&amp;acy;&amp;fcy;&amp;icy;&amp;icy; &amp;Bcy;&amp;ocy;&amp;lcy;&amp;softcy;&amp;shcy;&amp;icy;&amp;khcy; &amp;pcy;&amp;acy;&amp;ncy;&amp;dcy; &amp;icy;&amp;lcy;&amp;icy; &amp;pcy;&amp;ocy;&amp;rcy;&amp;tscy;&amp;icy;&amp;yacy; &amp;ucy;&amp;mcy;&amp;icy;&amp;lcy;&amp;iecy;&amp;ncy;&amp;icy;&amp;yacy;. . PandaFriends.ru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5720" y="3143248"/>
            <a:ext cx="2500330" cy="17145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3560" name="Picture 8" descr="sveta_s_photo: &amp;Vcy;&amp;scy;&amp;iecy;&amp;khcy; &amp;pcy;&amp;ocy;&amp;zcy;&amp;dcy;&amp;rcy;&amp;acy;&amp;vcy;&amp;lcy;&amp;yacy;&amp;yucy; &amp;scy; &amp;ncy;&amp;ocy;&amp;vcy;&amp;ocy;&amp;gcy;&amp;ocy;&amp;dcy;&amp;ncy;&amp;icy;&amp;mcy;&amp;icy; &amp;pcy;&amp;rcy;&amp;acy;&amp;zcy;&amp;dcy;&amp;ncy;&amp;icy;&amp;kcy;&amp;acy;&amp;mcy;&amp;icy;!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786446" y="1000108"/>
            <a:ext cx="3000364" cy="190047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3562" name="Picture 10" descr="&amp;mcy;&amp;iecy;&amp;zhcy;&amp;rcy;&amp;iecy;&amp;gcy;&amp;icy;&amp;ocy;&amp;ncy;&amp;acy;&amp;lcy;&amp;softcy;&amp;ncy;&amp;acy;&amp;yacy; &amp;ocy;&amp;bcy;&amp;shchcy;&amp;iecy;&amp;scy;&amp;tcy;&amp;vcy;&amp;iecy;&amp;ncy;&amp;ncy;&amp;acy;&amp;yacy; &amp;ocy;&amp;rcy;&amp;gcy;&amp;acy;&amp;ncy;&amp;icy;&amp;zcy;&amp;acy;&amp;tscy;&amp;icy;&amp;yacy;&quot;&amp;Zcy;&amp;ocy;&amp;ocy;&amp;lcy;&amp;ocy;&amp;gcy;&amp;icy;&amp;chcy;&amp;iecy;&amp;scy;&amp;kcy;&amp;ocy;&amp;iecy; &amp;ocy;&amp;bcy;&amp;shchcy;&amp;iecy;&amp;scy;&amp;tcy;&amp;vcy;&amp;ocy;&quot;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85720" y="5000636"/>
            <a:ext cx="2571768" cy="164307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3564" name="Picture 12" descr="&amp;Ucy;&amp;chcy;&amp;iecy;&amp;ncy;&amp;ycy;&amp;iecy; &amp;vcy;&amp;ycy;&amp;yacy;&amp;scy;&amp;ncy;&amp;icy;&amp;lcy;&amp;icy;, &amp;pcy;&amp;ocy;&amp;chcy;&amp;iecy;&amp;mcy;&amp;ucy; &amp;zcy;&amp;iecy;&amp;bcy;&amp;rcy;&amp;ycy; &amp;vcy; &amp;chcy;&amp;iecy;&amp;rcy;&amp;ncy;&amp;ocy;-&amp;bcy;&amp;iecy;&amp;lcy;&amp;ucy;&amp;yucy; &amp;pcy;&amp;ocy;&amp;lcy;&amp;ocy;&amp;scy;&amp;kcy;&amp;ucy;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786446" y="3000372"/>
            <a:ext cx="3000396" cy="18573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2355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3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5" dur="1" fill="hold"/>
                                        <p:tgtEl>
                                          <p:spTgt spid="2355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6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8" dur="1" fill="hold"/>
                                        <p:tgtEl>
                                          <p:spTgt spid="2356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9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1" dur="1" fill="hold"/>
                                        <p:tgtEl>
                                          <p:spTgt spid="2356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2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4" dur="1" fill="hold"/>
                                        <p:tgtEl>
                                          <p:spTgt spid="2356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5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7" dur="1" fill="hold"/>
                                        <p:tgtEl>
                                          <p:spTgt spid="2355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235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4.98496E-6 L 0.48021 0.55609 " pathEditMode="relative" rAng="0" ptsTypes="AA">
                                      <p:cBhvr>
                                        <p:cTn id="32" dur="2000" fill="hold"/>
                                        <p:tgtEl>
                                          <p:spTgt spid="2355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0" y="27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554"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2355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39 0.05043 L 0.47379 -0.32454 " pathEditMode="relative" rAng="0" ptsTypes="AA">
                                      <p:cBhvr>
                                        <p:cTn id="37" dur="2000" fill="hold"/>
                                        <p:tgtEl>
                                          <p:spTgt spid="2355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6" y="-18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558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2356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-3.52764E-6 L 0.4698 -0.25422 " pathEditMode="relative" rAng="0" ptsTypes="AA">
                                      <p:cBhvr>
                                        <p:cTn id="42" dur="2000" fill="hold"/>
                                        <p:tgtEl>
                                          <p:spTgt spid="2356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5" y="-12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562"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2357430"/>
            <a:ext cx="8572560" cy="1143000"/>
          </a:xfrm>
          <a:solidFill>
            <a:schemeClr val="bg1"/>
          </a:solidFill>
          <a:ln>
            <a:solidFill>
              <a:schemeClr val="tx2"/>
            </a:solidFill>
          </a:ln>
        </p:spPr>
        <p:txBody>
          <a:bodyPr/>
          <a:lstStyle/>
          <a:p>
            <a:r>
              <a:rPr lang="ru-RU" b="1" i="1" dirty="0" smtClean="0">
                <a:ln>
                  <a:solidFill>
                    <a:schemeClr val="tx1"/>
                  </a:solidFill>
                </a:ln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МОЛОДЕЦ!</a:t>
            </a:r>
            <a:endParaRPr lang="ru-RU" b="1" i="1" dirty="0">
              <a:ln>
                <a:solidFill>
                  <a:schemeClr val="tx1"/>
                </a:solidFill>
              </a:ln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5602" name="Picture 2" descr="&amp;Bcy;&amp;ucy;&amp;dcy;&amp;softcy;&amp;tcy;&amp;iecy; &amp;zcy;&amp;dcy;&amp;ocy;&amp;rcy;&amp;ocy;&amp;vcy;&amp;ycy;! . &amp;Dcy;&amp;iecy;&amp;tcy;&amp;scy;&amp;kcy;&amp;icy;&amp;jcy; &amp;scy;&amp;acy;&amp;dcy; 17 &quot; &amp;Scy;&amp;ocy;&amp;lcy;&amp;ncy;&amp;ycy;&amp;shcy;&amp;kcy;&amp;ocy;&quot; &amp;scy;.&amp;Pcy;&amp;iecy;&amp;rcy;&amp;vcy;&amp;ocy;&amp;mcy;&amp;acy;&amp;jcy;&amp;scy;&amp;kcy;&amp;ocy;&amp;iecy;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00694" y="3857628"/>
            <a:ext cx="3357586" cy="251819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" dur="2000"/>
                                        <p:tgtEl>
                                          <p:spTgt spid="256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274638"/>
            <a:ext cx="8572560" cy="1143000"/>
          </a:xfrm>
          <a:solidFill>
            <a:schemeClr val="bg1"/>
          </a:solidFill>
        </p:spPr>
        <p:txBody>
          <a:bodyPr>
            <a:normAutofit/>
          </a:bodyPr>
          <a:lstStyle/>
          <a:p>
            <a:r>
              <a:rPr lang="ru-RU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СОДЕРЖАНИЕ</a:t>
            </a:r>
            <a:endParaRPr lang="ru-RU" sz="32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1600200"/>
            <a:ext cx="8572560" cy="4972072"/>
          </a:xfrm>
          <a:solidFill>
            <a:schemeClr val="bg1"/>
          </a:solidFill>
        </p:spPr>
        <p:txBody>
          <a:bodyPr>
            <a:normAutofit/>
          </a:bodyPr>
          <a:lstStyle/>
          <a:p>
            <a:pPr marL="514350" indent="-514350" algn="just">
              <a:buAutoNum type="arabicPeriod"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  <a:hlinkClick r:id="rId2" action="ppaction://hlinksldjump"/>
              </a:rPr>
              <a:t>Актуальность работы</a:t>
            </a: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pPr marL="514350" indent="-514350" algn="just">
              <a:buAutoNum type="arabicPeriod"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  <a:hlinkClick r:id="rId3" action="ppaction://hlinksldjump"/>
              </a:rPr>
              <a:t>Методические указания по применению тренажёра «Домашние и дикие животные» в работе с детьми старшего дошкольного возраста с задержкой психического развития</a:t>
            </a: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pPr marL="514350" indent="-514350" algn="just">
              <a:buAutoNum type="arabicPeriod"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  <a:hlinkClick r:id="rId4" action="ppaction://hlinksldjump"/>
              </a:rPr>
              <a:t>Тренажёр «Домашние и дикие животные»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Управляющая кнопка: сведения 3">
            <a:hlinkClick r:id="" action="ppaction://hlinkshowjump?jump=firstslide" highlightClick="1"/>
          </p:cNvPr>
          <p:cNvSpPr/>
          <p:nvPr/>
        </p:nvSpPr>
        <p:spPr>
          <a:xfrm>
            <a:off x="8786810" y="6500834"/>
            <a:ext cx="357190" cy="357166"/>
          </a:xfrm>
          <a:prstGeom prst="actionButtonInformati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274638"/>
            <a:ext cx="8572560" cy="796908"/>
          </a:xfrm>
          <a:solidFill>
            <a:schemeClr val="bg1"/>
          </a:solidFill>
        </p:spPr>
        <p:txBody>
          <a:bodyPr>
            <a:normAutofit/>
          </a:bodyPr>
          <a:lstStyle/>
          <a:p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АКТУАЛЬНОСТЬ РАБОТЫ</a:t>
            </a:r>
            <a:endParaRPr lang="ru-RU" sz="28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1214422"/>
            <a:ext cx="8572560" cy="5357850"/>
          </a:xfrm>
          <a:solidFill>
            <a:schemeClr val="bg1"/>
          </a:solidFill>
        </p:spPr>
        <p:txBody>
          <a:bodyPr>
            <a:normAutofit fontScale="85000" lnSpcReduction="20000"/>
          </a:bodyPr>
          <a:lstStyle/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На современном этапе модернизации образования особое внимание уделяется вопросам организации и реализации образовательной деятельности с детьми с ограниченными возможностями здоровья.                В контексте обозначенных вопросов затрагиваются проблемы повышения уровня профессиональной компетентности педагогов, взаимодействующих с категориями детей с ограниченными возможностями здоровья, а также формирования психологической культуры родителей данных детей.      Одним из ключевых вопросов является решение проблемы взаимодействия образовательного учреждения и семьи в отношении обучения, воспитания и развития детей, прежде всего, имеющих особые образовательные потребности. Эффективным способом сотрудничества, опираясь на собственный педагогический опыт работы, является взаимодействие посредством электронных ресурсов, передачи материалов. Родители (законные представители) могут обратиться с интересующим их вопросом к педагогу дистанционно и получить соответствующие рекомендации, в том числе и в виде обучающих игр, тренажеров и пр. Данным аспектом и определяется актуальность предоставленной конкурсной работы. 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Управляющая кнопка: домой 3">
            <a:hlinkClick r:id="rId2" action="ppaction://hlinksldjump" highlightClick="1"/>
          </p:cNvPr>
          <p:cNvSpPr/>
          <p:nvPr/>
        </p:nvSpPr>
        <p:spPr>
          <a:xfrm>
            <a:off x="8786810" y="6500810"/>
            <a:ext cx="357190" cy="357190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142852"/>
            <a:ext cx="8572560" cy="1214446"/>
          </a:xfrm>
          <a:solidFill>
            <a:schemeClr val="bg1"/>
          </a:solidFill>
        </p:spPr>
        <p:txBody>
          <a:bodyPr>
            <a:noAutofit/>
          </a:bodyPr>
          <a:lstStyle/>
          <a:p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МЕТОДИЧЕСКИЕ УКАЗАНИЯ</a:t>
            </a:r>
            <a:b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ПО ПРИМЕНЕНИЮ ТРЕНАЖЁРА </a:t>
            </a:r>
            <a:b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«ДОМАШНИЕ И ДИКИЕ ЖИВОТНЫЕ»</a:t>
            </a:r>
            <a:endParaRPr lang="ru-RU" sz="28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1500174"/>
            <a:ext cx="8572560" cy="5072098"/>
          </a:xfrm>
          <a:solidFill>
            <a:schemeClr val="bg1"/>
          </a:solidFill>
        </p:spPr>
        <p:txBody>
          <a:bodyPr>
            <a:normAutofit lnSpcReduction="10000"/>
          </a:bodyPr>
          <a:lstStyle/>
          <a:p>
            <a:pPr marL="0" indent="450000" algn="just">
              <a:spcBef>
                <a:spcPts val="0"/>
              </a:spcBef>
              <a:buNone/>
            </a:pP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Категория детей с ограниченными возможностями здоровья: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дети с задержкой психического развития.</a:t>
            </a:r>
          </a:p>
          <a:p>
            <a:pPr marL="0" indent="450000" algn="just">
              <a:spcBef>
                <a:spcPts val="0"/>
              </a:spcBef>
              <a:buNone/>
            </a:pP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Возраст детей: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старший дошкольный возраст.</a:t>
            </a:r>
            <a:endParaRPr lang="ru-RU" sz="2000" i="1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450000" algn="just">
              <a:spcBef>
                <a:spcPts val="0"/>
              </a:spcBef>
              <a:buNone/>
            </a:pP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Цели тренажёра: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актуализировать знания детей старшего дошкольного возраста о домашних и диких животных; сформировать представления о группах домашних и диких животных, их местообитании, потомстве.</a:t>
            </a:r>
          </a:p>
          <a:p>
            <a:pPr marL="0" indent="450000" algn="just">
              <a:spcBef>
                <a:spcPts val="0"/>
              </a:spcBef>
              <a:buNone/>
            </a:pP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Особенности и возможности использования тренажёра.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Данный тренажёр может быть использован в работе как педагогов дошкольной образовательной организации, например в рамках изучения темы: «Дикие и домашние животные», так и родителями в условиях домашнего образования. Для его применения необходим лишь девайс, который позволит продемонстрировать презентацию.</a:t>
            </a:r>
          </a:p>
          <a:p>
            <a:pPr marL="0" indent="450000" algn="just">
              <a:spcBef>
                <a:spcPts val="0"/>
              </a:spcBef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Совместное выполнение заданий тренажёра поможет сблизиться ребёнку и взрослому, повысить уровень сформированности операций мышления.</a:t>
            </a:r>
          </a:p>
          <a:p>
            <a:pPr marL="0" indent="450000" algn="just">
              <a:spcBef>
                <a:spcPts val="0"/>
              </a:spcBef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Задания тренажёра соответствуют возрастным нормам и психологическим особенностям детей с задержкой психического развития, выстроены по принципу «от простого к сложному».</a:t>
            </a:r>
          </a:p>
        </p:txBody>
      </p:sp>
      <p:sp>
        <p:nvSpPr>
          <p:cNvPr id="4" name="Управляющая кнопка: домой 3">
            <a:hlinkClick r:id="rId2" action="ppaction://hlinksldjump" highlightClick="1"/>
          </p:cNvPr>
          <p:cNvSpPr/>
          <p:nvPr/>
        </p:nvSpPr>
        <p:spPr>
          <a:xfrm>
            <a:off x="8786810" y="6500810"/>
            <a:ext cx="357190" cy="357190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14282" y="1285860"/>
            <a:ext cx="8715436" cy="1470025"/>
          </a:xfrm>
          <a:solidFill>
            <a:schemeClr val="bg1"/>
          </a:solidFill>
        </p:spPr>
        <p:txBody>
          <a:bodyPr>
            <a:noAutofit/>
          </a:bodyPr>
          <a:lstStyle/>
          <a:p>
            <a:r>
              <a:rPr lang="ru-RU" sz="5400" b="1" i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ДОМАШНИЕ И ДИКИЕ ЖИВОТНЫЕ</a:t>
            </a:r>
            <a:endParaRPr lang="ru-RU" sz="5400" b="1" i="1" dirty="0">
              <a:ln w="12700">
                <a:solidFill>
                  <a:schemeClr val="tx1"/>
                </a:solidFill>
                <a:prstDash val="solid"/>
              </a:ln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7410" name="Picture 2" descr="https://www.apologetixdepot.org/wp-content/uploads/2019/08/question-guy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71802" y="3214686"/>
            <a:ext cx="2786082" cy="278608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Управляющая кнопка: домой 3">
            <a:hlinkClick r:id="rId3" action="ppaction://hlinksldjump" highlightClick="1"/>
          </p:cNvPr>
          <p:cNvSpPr/>
          <p:nvPr/>
        </p:nvSpPr>
        <p:spPr>
          <a:xfrm>
            <a:off x="8786810" y="6500810"/>
            <a:ext cx="357190" cy="357190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071546"/>
          </a:xfrm>
          <a:solidFill>
            <a:schemeClr val="bg1"/>
          </a:solidFill>
          <a:ln>
            <a:solidFill>
              <a:schemeClr val="bg1"/>
            </a:solidFill>
          </a:ln>
        </p:spPr>
        <p:txBody>
          <a:bodyPr>
            <a:normAutofit fontScale="90000"/>
          </a:bodyPr>
          <a:lstStyle/>
          <a:p>
            <a:r>
              <a:rPr lang="ru-RU" b="1" i="1" dirty="0" smtClean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Какие животные изображены на картинках?</a:t>
            </a:r>
            <a:endParaRPr lang="ru-RU" dirty="0">
              <a:ln w="18415" cmpd="sng">
                <a:solidFill>
                  <a:schemeClr val="tx1"/>
                </a:solidFill>
                <a:prstDash val="solid"/>
              </a:ln>
              <a:solidFill>
                <a:schemeClr val="tx2"/>
              </a:solidFill>
            </a:endParaRPr>
          </a:p>
        </p:txBody>
      </p:sp>
      <p:pic>
        <p:nvPicPr>
          <p:cNvPr id="2050" name="Picture 2" descr="&amp;fcy;&amp;ocy;&amp;tcy;&amp;ocy; &amp;dcy;&amp;ocy;&amp;mcy;&amp;acy;&amp;shcy;&amp;ncy;&amp;icy;&amp;khcy; &amp;zhcy;&amp;icy;&amp;vcy;&amp;ocy;&amp;tcy;&amp;ncy;&amp;ycy;&amp;khcy; &amp;scy;&amp;kcy;&amp;acy;&amp;chcy;&amp;acy;&amp;tcy;&amp;softcy; &amp;bcy;&amp;iecy;&amp;scy;&amp;pcy;&amp;lcy;&amp;acy;&amp;tcy;&amp;ncy;&amp;ocy;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44" y="1214422"/>
            <a:ext cx="3500462" cy="282729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052" name="Picture 4" descr="&amp;kcy;&amp;acy;&amp;vcy;&amp;kcy;&amp;acy;&amp;zcy;&amp;kcy;&amp;icy; / &amp;scy;&amp;mcy;&amp;iecy;&amp;shcy;&amp;ncy;&amp;ycy;&amp;iecy; &amp;kcy;&amp;acy;&amp;rcy;&amp;tcy;&amp;icy;&amp;ncy;&amp;kcy;&amp;icy; &amp;icy; &amp;dcy;&amp;rcy;&amp;ucy;&amp;gcy;&amp;icy;&amp;iecy; &amp;pcy;&amp;rcy;&amp;icy;&amp;kcy;&amp;ocy;&amp;lcy;&amp;ycy;: &amp;kcy;&amp;ocy;&amp;mcy;&amp;icy;&amp;kcy;&amp;scy;&amp;ycy;, &amp;gcy;&amp;icy;&amp;fcy; &amp;acy;&amp;ncy;&amp;icy;&amp;mcy;&amp;acy;&amp;tscy;&amp;icy;&amp;yacy;, &amp;vcy;&amp;icy;&amp;dcy;&amp;iecy;&amp;ocy;, &amp;lcy;&amp;ucy;&amp;chcy;&amp;shcy;&amp;icy;&amp;jcy; &amp;icy;&amp;ncy;&amp;tcy;&amp;iecy;&amp;lcy;&amp;lcy;&amp;iecy;&amp;kcy;&amp;tcy;&amp;ucy;&amp;acy;&amp;lcy;&amp;softcy;&amp;ncy;&amp;ycy;&amp;jcy; &amp;yucy;&amp;mcy;&amp;ocy;&amp;rcy;.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00694" y="1214422"/>
            <a:ext cx="3500461" cy="285752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054" name="Picture 6" descr="Horse Professional - Caring for Horses - advice for horse owners &amp; horse professionals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71802" y="2214554"/>
            <a:ext cx="2962275" cy="324802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5" cstate="print"/>
          <a:srcRect l="65229" t="75066" r="5780" b="14581"/>
          <a:stretch>
            <a:fillRect/>
          </a:stretch>
        </p:blipFill>
        <p:spPr bwMode="auto">
          <a:xfrm>
            <a:off x="428596" y="5715016"/>
            <a:ext cx="3214710" cy="918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6" cstate="print"/>
          <a:srcRect l="63328" t="72452" r="8765" b="14131"/>
          <a:stretch>
            <a:fillRect/>
          </a:stretch>
        </p:blipFill>
        <p:spPr bwMode="auto">
          <a:xfrm>
            <a:off x="6357950" y="5715016"/>
            <a:ext cx="2643174" cy="10166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6" dur="1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>
                                      <p:cBhvr>
                                        <p:cTn id="7" dur="1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8" dur="1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1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071546"/>
          </a:xfrm>
          <a:solidFill>
            <a:schemeClr val="bg1"/>
          </a:solidFill>
          <a:ln>
            <a:solidFill>
              <a:schemeClr val="bg1"/>
            </a:solidFill>
          </a:ln>
        </p:spPr>
        <p:txBody>
          <a:bodyPr>
            <a:normAutofit fontScale="90000"/>
          </a:bodyPr>
          <a:lstStyle/>
          <a:p>
            <a:r>
              <a:rPr lang="ru-RU" b="1" i="1" dirty="0" smtClean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Какие животные изображены </a:t>
            </a:r>
            <a:br>
              <a:rPr lang="ru-RU" b="1" i="1" dirty="0" smtClean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i="1" dirty="0" smtClean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на картинках?</a:t>
            </a:r>
            <a:endParaRPr lang="ru-RU" dirty="0">
              <a:ln w="18415" cmpd="sng">
                <a:solidFill>
                  <a:schemeClr val="tx1"/>
                </a:solidFill>
                <a:prstDash val="solid"/>
              </a:ln>
              <a:solidFill>
                <a:schemeClr val="tx2"/>
              </a:solidFill>
            </a:endParaRPr>
          </a:p>
        </p:txBody>
      </p:sp>
      <p:pic>
        <p:nvPicPr>
          <p:cNvPr id="1026" name="Picture 2" descr="&amp;Ocy;&amp;bcy;&amp;ocy;&amp;icy; &amp;Scy;&amp;lcy;&amp;ocy;&amp;ncy;&amp;ycy; &amp;ZHcy;&amp;icy;&amp;vcy;&amp;ocy;&amp;tcy;&amp;ncy;&amp;ycy;&amp;iecy; &amp;Fcy;&amp;ocy;&amp;tcy;&amp;ocy; 21143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44" y="1357298"/>
            <a:ext cx="3143240" cy="285752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028" name="AutoShape 4" descr="&amp;Mcy;&amp;acy;&amp;tcy;&amp;iecy;&amp;rcy;&amp;icy;&amp;acy;&amp;lcy;&amp;ycy; &amp;pcy;&amp;ocy; &amp;tcy;&amp;iecy;&amp;gcy;&amp;ucy;: &amp;zhcy;&amp;icy;&amp;vcy;&amp;ocy;&amp;tcy;&amp;ncy;&amp;ycy;&amp;iecy; &amp;fcy;&amp;ocy;&amp;tcy;&amp;ocy;&amp;rcy;&amp;iecy;&amp;acy;&amp;lcy;&amp;icy;&amp;zcy;&amp;mcy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32" name="AutoShape 8" descr="&amp;Mcy;&amp;acy;&amp;tcy;&amp;iecy;&amp;rcy;&amp;icy;&amp;acy;&amp;lcy;&amp;ycy; &amp;pcy;&amp;ocy; &amp;tcy;&amp;iecy;&amp;gcy;&amp;ucy;: &amp;zhcy;&amp;icy;&amp;vcy;&amp;ocy;&amp;tcy;&amp;ncy;&amp;ycy;&amp;iecy; &amp;fcy;&amp;ocy;&amp;tcy;&amp;ocy;&amp;rcy;&amp;iecy;&amp;acy;&amp;lcy;&amp;icy;&amp;zcy;&amp;mcy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34" name="AutoShape 10" descr="&amp;Mcy;&amp;acy;&amp;tcy;&amp;iecy;&amp;rcy;&amp;icy;&amp;acy;&amp;lcy;&amp;ycy; &amp;pcy;&amp;ocy; &amp;tcy;&amp;iecy;&amp;gcy;&amp;ucy;: &amp;zhcy;&amp;icy;&amp;vcy;&amp;ocy;&amp;tcy;&amp;ncy;&amp;ycy;&amp;iecy; &amp;fcy;&amp;ocy;&amp;tcy;&amp;ocy;&amp;rcy;&amp;iecy;&amp;acy;&amp;lcy;&amp;icy;&amp;zcy;&amp;mcy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36" name="Picture 12" descr="&amp;Ucy;&amp;chcy;&amp;iecy;&amp;ncy;&amp;ycy;&amp;iecy; &amp;vcy;&amp;ycy;&amp;yacy;&amp;scy;&amp;ncy;&amp;icy;&amp;lcy;&amp;icy;, &amp;pcy;&amp;ocy;&amp;chcy;&amp;iecy;&amp;mcy;&amp;ucy; &amp;zcy;&amp;iecy;&amp;bcy;&amp;rcy;&amp;ycy; &amp;vcy; &amp;chcy;&amp;iecy;&amp;rcy;&amp;ncy;&amp;ocy;-&amp;bcy;&amp;iecy;&amp;lcy;&amp;ucy;&amp;yucy; &amp;pcy;&amp;ocy;&amp;lcy;&amp;ocy;&amp;scy;&amp;kcy;&amp;ucy;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5008" y="1357298"/>
            <a:ext cx="3286116" cy="285752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38" name="Picture 14" descr="&amp;Kcy;&amp;acy;&amp;rcy;&amp;tcy;&amp;icy;&amp;ncy;&amp;kcy;&amp;icy; &amp;pcy;&amp;acy;&amp;ncy;&amp;dcy;&amp;acy;, &amp;bcy;&amp;ocy;&amp;lcy;&amp;softcy;&amp;shcy;&amp;ocy;&amp;jcy; &amp;mcy;&amp;iecy;&amp;dcy;&amp;vcy;&amp;iecy;&amp;dcy;&amp;softcy;, &amp;bcy;&amp;lcy;&amp;iecy;&amp;scy;&amp;tcy;&amp;yacy;&amp;shchcy;&amp;acy;&amp;yacy; &amp;shcy;&amp;iecy;&amp;rcy;&amp;scy;&amp;tcy;&amp;softcy; - &amp;ocy;&amp;bcy;&amp;ocy;&amp;icy; 1280x1024, &amp;kcy;&amp;acy;&amp;rcy;&amp;tcy;&amp;icy;&amp;ncy;&amp;kcy;&amp;acy; 338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00364" y="2786058"/>
            <a:ext cx="3071834" cy="241343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5" cstate="print"/>
          <a:srcRect l="65229" t="75066" r="5780" b="14581"/>
          <a:stretch>
            <a:fillRect/>
          </a:stretch>
        </p:blipFill>
        <p:spPr bwMode="auto">
          <a:xfrm>
            <a:off x="500034" y="5500702"/>
            <a:ext cx="3571900" cy="1020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6" cstate="print"/>
          <a:srcRect l="63328" t="72452" r="8765" b="14131"/>
          <a:stretch>
            <a:fillRect/>
          </a:stretch>
        </p:blipFill>
        <p:spPr bwMode="auto">
          <a:xfrm>
            <a:off x="5786446" y="5429264"/>
            <a:ext cx="2971821" cy="11430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6" dur="1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>
                                      <p:cBhvr>
                                        <p:cTn id="7" dur="1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8" dur="1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1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000108"/>
          </a:xfrm>
          <a:solidFill>
            <a:schemeClr val="bg1"/>
          </a:solidFill>
          <a:ln>
            <a:solidFill>
              <a:schemeClr val="bg1"/>
            </a:solidFill>
          </a:ln>
        </p:spPr>
        <p:txBody>
          <a:bodyPr>
            <a:normAutofit/>
          </a:bodyPr>
          <a:lstStyle/>
          <a:p>
            <a:r>
              <a:rPr lang="ru-RU" sz="4000" b="1" i="1" dirty="0" smtClean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Найди домашних животных</a:t>
            </a:r>
            <a:endParaRPr lang="ru-RU" sz="4000" dirty="0">
              <a:ln w="18415" cmpd="sng">
                <a:solidFill>
                  <a:schemeClr val="tx1"/>
                </a:solidFill>
                <a:prstDash val="solid"/>
              </a:ln>
              <a:solidFill>
                <a:schemeClr val="tx2"/>
              </a:solidFill>
            </a:endParaRPr>
          </a:p>
        </p:txBody>
      </p:sp>
      <p:pic>
        <p:nvPicPr>
          <p:cNvPr id="5" name="Picture 6" descr="&amp;Ocy;&amp;bcy;&amp;ycy;&amp;kcy;&amp;ncy;&amp;ocy;&amp;vcy;&amp;iecy;&amp;ncy;&amp;ncy;&amp;ycy;&amp;jcy; &amp;vcy;&amp;ocy;&amp;lcy;&amp;kcy; &amp;Zcy;&amp;acy;&amp;pcy;&amp;icy;&amp;scy;&amp;icy; &amp;Pcy;&amp;lcy;&amp;acy;&amp;ncy;&amp;iecy;&amp;tcy;&amp;acy; &amp;Zcy;&amp;iecy;&amp;mcy;&amp;lcy;&amp;yacy; - &amp;ncy;&amp;acy;&amp;shcy; &amp;dcy;&amp;ocy;&amp;mcy;. . &amp;Ucy;&amp;Ocy;&amp;Lcy;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44" y="1142984"/>
            <a:ext cx="2928958" cy="250033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5362" name="Picture 2" descr="&amp;Vcy;&amp;lcy;&amp;acy;&amp;dcy;&amp;icy;&amp;mcy;&amp;icy;&amp;rcy; &amp;SHcy;&amp;iecy;&amp;bcy;&amp;zcy;&amp;ucy;&amp;khcy;&amp;ocy;&amp;vcy; &amp;Bcy;&amp;acy;&amp;scy;&amp;ncy;&amp;icy; (3) - &amp;Gcy;&amp;rcy;&amp;acy;&amp;ncy;&amp;icy; &amp;Mcy;&amp;icy;&amp;rcy;&amp;ocy;&amp;vcy; - &amp;Vcy;&amp;lcy;&amp;acy;&amp;dcy;&amp;icy;&amp;mcy;&amp;icy;&amp;rcy; &amp;SHcy;&amp;iecy;&amp;bcy;&amp;zcy;&amp;ucy;&amp;khcy;&amp;ocy;&amp;vcy; - &amp;Gcy;&amp;acy;&amp;lcy;&amp;acy;&amp;kcy;&amp;tcy;&amp;icy;&amp;chcy;&amp;iecy;&amp;scy;&amp;kcy;&amp;icy;&amp;jcy; &amp;Kcy;&amp;ocy;&amp;vcy;&amp;chcy;&amp;iecy;&amp;gcy;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86116" y="1214422"/>
            <a:ext cx="3327059" cy="264320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5366" name="Picture 6" descr="&amp;Ocy;&amp;scy;&amp;lcy;&amp;icy;&amp;kcy; &amp;Pcy;&amp;iecy;&amp;rcy;&amp;iecy;&amp;scy;&amp;iecy;&amp;chcy;&amp;iecy;&amp;ncy;&amp;icy;&amp;iecy; &amp;Dcy;&amp;ocy;&amp;scy;&amp;tcy;&amp;ucy;&amp;pcy;&amp;ncy;&amp;ycy;&amp;iecy; &amp;Icy;&amp;zcy;&amp;ocy;&amp;bcy;&amp;rcy;&amp;acy;&amp;zhcy;&amp;iecy;&amp;ncy;&amp;icy;&amp;yacy; (&amp;Scy;&amp;tcy;&amp;rcy;&amp;acy;&amp;ncy;&amp;icy;&amp;tscy;&amp;acy; 1) - AzImage.com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2844" y="3929066"/>
            <a:ext cx="3467085" cy="260031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5368" name="Picture 8" descr="&amp;Mcy;&amp;iecy;&amp;gcy;&amp;rcy;&amp;iecy;&amp;lcy;&amp;softcy;&amp;scy;&amp;kcy;&amp;acy;&amp;yacy; &amp;pcy;&amp;ocy;&amp;rcy;&amp;ocy;&amp;dcy;&amp;acy; &amp;kcy;&amp;ocy;&amp;zcy; &amp;YAcy;-&amp;fcy;&amp;iecy;&amp;rcy;&amp;mcy;&amp;iecy;&amp;rcy;.RU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714744" y="4286256"/>
            <a:ext cx="2974890" cy="221455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5370" name="Picture 10" descr="blijnii: &amp;dcy;&amp;ocy;&amp;mcy;&amp;acy;&amp;shcy;&amp;ncy;&amp;iecy;&amp;iecy; &amp;zhcy;&amp;icy;&amp;vcy;&amp;ocy;&amp;tcy;&amp;ncy;&amp;ocy;&amp;iecy; &amp;kcy;&amp;ocy;&amp;rcy;&amp;ocy;&amp;vcy;&amp;acy; &amp;ocy;&amp;pcy;&amp;icy;&amp;scy;&amp;acy;&amp;ncy;&amp;icy;&amp;iecy;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786578" y="2357430"/>
            <a:ext cx="2214578" cy="34290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800" decel="10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800" decel="100000"/>
                                        <p:tgtEl>
                                          <p:spTgt spid="153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800" decel="100000" fill="hold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800" decel="100000" fill="hold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800" decel="100000" fill="hold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800" decel="100000"/>
                                        <p:tgtEl>
                                          <p:spTgt spid="153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800" decel="100000" fill="hold"/>
                                        <p:tgtEl>
                                          <p:spTgt spid="1536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800" decel="100000" fill="hold"/>
                                        <p:tgtEl>
                                          <p:spTgt spid="153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800" decel="100000" fill="hold"/>
                                        <p:tgtEl>
                                          <p:spTgt spid="153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3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3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800" decel="100000"/>
                                        <p:tgtEl>
                                          <p:spTgt spid="1536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800" decel="100000" fill="hold"/>
                                        <p:tgtEl>
                                          <p:spTgt spid="1536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800" decel="100000" fill="hold"/>
                                        <p:tgtEl>
                                          <p:spTgt spid="153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800" decel="100000" fill="hold"/>
                                        <p:tgtEl>
                                          <p:spTgt spid="153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3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3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800" decel="100000"/>
                                        <p:tgtEl>
                                          <p:spTgt spid="153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800" decel="100000" fill="hold"/>
                                        <p:tgtEl>
                                          <p:spTgt spid="1537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800" decel="100000" fill="hold"/>
                                        <p:tgtEl>
                                          <p:spTgt spid="153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800" decel="100000" fill="hold"/>
                                        <p:tgtEl>
                                          <p:spTgt spid="153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3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3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1536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>
                      <p:stCondLst>
                        <p:cond delay="0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362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1536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366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1536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9" dur="2000" fill="hold"/>
                                        <p:tgtEl>
                                          <p:spTgt spid="1536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368"/>
                  </p:tgtEl>
                </p:cond>
              </p:nextCondLst>
            </p:seq>
            <p:seq concurrent="1" nextAc="seek">
              <p:cTn id="70" restart="whenNotActive" fill="hold" evtFilter="cancelBubble" nodeType="interactiveSeq">
                <p:stCondLst>
                  <p:cond evt="onClick" delay="0">
                    <p:tgtEl>
                      <p:spTgt spid="1537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1" fill="hold">
                      <p:stCondLst>
                        <p:cond delay="0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74" dur="2000" fill="hold"/>
                                        <p:tgtEl>
                                          <p:spTgt spid="1537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370"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28670"/>
          </a:xfrm>
          <a:solidFill>
            <a:schemeClr val="bg1"/>
          </a:solidFill>
          <a:ln>
            <a:solidFill>
              <a:schemeClr val="bg1"/>
            </a:solidFill>
          </a:ln>
        </p:spPr>
        <p:txBody>
          <a:bodyPr>
            <a:normAutofit/>
          </a:bodyPr>
          <a:lstStyle/>
          <a:p>
            <a:r>
              <a:rPr lang="ru-RU" sz="4000" b="1" i="1" dirty="0" smtClean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Найди диких животных</a:t>
            </a:r>
            <a:endParaRPr lang="ru-RU" sz="4000" b="1" i="1" dirty="0">
              <a:ln w="18415" cmpd="sng">
                <a:solidFill>
                  <a:schemeClr val="tx1"/>
                </a:solidFill>
                <a:prstDash val="solid"/>
              </a:ln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Echo-Links.Ru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786" y="1071546"/>
            <a:ext cx="2928958" cy="300039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8" name="Picture 4" descr="&amp;Vcy;&amp;scy;&amp;iecy; &amp;ocy; &amp;dcy;&amp;iecy;&amp;tcy;&amp;scy;&amp;kcy;&amp;icy;&amp;khcy; &amp;pcy;&amp;rcy;&amp;acy;&amp;zcy;&amp;dcy;&amp;ncy;&amp;icy;&amp;kcy;&amp;acy;&amp;khcy;&amp;Acy;&amp;rcy;&amp;khcy;&amp;icy;&amp;vcy;&amp;ycy; &amp;Acy;&amp;ncy;&amp;icy;&amp;mcy;&amp;acy;&amp;tcy;&amp;ocy;&amp;rcy;&amp;ycy; &amp;kcy;&amp;icy;&amp;iecy;&amp;vcy; &quot; &amp;Scy;&amp;tcy;&amp;rcy;&amp;acy;&amp;ncy;&amp;icy;&amp;tscy;&amp;acy; 17 &amp;icy;&amp;zcy; 25 &quot; &amp;Vcy;&amp;scy;&amp;iecy; &amp;ocy; &amp;dcy;&amp;iecy;&amp;tcy;&amp;scy;&amp;kcy;&amp;icy;&amp;khcy; &amp;pcy;&amp;rcy;&amp;acy;&amp;zcy;&amp;dcy;&amp;ncy;&amp;icy;&amp;kcy;&amp;acy;&amp;khcy;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00694" y="3714752"/>
            <a:ext cx="2928958" cy="30003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34" name="Picture 10" descr="&amp;Acy;&amp;mcy;&amp;iecy;&amp;rcy;&amp;icy;&amp;kcy;&amp;acy;&amp;ncy;&amp;scy;&amp;kcy;&amp;acy;&amp;yacy; &amp;kcy;&amp;ocy;&amp;rcy;&amp;ocy;&amp;tcy;&amp;kcy;&amp;ocy;&amp;shcy;&amp;iecy;&amp;rcy;&amp;scy;&amp;tcy;&amp;ncy;&amp;acy;&amp;yacy; &amp;kcy;&amp;ocy;&amp;shcy;&amp;kcy;&amp;acy; (domestic short hair) &amp;Vcy;&amp;scy;&amp;iecy; &amp;ocy; &amp;kcy;&amp;ocy;&amp;shcy;&amp;kcy;&amp;acy;&amp;khcy; : &amp;pcy;&amp;ocy;&amp;rcy;&amp;ocy;&amp;dcy;&amp;ycy; &amp;kcy;&amp;ocy;&amp;shcy;&amp;iecy;&amp;kcy;, &amp;kcy;&amp;acy;&amp;tcy;&amp;acy;&amp;lcy;&amp;ocy;&amp;gcy; &amp;kcy;&amp;ocy;&amp;shcy;&amp;iecy;&amp;kcy;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8596" y="4143380"/>
            <a:ext cx="3571900" cy="25977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36" name="Picture 12" descr="&amp;kcy;&amp;acy;&amp;rcy;&amp;tcy;&amp;icy;&amp;ncy;&amp;kcy;&amp;acy; &amp;scy;&amp;ocy;&amp;bcy;&amp;acy;&amp;kcy;&amp;acy; &amp;dcy;&amp;lcy;&amp;yacy; &amp;dcy;&amp;iecy;&amp;tcy;&amp;iecy;&amp;jcy; - &amp;Pcy;&amp;ocy;&amp;icy;&amp;scy;&amp;kcy; LiveInternet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000628" y="1214422"/>
            <a:ext cx="3786214" cy="240863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0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0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10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3" presetClass="emph" presetSubtype="0" fill="remove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34" dur="1500" accel="50000" autoRev="1" fill="hold" tmFilter="0, 0; .33333, 1; 1, 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>
                                      <p:cBhvr>
                                        <p:cTn id="35" dur="1500" accel="50000" autoRev="1" fill="hold" tmFilter="0, 0; .33333, 1; 1, 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6" dur="3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7" dur="3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Scale>
                                      <p:cBhvr>
                                        <p:cTn id="38" dur="1500" accel="50000" autoRev="1" fill="hold" tmFilter="0, 0; .33333, 1; 1, 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from x="100000" y="100000"/>
                                      <p:to x="100000" y="14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6"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10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43" dur="500"/>
                                        <p:tgtEl>
                                          <p:spTgt spid="10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6"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10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49" dur="500"/>
                                        <p:tgtEl>
                                          <p:spTgt spid="10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4"/>
                  </p:tgtEl>
                </p:cond>
              </p:nextCondLst>
            </p:seq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10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>
                      <p:stCondLst>
                        <p:cond delay="0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33" presetClass="emph" presetSubtype="0" fill="remove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55" dur="1500" accel="50000" autoRev="1" fill="hold" tmFilter="0, 0; .33333, 1; 1, 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>
                                      <p:cBhvr>
                                        <p:cTn id="56" dur="1500" accel="50000" autoRev="1" fill="hold" tmFilter="0, 0; .33333, 1; 1, 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57" dur="3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8" dur="3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Scale>
                                      <p:cBhvr>
                                        <p:cTn id="59" dur="1500" accel="50000" autoRev="1" fill="hold" tmFilter="0, 0; .33333, 1; 1, 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</p:cBhvr>
                                      <p:from x="100000" y="100000"/>
                                      <p:to x="100000" y="14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8"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503</TotalTime>
  <Words>409</Words>
  <Application>Microsoft Office PowerPoint</Application>
  <PresentationFormat>Экран (4:3)</PresentationFormat>
  <Paragraphs>30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Тема Office</vt:lpstr>
      <vt:lpstr>      </vt:lpstr>
      <vt:lpstr>СОДЕРЖАНИЕ</vt:lpstr>
      <vt:lpstr>АКТУАЛЬНОСТЬ РАБОТЫ</vt:lpstr>
      <vt:lpstr>МЕТОДИЧЕСКИЕ УКАЗАНИЯ ПО ПРИМЕНЕНИЮ ТРЕНАЖЁРА  «ДОМАШНИЕ И ДИКИЕ ЖИВОТНЫЕ»</vt:lpstr>
      <vt:lpstr>ДОМАШНИЕ И ДИКИЕ ЖИВОТНЫЕ</vt:lpstr>
      <vt:lpstr>Какие животные изображены на картинках?</vt:lpstr>
      <vt:lpstr>Какие животные изображены  на картинках?</vt:lpstr>
      <vt:lpstr>Найди домашних животных</vt:lpstr>
      <vt:lpstr>Найди диких животных</vt:lpstr>
      <vt:lpstr>Найди «лишнее» животное</vt:lpstr>
      <vt:lpstr>Найди «лишнее» животное</vt:lpstr>
      <vt:lpstr>Кто живет в «доме»?</vt:lpstr>
      <vt:lpstr>Кто живет в лесу?</vt:lpstr>
      <vt:lpstr>Помоги детёнышам найти свою маму</vt:lpstr>
      <vt:lpstr>Помоги детёнышам найти свою маму</vt:lpstr>
      <vt:lpstr>МОЛОДЕЦ!</vt:lpstr>
    </vt:vector>
  </TitlesOfParts>
  <Company>Reanimator Extreme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ДИКИЕ И ДОМАШНИЕ ЖИВОТНЫЕ</dc:title>
  <dc:creator>LAN_OS</dc:creator>
  <cp:lastModifiedBy>HP</cp:lastModifiedBy>
  <cp:revision>55</cp:revision>
  <dcterms:created xsi:type="dcterms:W3CDTF">2015-06-06T12:16:05Z</dcterms:created>
  <dcterms:modified xsi:type="dcterms:W3CDTF">2020-08-14T12:31:09Z</dcterms:modified>
</cp:coreProperties>
</file>