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82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1388A8-8067-2C4C-9C54-3B9327EA2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753" y="777354"/>
            <a:ext cx="13530317" cy="2727846"/>
          </a:xfrm>
        </p:spPr>
        <p:txBody>
          <a:bodyPr/>
          <a:lstStyle/>
          <a:p>
            <a:r>
              <a:rPr lang="ru-RU" b="1" i="1" dirty="0">
                <a:solidFill>
                  <a:srgbClr val="C00000"/>
                </a:solidFill>
              </a:rPr>
              <a:t>Масленица - краса и её чудеса !</a:t>
            </a:r>
            <a:r>
              <a:rPr lang="ru-RU" b="1" i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46F3D3E-AE92-6F43-ACCD-E417811AC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671" y="5197489"/>
            <a:ext cx="8381367" cy="1766313"/>
          </a:xfrm>
        </p:spPr>
        <p:txBody>
          <a:bodyPr/>
          <a:lstStyle/>
          <a:p>
            <a:pPr algn="ctr"/>
            <a:endParaRPr lang="ru-RU" dirty="0"/>
          </a:p>
          <a:p>
            <a:pPr algn="ctr"/>
            <a:r>
              <a:rPr lang="ru-RU" dirty="0">
                <a:solidFill>
                  <a:schemeClr val="tx1"/>
                </a:solidFill>
              </a:rPr>
              <a:t>Воспитатель : </a:t>
            </a:r>
            <a:r>
              <a:rPr lang="ru-RU" dirty="0" smtClean="0">
                <a:solidFill>
                  <a:schemeClr val="tx1"/>
                </a:solidFill>
              </a:rPr>
              <a:t>Архипова О.В.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8800" y="152400"/>
            <a:ext cx="9448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_Albionic" pitchFamily="34" charset="-52"/>
              </a:rPr>
              <a:t>Муниципальное бюджетное дошкольное образовательное учреждение</a:t>
            </a:r>
            <a:br>
              <a:rPr lang="ru-RU" b="1" dirty="0" smtClean="0">
                <a:latin typeface="a_Albionic" pitchFamily="34" charset="-52"/>
              </a:rPr>
            </a:br>
            <a:r>
              <a:rPr lang="ru-RU" b="1" dirty="0" smtClean="0">
                <a:latin typeface="a_Albionic" pitchFamily="34" charset="-52"/>
              </a:rPr>
              <a:t>«Детский сад «Радуга» </a:t>
            </a:r>
            <a:r>
              <a:rPr lang="ru-RU" b="1" smtClean="0">
                <a:latin typeface="a_Albionic" pitchFamily="34" charset="-52"/>
              </a:rPr>
              <a:t>комбинированного </a:t>
            </a:r>
            <a:r>
              <a:rPr lang="ru-RU" b="1" smtClean="0">
                <a:latin typeface="a_Albionic" pitchFamily="34" charset="-52"/>
              </a:rPr>
              <a:t>вида»</a:t>
            </a:r>
            <a:r>
              <a:rPr lang="ru-RU" b="1" dirty="0" smtClean="0">
                <a:latin typeface="a_Albionic" pitchFamily="34" charset="-52"/>
              </a:rPr>
              <a:t/>
            </a:r>
            <a:br>
              <a:rPr lang="ru-RU" b="1" dirty="0" smtClean="0">
                <a:latin typeface="a_Albionic" pitchFamily="34" charset="-52"/>
              </a:rPr>
            </a:br>
            <a:r>
              <a:rPr lang="ru-RU" b="1" dirty="0" err="1" smtClean="0">
                <a:latin typeface="a_Albionic" pitchFamily="34" charset="-52"/>
              </a:rPr>
              <a:t>Рузаевского</a:t>
            </a:r>
            <a:r>
              <a:rPr lang="ru-RU" b="1" dirty="0" smtClean="0">
                <a:latin typeface="a_Albionic" pitchFamily="34" charset="-52"/>
              </a:rPr>
              <a:t> муниципального района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89254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687CFD-3234-5C46-89A1-2D9D0DFE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66" y="1481385"/>
            <a:ext cx="4577663" cy="560223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 этот день люди лакомились блинами.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Пекли их из разной муки и с разными начинками : пшеничные, овсяные, гречневые , из пресного и кислого теста.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A578B60B-1821-6844-9406-D8C5B312B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4929" y="1264555"/>
            <a:ext cx="7359805" cy="524417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8AFE4E-6832-BD45-BD31-D50FA5D9FA13}"/>
              </a:ext>
            </a:extLst>
          </p:cNvPr>
          <p:cNvSpPr txBox="1"/>
          <p:nvPr/>
        </p:nvSpPr>
        <p:spPr>
          <a:xfrm>
            <a:off x="6096000" y="349273"/>
            <a:ext cx="45776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400" b="1" dirty="0">
                <a:solidFill>
                  <a:schemeClr val="accent1">
                    <a:lumMod val="75000"/>
                  </a:schemeClr>
                </a:solidFill>
              </a:rPr>
              <a:t>Среда – лакомка</a:t>
            </a:r>
          </a:p>
        </p:txBody>
      </p:sp>
    </p:spTree>
    <p:extLst>
      <p:ext uri="{BB962C8B-B14F-4D97-AF65-F5344CB8AC3E}">
        <p14:creationId xmlns:p14="http://schemas.microsoft.com/office/powerpoint/2010/main" xmlns="" val="169949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08F760-A2B5-ED49-8AB8-B535058C8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657" y="1778761"/>
            <a:ext cx="4931161" cy="5250364"/>
          </a:xfrm>
        </p:spPr>
        <p:txBody>
          <a:bodyPr>
            <a:normAutofit fontScale="90000"/>
          </a:bodyPr>
          <a:lstStyle/>
          <a:p>
            <a:r>
              <a:rPr lang="ru-RU" b="1" i="0" u="none" strike="noStrike" dirty="0">
                <a:solidFill>
                  <a:srgbClr val="C00000"/>
                </a:solidFill>
                <a:effectLst/>
                <a:latin typeface="Times New Roman Cyr"/>
              </a:rPr>
              <a:t>А в ЧЕТВЕРГ – раздольный «РАЗГУЛЯЙ» приходит,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i="0" u="none" strike="noStrike" dirty="0">
                <a:solidFill>
                  <a:srgbClr val="C00000"/>
                </a:solidFill>
                <a:effectLst/>
                <a:latin typeface="Times New Roman Cyr"/>
              </a:rPr>
              <a:t>Ледяные крепости, снежные бои...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i="0" u="none" strike="noStrike" dirty="0">
                <a:solidFill>
                  <a:srgbClr val="C00000"/>
                </a:solidFill>
                <a:effectLst/>
                <a:latin typeface="Times New Roman Cyr"/>
              </a:rPr>
              <a:t>Тройки с бубенцами на поля выходят,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i="0" u="none" strike="noStrike" dirty="0">
                <a:solidFill>
                  <a:srgbClr val="C00000"/>
                </a:solidFill>
                <a:effectLst/>
                <a:latin typeface="Times New Roman Cyr"/>
              </a:rPr>
              <a:t>Парни ищут девушек – суженых своих.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EFF1880F-C813-634E-9B04-C0297815D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780" y="1390805"/>
            <a:ext cx="6166945" cy="525036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377811-B92C-E04A-9E60-4576AE724E52}"/>
              </a:ext>
            </a:extLst>
          </p:cNvPr>
          <p:cNvSpPr txBox="1"/>
          <p:nvPr/>
        </p:nvSpPr>
        <p:spPr>
          <a:xfrm flipV="1">
            <a:off x="3362252" y="216830"/>
            <a:ext cx="5296829" cy="117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CC87AE-7E72-7E42-B241-906A0AB99151}"/>
              </a:ext>
            </a:extLst>
          </p:cNvPr>
          <p:cNvSpPr txBox="1"/>
          <p:nvPr/>
        </p:nvSpPr>
        <p:spPr>
          <a:xfrm>
            <a:off x="1766388" y="604786"/>
            <a:ext cx="68926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300" b="1" dirty="0">
                <a:solidFill>
                  <a:schemeClr val="accent1"/>
                </a:solidFill>
              </a:rPr>
              <a:t>Четверг-разгуляй </a:t>
            </a:r>
          </a:p>
        </p:txBody>
      </p:sp>
    </p:spTree>
    <p:extLst>
      <p:ext uri="{BB962C8B-B14F-4D97-AF65-F5344CB8AC3E}">
        <p14:creationId xmlns:p14="http://schemas.microsoft.com/office/powerpoint/2010/main" xmlns="" val="2134208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753F14-28DE-564D-8A7B-B9DEEBD60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1372" y="1202605"/>
            <a:ext cx="5087321" cy="565539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 тещины вечёрки зятья угощали своих тёщ блинами .В старину зять обязан был с вечера лично пригласить тещу , а потом утром присылал нарядных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зватых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. Чем больше было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зватых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, тем больше теще оказывалось почестей.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CC750815-4756-7D47-AF96-3656E2E0B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307" y="1468244"/>
            <a:ext cx="6386450" cy="532470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BEFF2B-024F-0F4F-81F3-338192439818}"/>
              </a:ext>
            </a:extLst>
          </p:cNvPr>
          <p:cNvSpPr txBox="1"/>
          <p:nvPr/>
        </p:nvSpPr>
        <p:spPr>
          <a:xfrm>
            <a:off x="1858537" y="771718"/>
            <a:ext cx="53278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500" b="1" dirty="0">
                <a:solidFill>
                  <a:schemeClr val="accent1"/>
                </a:solidFill>
              </a:rPr>
              <a:t>Пятница – тёщины вечёрки </a:t>
            </a:r>
          </a:p>
        </p:txBody>
      </p:sp>
    </p:spTree>
    <p:extLst>
      <p:ext uri="{BB962C8B-B14F-4D97-AF65-F5344CB8AC3E}">
        <p14:creationId xmlns:p14="http://schemas.microsoft.com/office/powerpoint/2010/main" xmlns="" val="2888826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F14C12-FB28-D146-92D2-6E0D50AE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612" y="1783778"/>
            <a:ext cx="4836528" cy="47211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Золовка – это сестра мужа. В этот день молодые невестки созывали родных мужа в гости.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A6985562-161E-ED4A-881E-DE58D35F5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2141" y="1719859"/>
            <a:ext cx="6859860" cy="478501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04173A-5406-354E-BFF3-284E5A4F2AC0}"/>
              </a:ext>
            </a:extLst>
          </p:cNvPr>
          <p:cNvSpPr txBox="1"/>
          <p:nvPr/>
        </p:nvSpPr>
        <p:spPr>
          <a:xfrm>
            <a:off x="1591524" y="600926"/>
            <a:ext cx="74812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300" b="1" dirty="0">
                <a:solidFill>
                  <a:schemeClr val="accent1"/>
                </a:solidFill>
              </a:rPr>
              <a:t>Суббота- </a:t>
            </a:r>
            <a:r>
              <a:rPr lang="ru-RU" sz="3300" b="1" dirty="0" err="1">
                <a:solidFill>
                  <a:schemeClr val="accent1"/>
                </a:solidFill>
              </a:rPr>
              <a:t>Золовкины</a:t>
            </a:r>
            <a:r>
              <a:rPr lang="ru-RU" sz="3300" b="1" dirty="0">
                <a:solidFill>
                  <a:schemeClr val="accent1"/>
                </a:solidFill>
              </a:rPr>
              <a:t> посиделки </a:t>
            </a:r>
          </a:p>
        </p:txBody>
      </p:sp>
    </p:spTree>
    <p:extLst>
      <p:ext uri="{BB962C8B-B14F-4D97-AF65-F5344CB8AC3E}">
        <p14:creationId xmlns:p14="http://schemas.microsoft.com/office/powerpoint/2010/main" xmlns="" val="682749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CB9D77-B327-EA48-B5C2-8211673C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317" y="1156889"/>
            <a:ext cx="4974683" cy="513116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Воскресенье- прощеный день. Заканчивается гуляние , сжигают чучело , разводят костры , чтобы лёд растопить и холод уничтожить .Прощения просят , милосердные дела творят.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CD43386B-3F56-D649-912D-35E38C7D5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86" y="1905000"/>
            <a:ext cx="6752682" cy="48786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3B13B2-EBF3-C348-9DFA-0BD68486DAFC}"/>
              </a:ext>
            </a:extLst>
          </p:cNvPr>
          <p:cNvSpPr txBox="1"/>
          <p:nvPr/>
        </p:nvSpPr>
        <p:spPr>
          <a:xfrm>
            <a:off x="1802779" y="644292"/>
            <a:ext cx="578624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000" b="1" dirty="0">
                <a:solidFill>
                  <a:schemeClr val="accent1">
                    <a:lumMod val="75000"/>
                  </a:schemeClr>
                </a:solidFill>
              </a:rPr>
              <a:t>Воскресенье – проводы </a:t>
            </a:r>
          </a:p>
        </p:txBody>
      </p:sp>
    </p:spTree>
    <p:extLst>
      <p:ext uri="{BB962C8B-B14F-4D97-AF65-F5344CB8AC3E}">
        <p14:creationId xmlns:p14="http://schemas.microsoft.com/office/powerpoint/2010/main" xmlns="" val="2969713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3713B1-5FC2-6542-8026-8DF2788C4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624110"/>
            <a:ext cx="8911687" cy="128089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Спасибо за </a:t>
            </a:r>
            <a:r>
              <a:rPr lang="ru-RU" b="1" dirty="0" smtClean="0">
                <a:solidFill>
                  <a:schemeClr val="accent1"/>
                </a:solidFill>
              </a:rPr>
              <a:t>внимание ! 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22CA5628-2888-7E40-931C-798268C74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1143000"/>
            <a:ext cx="7466673" cy="5337848"/>
          </a:xfrm>
        </p:spPr>
      </p:pic>
      <p:pic>
        <p:nvPicPr>
          <p:cNvPr id="6" name="Рисунок 4">
            <a:extLst>
              <a:ext uri="{FF2B5EF4-FFF2-40B4-BE49-F238E27FC236}">
                <a16:creationId xmlns:a16="http://schemas.microsoft.com/office/drawing/2014/main" xmlns="" id="{22CA5628-2888-7E40-931C-798268C74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143000"/>
            <a:ext cx="7466673" cy="533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0922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2CD4C4-9E44-834F-B28C-BF8C6EA36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Масленица – самый весёлый народный праздник на Руси.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F950B149-54B7-5F4F-84DC-432D78A97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2193188"/>
            <a:ext cx="7465122" cy="4528403"/>
          </a:xfrm>
        </p:spPr>
      </p:pic>
    </p:spTree>
    <p:extLst>
      <p:ext uri="{BB962C8B-B14F-4D97-AF65-F5344CB8AC3E}">
        <p14:creationId xmlns:p14="http://schemas.microsoft.com/office/powerpoint/2010/main" xmlns="" val="191481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2B67F7-C4F4-ED48-93A3-22FDA84C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31" y="1313366"/>
            <a:ext cx="5310155" cy="523257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Масленицу отмечают в то время , когда дни становятся длиннее , а солнышко светит ярче. Поэтому Масленицу на Руси считали праздником проводов зимы .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36D5807C-A1E3-CE45-830E-695F0EC6E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56027"/>
            <a:ext cx="5974681" cy="6545945"/>
          </a:xfrm>
        </p:spPr>
      </p:pic>
    </p:spTree>
    <p:extLst>
      <p:ext uri="{BB962C8B-B14F-4D97-AF65-F5344CB8AC3E}">
        <p14:creationId xmlns:p14="http://schemas.microsoft.com/office/powerpoint/2010/main" xmlns="" val="1918558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B404D3-830A-A943-9E80-214141815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273" y="1524750"/>
            <a:ext cx="4493727" cy="459063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Масленица длится целую неделю и заканчивается Прощеным воскресением . Люди просят друг у друга прощения за старые обиды и оскорбления .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35463E8F-AF9B-754D-938C-C119CDC7F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804" y="1524750"/>
            <a:ext cx="7155368" cy="5028494"/>
          </a:xfrm>
        </p:spPr>
      </p:pic>
    </p:spTree>
    <p:extLst>
      <p:ext uri="{BB962C8B-B14F-4D97-AF65-F5344CB8AC3E}">
        <p14:creationId xmlns:p14="http://schemas.microsoft.com/office/powerpoint/2010/main" xmlns="" val="732714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266277-40A7-794B-BCFA-A7E36E10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069" y="187491"/>
            <a:ext cx="9739881" cy="171750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 течении Масленичной недели в стародавние времена на Руси проводились большие народные гуляния.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AF1A4E6B-708F-124C-B69C-EDFB679A0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1905000"/>
            <a:ext cx="7465122" cy="4595386"/>
          </a:xfrm>
        </p:spPr>
      </p:pic>
    </p:spTree>
    <p:extLst>
      <p:ext uri="{BB962C8B-B14F-4D97-AF65-F5344CB8AC3E}">
        <p14:creationId xmlns:p14="http://schemas.microsoft.com/office/powerpoint/2010/main" xmlns="" val="3654493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E412E-3146-404F-A999-B0809B670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25" y="1605446"/>
            <a:ext cx="4959335" cy="47492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Устаивали ярмарки.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Строили снежные крепости и городки,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защищали и отвоевывали их друг у друга . Пели песни ,плясали, водили хороводы и веселились.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114FA1DA-8D41-0D41-8FCE-B6979D00D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5160" y="1401696"/>
            <a:ext cx="7056840" cy="4953000"/>
          </a:xfrm>
        </p:spPr>
      </p:pic>
    </p:spTree>
    <p:extLst>
      <p:ext uri="{BB962C8B-B14F-4D97-AF65-F5344CB8AC3E}">
        <p14:creationId xmlns:p14="http://schemas.microsoft.com/office/powerpoint/2010/main" xmlns="" val="3696818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FA7FA9-7E9F-3A4B-9B10-FAD4F6B2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785" y="1360791"/>
            <a:ext cx="4255534" cy="526254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Катались на санях, коньках и лошадях. Устаивали кулачные бои .</a:t>
            </a:r>
            <a:br>
              <a:rPr lang="ru-RU" b="1" dirty="0">
                <a:solidFill>
                  <a:schemeClr val="accent1"/>
                </a:solidFill>
              </a:rPr>
            </a:br>
            <a:r>
              <a:rPr lang="ru-RU" b="1" dirty="0">
                <a:solidFill>
                  <a:schemeClr val="accent1"/>
                </a:solidFill>
              </a:rPr>
              <a:t>Проводили медвежьи потехи, во время которых</a:t>
            </a:r>
            <a:br>
              <a:rPr lang="ru-RU" b="1" dirty="0">
                <a:solidFill>
                  <a:schemeClr val="accent1"/>
                </a:solidFill>
              </a:rPr>
            </a:br>
            <a:r>
              <a:rPr lang="ru-RU" b="1" dirty="0">
                <a:solidFill>
                  <a:schemeClr val="accent1"/>
                </a:solidFill>
              </a:rPr>
              <a:t>дрессированные медведи смешили публику .</a:t>
            </a:r>
            <a:br>
              <a:rPr lang="ru-RU" b="1" dirty="0">
                <a:solidFill>
                  <a:schemeClr val="accent1"/>
                </a:solidFill>
              </a:rPr>
            </a:b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69454911-B470-BC43-94D8-BE81D0C2E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681" y="1384784"/>
            <a:ext cx="6932612" cy="5238551"/>
          </a:xfrm>
        </p:spPr>
      </p:pic>
    </p:spTree>
    <p:extLst>
      <p:ext uri="{BB962C8B-B14F-4D97-AF65-F5344CB8AC3E}">
        <p14:creationId xmlns:p14="http://schemas.microsoft.com/office/powerpoint/2010/main" xmlns="" val="2432649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E9067-15F6-9B41-8167-1FC8CC05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707" y="192033"/>
            <a:ext cx="10296563" cy="150949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Каждый день Масленицы имел своё название и свои забавы 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E39C22BE-68E3-0247-955E-2FF1C475C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0897" y="1941566"/>
            <a:ext cx="5427373" cy="47244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5734A1-AB07-5B40-A7C6-F116661A8202}"/>
              </a:ext>
            </a:extLst>
          </p:cNvPr>
          <p:cNvSpPr txBox="1"/>
          <p:nvPr/>
        </p:nvSpPr>
        <p:spPr>
          <a:xfrm>
            <a:off x="5187795" y="252389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74994E1-5871-5240-A43A-BABD02704C3F}"/>
              </a:ext>
            </a:extLst>
          </p:cNvPr>
          <p:cNvSpPr txBox="1"/>
          <p:nvPr/>
        </p:nvSpPr>
        <p:spPr>
          <a:xfrm>
            <a:off x="615972" y="1941566"/>
            <a:ext cx="5065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b="1" dirty="0">
                <a:solidFill>
                  <a:schemeClr val="accent1"/>
                </a:solidFill>
              </a:rPr>
              <a:t>Понедельник – встреча</a:t>
            </a:r>
            <a:r>
              <a:rPr lang="ru-RU" sz="23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50EA30-D34A-FF44-AB46-971DD21BAC32}"/>
              </a:ext>
            </a:extLst>
          </p:cNvPr>
          <p:cNvSpPr txBox="1"/>
          <p:nvPr/>
        </p:nvSpPr>
        <p:spPr>
          <a:xfrm>
            <a:off x="848289" y="2893224"/>
            <a:ext cx="433950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accent1">
                    <a:lumMod val="75000"/>
                  </a:schemeClr>
                </a:solidFill>
              </a:rPr>
              <a:t>Делали куклу – Масленицу, наряжали ее,</a:t>
            </a:r>
          </a:p>
          <a:p>
            <a:r>
              <a:rPr lang="ru-RU" sz="2300" b="1" dirty="0">
                <a:solidFill>
                  <a:schemeClr val="accent1">
                    <a:lumMod val="75000"/>
                  </a:schemeClr>
                </a:solidFill>
              </a:rPr>
              <a:t>усаживали в сани, везли на горку и пели песни.Сооружали качели и столы со сладкими яствами . В домах начинали печь блины.</a:t>
            </a:r>
          </a:p>
          <a:p>
            <a:r>
              <a:rPr lang="ru-RU" sz="23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878055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7DAD1A-8C84-FD40-9B2A-9347FFE2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151" y="1107865"/>
            <a:ext cx="4164344" cy="552091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Дети и взрослые ходили от дома к дому, поздравляли с Масленицей и угощались блинами. В этот деть начинались игрища и потехи, устраивали поездки на лошадях .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35AF703A-30E3-E54E-8C93-CF10278AE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505" y="1571441"/>
            <a:ext cx="6908587" cy="505733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B0C667-934D-344A-8D07-B8CBE8530C95}"/>
              </a:ext>
            </a:extLst>
          </p:cNvPr>
          <p:cNvSpPr txBox="1"/>
          <p:nvPr/>
        </p:nvSpPr>
        <p:spPr>
          <a:xfrm>
            <a:off x="3686098" y="2523892"/>
            <a:ext cx="377902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6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14352F-FAF3-074D-BE6C-CB5B75F4FFD8}"/>
              </a:ext>
            </a:extLst>
          </p:cNvPr>
          <p:cNvSpPr txBox="1"/>
          <p:nvPr/>
        </p:nvSpPr>
        <p:spPr>
          <a:xfrm>
            <a:off x="1991732" y="548162"/>
            <a:ext cx="8208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</a:rPr>
              <a:t>Вторник-заигрыш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23663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294</Words>
  <Application>Microsoft Office PowerPoint</Application>
  <PresentationFormat>Произвольный</PresentationFormat>
  <Paragraphs>29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Легкий дым</vt:lpstr>
      <vt:lpstr>Масленица - краса и её чудеса ! </vt:lpstr>
      <vt:lpstr>Масленица – самый весёлый народный праздник на Руси.</vt:lpstr>
      <vt:lpstr>Масленицу отмечают в то время , когда дни становятся длиннее , а солнышко светит ярче. Поэтому Масленицу на Руси считали праздником проводов зимы . </vt:lpstr>
      <vt:lpstr>Масленица длится целую неделю и заканчивается Прощеным воскресением . Люди просят друг у друга прощения за старые обиды и оскорбления . </vt:lpstr>
      <vt:lpstr>В течении Масленичной недели в стародавние времена на Руси проводились большие народные гуляния.</vt:lpstr>
      <vt:lpstr>Устаивали ярмарки.  Строили снежные крепости и городки, защищали и отвоевывали их друг у друга . Пели песни ,плясали, водили хороводы и веселились. </vt:lpstr>
      <vt:lpstr>Катались на санях, коньках и лошадях. Устаивали кулачные бои . Проводили медвежьи потехи, во время которых дрессированные медведи смешили публику . </vt:lpstr>
      <vt:lpstr>Каждый день Масленицы имел своё название и свои забавы .</vt:lpstr>
      <vt:lpstr>Дети и взрослые ходили от дома к дому, поздравляли с Масленицей и угощались блинами. В этот деть начинались игрища и потехи, устраивали поездки на лошадях .  </vt:lpstr>
      <vt:lpstr>В этот день люди лакомились блинами.  Пекли их из разной муки и с разными начинками : пшеничные, овсяные, гречневые , из пресного и кислого теста. </vt:lpstr>
      <vt:lpstr>А в ЧЕТВЕРГ – раздольный «РАЗГУЛЯЙ» приходит, Ледяные крепости, снежные бои... Тройки с бубенцами на поля выходят, Парни ищут девушек – суженых своих.</vt:lpstr>
      <vt:lpstr>На тещины вечёрки зятья угощали своих тёщ блинами .В старину зять обязан был с вечера лично пригласить тещу , а потом утром присылал нарядных зватых. Чем больше было зватых, тем больше теще оказывалось почестей. </vt:lpstr>
      <vt:lpstr>Золовка – это сестра мужа. В этот день молодые невестки созывали родных мужа в гости.</vt:lpstr>
      <vt:lpstr>Воскресенье- прощеный день. Заканчивается гуляние , сжигают чучело , разводят костры , чтобы лёд растопить и холод уничтожить .Прощения просят , милосердные дела творят. </vt:lpstr>
      <vt:lpstr>Спасибо за внимание 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Масленица - краса и её чудеса !</dc:title>
  <dc:creator>Александра Чеканова</dc:creator>
  <cp:lastModifiedBy>Daniil</cp:lastModifiedBy>
  <cp:revision>17</cp:revision>
  <dcterms:created xsi:type="dcterms:W3CDTF">2021-03-02T21:16:02Z</dcterms:created>
  <dcterms:modified xsi:type="dcterms:W3CDTF">2022-02-26T09:14:00Z</dcterms:modified>
</cp:coreProperties>
</file>