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22"/>
  </p:notesMasterIdLst>
  <p:sldIdLst>
    <p:sldId id="269" r:id="rId2"/>
    <p:sldId id="282" r:id="rId3"/>
    <p:sldId id="280" r:id="rId4"/>
    <p:sldId id="289" r:id="rId5"/>
    <p:sldId id="288" r:id="rId6"/>
    <p:sldId id="270" r:id="rId7"/>
    <p:sldId id="303" r:id="rId8"/>
    <p:sldId id="304" r:id="rId9"/>
    <p:sldId id="276" r:id="rId10"/>
    <p:sldId id="275" r:id="rId11"/>
    <p:sldId id="273" r:id="rId12"/>
    <p:sldId id="266" r:id="rId13"/>
    <p:sldId id="293" r:id="rId14"/>
    <p:sldId id="294" r:id="rId15"/>
    <p:sldId id="295" r:id="rId16"/>
    <p:sldId id="305" r:id="rId17"/>
    <p:sldId id="277" r:id="rId18"/>
    <p:sldId id="278" r:id="rId19"/>
    <p:sldId id="292" r:id="rId20"/>
    <p:sldId id="29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Зинаида" initials="З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FF8FF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9" autoAdjust="0"/>
    <p:restoredTop sz="94671" autoAdjust="0"/>
  </p:normalViewPr>
  <p:slideViewPr>
    <p:cSldViewPr snapToGrid="0">
      <p:cViewPr>
        <p:scale>
          <a:sx n="99" d="100"/>
          <a:sy n="99" d="100"/>
        </p:scale>
        <p:origin x="-312" y="11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 snapToGrid="0">
      <p:cViewPr varScale="1">
        <p:scale>
          <a:sx n="56" d="100"/>
          <a:sy n="56" d="100"/>
        </p:scale>
        <p:origin x="1782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E473F-D723-483B-B9F0-1714BACD5D1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D63BC-299F-415E-9966-725AEA9A27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8319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D63BC-299F-415E-9966-725AEA9A273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D63BC-299F-415E-9966-725AEA9A273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0568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2D32-18DE-43AD-AEF1-65AEEB589622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B08B-F578-49F3-A859-AF501F5D0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2D32-18DE-43AD-AEF1-65AEEB589622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B08B-F578-49F3-A859-AF501F5D0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2D32-18DE-43AD-AEF1-65AEEB589622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B08B-F578-49F3-A859-AF501F5D007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2D32-18DE-43AD-AEF1-65AEEB589622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B08B-F578-49F3-A859-AF501F5D00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2D32-18DE-43AD-AEF1-65AEEB589622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B08B-F578-49F3-A859-AF501F5D0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2D32-18DE-43AD-AEF1-65AEEB589622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B08B-F578-49F3-A859-AF501F5D00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2D32-18DE-43AD-AEF1-65AEEB589622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B08B-F578-49F3-A859-AF501F5D0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2D32-18DE-43AD-AEF1-65AEEB589622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B08B-F578-49F3-A859-AF501F5D0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2D32-18DE-43AD-AEF1-65AEEB589622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B08B-F578-49F3-A859-AF501F5D00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2D32-18DE-43AD-AEF1-65AEEB589622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B08B-F578-49F3-A859-AF501F5D00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82D32-18DE-43AD-AEF1-65AEEB589622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B08B-F578-49F3-A859-AF501F5D00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E982D32-18DE-43AD-AEF1-65AEEB589622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A47B08B-F578-49F3-A859-AF501F5D00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299" y="162536"/>
            <a:ext cx="861655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</a:rPr>
              <a:t>Лепка из </a:t>
            </a:r>
            <a:r>
              <a:rPr lang="ru-RU" sz="3200" b="1" i="1" dirty="0" smtClean="0">
                <a:solidFill>
                  <a:srgbClr val="FF0000"/>
                </a:solidFill>
              </a:rPr>
              <a:t>пластилина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«</a:t>
            </a:r>
            <a:r>
              <a:rPr lang="ru-RU" sz="3200" b="1" i="1" dirty="0">
                <a:solidFill>
                  <a:srgbClr val="FF0000"/>
                </a:solidFill>
              </a:rPr>
              <a:t>Виды, способы и </a:t>
            </a:r>
            <a:r>
              <a:rPr lang="ru-RU" sz="3200" b="1" i="1" dirty="0" smtClean="0">
                <a:solidFill>
                  <a:srgbClr val="FF0000"/>
                </a:solidFill>
              </a:rPr>
              <a:t>техника </a:t>
            </a:r>
            <a:r>
              <a:rPr lang="ru-RU" sz="3200" b="1" i="1" dirty="0">
                <a:solidFill>
                  <a:srgbClr val="FF0000"/>
                </a:solidFill>
              </a:rPr>
              <a:t>лепки в </a:t>
            </a:r>
            <a:br>
              <a:rPr lang="ru-RU" sz="3200" b="1" i="1" dirty="0">
                <a:solidFill>
                  <a:srgbClr val="FF0000"/>
                </a:solidFill>
              </a:rPr>
            </a:br>
            <a:r>
              <a:rPr lang="ru-RU" sz="3200" b="1" i="1" dirty="0">
                <a:solidFill>
                  <a:srgbClr val="FF0000"/>
                </a:solidFill>
              </a:rPr>
              <a:t>детском </a:t>
            </a:r>
            <a:r>
              <a:rPr lang="ru-RU" sz="3200" b="1" i="1" dirty="0" smtClean="0">
                <a:solidFill>
                  <a:srgbClr val="FF0000"/>
                </a:solidFill>
              </a:rPr>
              <a:t>саду»</a:t>
            </a:r>
            <a:r>
              <a:rPr lang="ru-RU" sz="3200" b="1" i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3200" b="1" i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7860" y="5160085"/>
            <a:ext cx="300814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i="1" dirty="0" smtClean="0">
                <a:ln w="11430"/>
              </a:rPr>
              <a:t>Подготовила воспитатель </a:t>
            </a:r>
            <a:r>
              <a:rPr lang="ru-RU" sz="2000" i="1" dirty="0" err="1" smtClean="0">
                <a:ln w="11430"/>
              </a:rPr>
              <a:t>Елаева</a:t>
            </a:r>
            <a:r>
              <a:rPr lang="ru-RU" sz="2000" i="1" smtClean="0">
                <a:ln w="11430"/>
              </a:rPr>
              <a:t> Е.Е.</a:t>
            </a:r>
            <a:endParaRPr lang="ru-RU" sz="2000" i="1" dirty="0" smtClean="0">
              <a:ln w="1143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8037" y="2476866"/>
            <a:ext cx="4017963" cy="179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5685" y="4267172"/>
            <a:ext cx="3432175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035" y="1664944"/>
            <a:ext cx="3419475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5307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3158" y="114492"/>
            <a:ext cx="873844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  <a:tabLst>
                <a:tab pos="-900430" algn="l"/>
              </a:tabLst>
            </a:pPr>
            <a:r>
              <a:rPr lang="ru-RU" sz="3200" b="1" i="1" dirty="0">
                <a:solidFill>
                  <a:srgbClr val="FF0000"/>
                </a:solidFill>
                <a:ea typeface="Times New Roman"/>
              </a:rPr>
              <a:t>Скульптурный </a:t>
            </a:r>
            <a:r>
              <a:rPr lang="ru-RU" sz="3200" b="1" i="1" dirty="0" smtClean="0">
                <a:solidFill>
                  <a:srgbClr val="FF0000"/>
                </a:solidFill>
                <a:ea typeface="Times New Roman"/>
              </a:rPr>
              <a:t>(пластический) способ</a:t>
            </a:r>
            <a:endParaRPr lang="ru-RU" sz="3200" b="1" i="1" dirty="0">
              <a:solidFill>
                <a:srgbClr val="FF0000"/>
              </a:solidFill>
              <a:ea typeface="Times New Roman"/>
            </a:endParaRPr>
          </a:p>
          <a:p>
            <a:pPr indent="457200" algn="just">
              <a:spcAft>
                <a:spcPts val="0"/>
              </a:spcAft>
              <a:tabLst>
                <a:tab pos="-900430" algn="l"/>
              </a:tabLst>
            </a:pPr>
            <a:r>
              <a:rPr lang="ru-RU" b="1" dirty="0">
                <a:ea typeface="Times New Roman"/>
              </a:rPr>
              <a:t> </a:t>
            </a:r>
            <a:endParaRPr lang="ru-RU" sz="1000" b="1" dirty="0">
              <a:ea typeface="Times New Roman"/>
            </a:endParaRPr>
          </a:p>
          <a:p>
            <a:pPr indent="457200" algn="just">
              <a:spcAft>
                <a:spcPts val="0"/>
              </a:spcAft>
              <a:tabLst>
                <a:tab pos="-900430" algn="l"/>
              </a:tabLst>
            </a:pPr>
            <a:r>
              <a:rPr lang="ru-RU" sz="2000" b="1" dirty="0">
                <a:ea typeface="Times New Roman"/>
              </a:rPr>
              <a:t>Этот способ иногда ещё называют </a:t>
            </a:r>
            <a:r>
              <a:rPr lang="ru-RU" sz="2000" b="1" i="1" dirty="0">
                <a:solidFill>
                  <a:srgbClr val="C00000"/>
                </a:solidFill>
                <a:ea typeface="Times New Roman"/>
              </a:rPr>
              <a:t>пластическим</a:t>
            </a:r>
            <a:r>
              <a:rPr lang="ru-RU" sz="2000" b="1" dirty="0">
                <a:ea typeface="Times New Roman"/>
              </a:rPr>
              <a:t> или </a:t>
            </a:r>
            <a:r>
              <a:rPr lang="ru-RU" sz="2000" b="1" i="1" dirty="0">
                <a:solidFill>
                  <a:srgbClr val="C00000"/>
                </a:solidFill>
                <a:ea typeface="Times New Roman"/>
              </a:rPr>
              <a:t>лепкой из целого куска</a:t>
            </a:r>
            <a:r>
              <a:rPr lang="ru-RU" sz="2000" b="1" dirty="0">
                <a:ea typeface="Times New Roman"/>
              </a:rPr>
              <a:t>. Ребёнок представляет задуманный образ, берёт подходящий по цвету и размеру кусок пластилина или глины, разминает его. </a:t>
            </a:r>
            <a:endParaRPr lang="ru-RU" sz="2000" b="1" dirty="0" smtClean="0">
              <a:ea typeface="Times New Roman"/>
            </a:endParaRPr>
          </a:p>
          <a:p>
            <a:pPr indent="457200" algn="just">
              <a:spcAft>
                <a:spcPts val="0"/>
              </a:spcAft>
              <a:tabLst>
                <a:tab pos="-900430" algn="l"/>
              </a:tabLst>
            </a:pPr>
            <a:r>
              <a:rPr lang="ru-RU" sz="2000" b="1" dirty="0" smtClean="0">
                <a:ea typeface="Times New Roman"/>
              </a:rPr>
              <a:t>На </a:t>
            </a:r>
            <a:r>
              <a:rPr lang="ru-RU" sz="2000" b="1" dirty="0">
                <a:ea typeface="Times New Roman"/>
              </a:rPr>
              <a:t>этой общей основе ребёнок создаёт образ, вытягивая отдельные, более мелкие, части (но не отрывая их) и стараясь передать характерные особенности (длинную шею, гриву, извивающиеся щупальца, свисающие или, наоборот, торчащие уши). </a:t>
            </a:r>
            <a:endParaRPr lang="ru-RU" sz="2000" b="1" dirty="0" smtClean="0">
              <a:ea typeface="Times New Roman"/>
            </a:endParaRPr>
          </a:p>
          <a:p>
            <a:pPr indent="457200" algn="just">
              <a:spcAft>
                <a:spcPts val="0"/>
              </a:spcAft>
              <a:tabLst>
                <a:tab pos="-900430" algn="l"/>
              </a:tabLst>
            </a:pPr>
            <a:r>
              <a:rPr lang="ru-RU" sz="2000" b="1" dirty="0" smtClean="0">
                <a:ea typeface="Times New Roman"/>
              </a:rPr>
              <a:t>Он </a:t>
            </a:r>
            <a:r>
              <a:rPr lang="ru-RU" sz="2000" b="1" dirty="0">
                <a:ea typeface="Times New Roman"/>
              </a:rPr>
              <a:t>моделирует форму-основу разнообразными движениями: оттягивает, загибает, скручивает, сминает, придавливает, прищипывает и т.д. там, где нужно, - сверху, по </a:t>
            </a:r>
            <a:r>
              <a:rPr lang="ru-RU" b="1" dirty="0">
                <a:ea typeface="Times New Roman"/>
              </a:rPr>
              <a:t>бокам, снизу.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159" b="-12783"/>
          <a:stretch/>
        </p:blipFill>
        <p:spPr bwMode="auto">
          <a:xfrm>
            <a:off x="1255594" y="3944850"/>
            <a:ext cx="6837527" cy="334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887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3627" y="620688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  <a:tabLst>
                <a:tab pos="-900430" algn="l"/>
              </a:tabLst>
            </a:pPr>
            <a:r>
              <a:rPr lang="ru-RU" sz="2800" b="1" i="1" dirty="0">
                <a:solidFill>
                  <a:srgbClr val="FF0000"/>
                </a:solidFill>
                <a:ea typeface="Times New Roman"/>
              </a:rPr>
              <a:t>Комбинированный </a:t>
            </a:r>
            <a:r>
              <a:rPr lang="ru-RU" sz="2800" b="1" i="1" dirty="0" smtClean="0">
                <a:solidFill>
                  <a:srgbClr val="FF0000"/>
                </a:solidFill>
                <a:ea typeface="Times New Roman"/>
              </a:rPr>
              <a:t>способ</a:t>
            </a:r>
          </a:p>
          <a:p>
            <a:pPr indent="457200" algn="ctr">
              <a:spcAft>
                <a:spcPts val="0"/>
              </a:spcAft>
              <a:tabLst>
                <a:tab pos="-900430" algn="l"/>
              </a:tabLst>
            </a:pPr>
            <a:r>
              <a:rPr lang="ru-RU" sz="2800" dirty="0">
                <a:solidFill>
                  <a:srgbClr val="FF0000"/>
                </a:solidFill>
                <a:ea typeface="Times New Roman"/>
              </a:rPr>
              <a:t> </a:t>
            </a:r>
            <a:r>
              <a:rPr lang="ru-RU" sz="2400" b="1" dirty="0" smtClean="0">
                <a:ea typeface="Times New Roman"/>
              </a:rPr>
              <a:t>Этот </a:t>
            </a:r>
            <a:r>
              <a:rPr lang="ru-RU" sz="2400" b="1" dirty="0">
                <a:ea typeface="Times New Roman"/>
              </a:rPr>
              <a:t>способ </a:t>
            </a:r>
            <a:r>
              <a:rPr lang="ru-RU" sz="2400" b="1" i="1" dirty="0">
                <a:ea typeface="Times New Roman"/>
              </a:rPr>
              <a:t>объединяет два способа: </a:t>
            </a:r>
            <a:r>
              <a:rPr lang="ru-RU" sz="2400" b="1" i="1" dirty="0">
                <a:solidFill>
                  <a:srgbClr val="C00000"/>
                </a:solidFill>
                <a:ea typeface="Times New Roman"/>
              </a:rPr>
              <a:t>конструктивный и скульптурный</a:t>
            </a:r>
            <a:r>
              <a:rPr lang="ru-RU" sz="2400" b="1" dirty="0">
                <a:ea typeface="Times New Roman"/>
              </a:rPr>
              <a:t>. Он позволяет сочетать особенности лепки из целого куска и из отдельных частей. Как правило, крупные детали выполняются скульптурным способом, а мелкие создаются отдельно и присоединяются к скульптурной форме. К 5-8 годам дети предпочитают именно этот способ как более доступный и универсальный по своим возможностям.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0991" y="4009993"/>
            <a:ext cx="7346973" cy="383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7940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60718"/>
            <a:ext cx="10024957" cy="7518718"/>
          </a:xfrm>
        </p:spPr>
      </p:pic>
    </p:spTree>
    <p:extLst>
      <p:ext uri="{BB962C8B-B14F-4D97-AF65-F5344CB8AC3E}">
        <p14:creationId xmlns:p14="http://schemas.microsoft.com/office/powerpoint/2010/main" xmlns="" val="263742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49694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2800" b="1" i="1" dirty="0" smtClean="0">
                <a:solidFill>
                  <a:srgbClr val="C00000"/>
                </a:solidFill>
              </a:rPr>
              <a:t>Как создать цилиндрическую форму и как её можно изменить</a:t>
            </a:r>
          </a:p>
          <a:p>
            <a:pPr indent="457200" algn="just"/>
            <a:endParaRPr lang="ru-RU" sz="2000" b="1" dirty="0"/>
          </a:p>
          <a:p>
            <a:pPr indent="457200" algn="just"/>
            <a:r>
              <a:rPr lang="ru-RU" sz="2400" b="1" i="1" dirty="0" smtClean="0">
                <a:solidFill>
                  <a:srgbClr val="C00000"/>
                </a:solidFill>
              </a:rPr>
              <a:t>«Колбаска»</a:t>
            </a:r>
            <a:r>
              <a:rPr lang="ru-RU" sz="2400" b="1" i="1" dirty="0" smtClean="0"/>
              <a:t> или валик - первая форма, которую ребёнок может вылепить самостоятельно уже в 1 -1,5 года.</a:t>
            </a:r>
          </a:p>
          <a:p>
            <a:pPr indent="457200" algn="just"/>
            <a:r>
              <a:rPr lang="ru-RU" sz="2400" b="1" i="1" dirty="0" smtClean="0"/>
              <a:t>В дальнейшем он совершенствует своё умение - раскатывает длинные и короткие, толстые и тоненькие, одноцветные и многоцветные валики. </a:t>
            </a:r>
          </a:p>
          <a:p>
            <a:pPr indent="457200" algn="just"/>
            <a:r>
              <a:rPr lang="ru-RU" sz="2400" b="1" i="1" dirty="0" smtClean="0"/>
              <a:t>И, конечно, лепит не просто так, а потому, что это карандаши, палочки, гвоздики, конфеты, заборчик, деревья и многое другое. </a:t>
            </a:r>
          </a:p>
          <a:p>
            <a:pPr indent="457200" algn="just"/>
            <a:r>
              <a:rPr lang="ru-RU" sz="2400" b="1" i="1" dirty="0" smtClean="0"/>
              <a:t>К 2,5-3 годам ребёнок начинает более внимательно относиться к форме и старается точнее её передать. Он видоизменяет цилиндр всеми доступными ему способами и превращает его то в бублик, то в улитку, то в пирамидку.</a:t>
            </a:r>
          </a:p>
          <a:p>
            <a:pPr indent="457200" algn="just"/>
            <a:endParaRPr lang="ru-RU" sz="2400" b="1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209445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04664"/>
            <a:ext cx="842493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ctr"/>
            <a:r>
              <a:rPr lang="ru-RU" sz="2800" b="1" i="1" dirty="0">
                <a:solidFill>
                  <a:srgbClr val="C00000"/>
                </a:solidFill>
              </a:rPr>
              <a:t>Как получить цилиндрическую форму</a:t>
            </a:r>
          </a:p>
          <a:p>
            <a:pPr lvl="0" indent="457200" algn="just"/>
            <a:endParaRPr lang="ru-RU" sz="1000" b="1" dirty="0">
              <a:solidFill>
                <a:prstClr val="black"/>
              </a:solidFill>
            </a:endParaRPr>
          </a:p>
          <a:p>
            <a:pPr marL="342900" lvl="0" indent="342900" algn="just">
              <a:buFont typeface="Arial" pitchFamily="34" charset="0"/>
              <a:buChar char="•"/>
            </a:pPr>
            <a:r>
              <a:rPr lang="ru-RU" sz="2400" b="1" i="1" dirty="0">
                <a:solidFill>
                  <a:prstClr val="black"/>
                </a:solidFill>
              </a:rPr>
              <a:t>раскатать кусочек пластилина (глины, теста) в ладонях продольными движениями туда-обратно; </a:t>
            </a:r>
          </a:p>
          <a:p>
            <a:pPr marL="342900" lvl="0" indent="342900" algn="just">
              <a:buFont typeface="Arial" pitchFamily="34" charset="0"/>
              <a:buChar char="•"/>
            </a:pPr>
            <a:r>
              <a:rPr lang="ru-RU" sz="2400" b="1" i="1" dirty="0">
                <a:solidFill>
                  <a:prstClr val="black"/>
                </a:solidFill>
              </a:rPr>
              <a:t>раскатать кусочек пластилина одной ладонью на твёрдой поверхности прямыми движениями; </a:t>
            </a:r>
          </a:p>
          <a:p>
            <a:pPr marL="342900" lvl="0" indent="342900" algn="just">
              <a:buFont typeface="Arial" pitchFamily="34" charset="0"/>
              <a:buChar char="•"/>
            </a:pPr>
            <a:r>
              <a:rPr lang="ru-RU" sz="2400" b="1" i="1" dirty="0">
                <a:solidFill>
                  <a:prstClr val="black"/>
                </a:solidFill>
              </a:rPr>
              <a:t>раскатать кусочек пластилина кончиками двух пальцев (большим и указательным); при таком способе получаются очень маленькие цилиндрики и тоненькие жгутики.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2368" y="3766782"/>
            <a:ext cx="4134092" cy="292854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9610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332656"/>
            <a:ext cx="5993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Как преобразовать форму цилиндра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84198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 algn="just">
              <a:buFont typeface="Arial" pitchFamily="34" charset="0"/>
              <a:buChar char="•"/>
            </a:pPr>
            <a:r>
              <a:rPr lang="ru-RU" sz="2400" b="1" i="1" dirty="0" smtClean="0"/>
              <a:t>свернуть в кольцо (бублик, баранка, кольца для пирамидки, колесики, обруч); </a:t>
            </a:r>
          </a:p>
          <a:p>
            <a:pPr indent="285750" algn="just">
              <a:buFont typeface="Arial" pitchFamily="34" charset="0"/>
              <a:buChar char="•"/>
            </a:pPr>
            <a:r>
              <a:rPr lang="ru-RU" sz="2400" b="1" i="1" dirty="0" smtClean="0"/>
              <a:t>скрутить в спираль (клубочки, улитка, цветок, змея); </a:t>
            </a:r>
          </a:p>
          <a:p>
            <a:pPr indent="285750" algn="just">
              <a:buFont typeface="Arial" pitchFamily="34" charset="0"/>
              <a:buChar char="•"/>
            </a:pPr>
            <a:r>
              <a:rPr lang="ru-RU" sz="2400" b="1" i="1" dirty="0" smtClean="0"/>
              <a:t>сплющить в ленту (листок, шарфик); </a:t>
            </a:r>
          </a:p>
          <a:p>
            <a:pPr indent="285750" algn="just">
              <a:buFont typeface="Arial" pitchFamily="34" charset="0"/>
              <a:buChar char="•"/>
            </a:pPr>
            <a:r>
              <a:rPr lang="ru-RU" sz="2400" b="1" i="1" dirty="0" smtClean="0"/>
              <a:t>раскатать в конус (морковка, колпачок); </a:t>
            </a:r>
          </a:p>
          <a:p>
            <a:pPr indent="285750" algn="just">
              <a:buFont typeface="Arial" pitchFamily="34" charset="0"/>
              <a:buChar char="•"/>
            </a:pPr>
            <a:r>
              <a:rPr lang="ru-RU" sz="2400" b="1" i="1" dirty="0" smtClean="0"/>
              <a:t>свить или сплести 2-3 «колбаски» (коса, растение, колонна).</a:t>
            </a:r>
            <a:endParaRPr lang="ru-RU" sz="2400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911" y="3088825"/>
            <a:ext cx="3528392" cy="376917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24" b="4501"/>
          <a:stretch/>
        </p:blipFill>
        <p:spPr bwMode="auto">
          <a:xfrm>
            <a:off x="5286882" y="3092522"/>
            <a:ext cx="2880320" cy="3802384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7822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71415" y="926041"/>
            <a:ext cx="7408333" cy="3450696"/>
          </a:xfrm>
        </p:spPr>
        <p:txBody>
          <a:bodyPr/>
          <a:lstStyle/>
          <a:p>
            <a:pPr marL="0" lvl="0" indent="457200" algn="ctr">
              <a:spcBef>
                <a:spcPts val="0"/>
              </a:spcBef>
              <a:buClrTx/>
              <a:buSzTx/>
              <a:buNone/>
              <a:tabLst>
                <a:tab pos="-900430" algn="l"/>
              </a:tabLst>
            </a:pPr>
            <a:endParaRPr lang="ru-RU" b="1" i="1" dirty="0">
              <a:solidFill>
                <a:srgbClr val="C00000"/>
              </a:solidFill>
              <a:ea typeface="Times New Roman"/>
            </a:endParaRPr>
          </a:p>
          <a:p>
            <a:pPr marL="571500" lvl="0" indent="-285750" algn="just">
              <a:spcBef>
                <a:spcPts val="0"/>
              </a:spcBef>
              <a:buClrTx/>
              <a:buSzTx/>
              <a:buFont typeface="Arial" pitchFamily="34" charset="0"/>
              <a:buChar char="•"/>
              <a:tabLst>
                <a:tab pos="-900430" algn="l"/>
              </a:tabLst>
            </a:pPr>
            <a:r>
              <a:rPr lang="ru-RU" b="1" i="1" dirty="0">
                <a:solidFill>
                  <a:prstClr val="black"/>
                </a:solidFill>
                <a:ea typeface="Times New Roman"/>
              </a:rPr>
              <a:t> раскатать кусочек пластилина (глины, теста) круговыми движениями;</a:t>
            </a:r>
          </a:p>
          <a:p>
            <a:pPr marL="571500" lvl="0" indent="-285750" algn="just">
              <a:spcBef>
                <a:spcPts val="0"/>
              </a:spcBef>
              <a:buClrTx/>
              <a:buSzTx/>
              <a:buFont typeface="Arial" pitchFamily="34" charset="0"/>
              <a:buChar char="•"/>
              <a:tabLst>
                <a:tab pos="-900430" algn="l"/>
              </a:tabLst>
            </a:pPr>
            <a:r>
              <a:rPr lang="ru-RU" b="1" i="1" dirty="0">
                <a:solidFill>
                  <a:prstClr val="black"/>
                </a:solidFill>
                <a:ea typeface="Times New Roman"/>
              </a:rPr>
              <a:t>раскатать кусочек пластилина одной ладонью на твёрдой поверхности;</a:t>
            </a:r>
          </a:p>
          <a:p>
            <a:pPr marL="571500" lvl="0" indent="-285750" algn="just">
              <a:spcBef>
                <a:spcPts val="0"/>
              </a:spcBef>
              <a:buClrTx/>
              <a:buSzTx/>
              <a:buFont typeface="Arial" pitchFamily="34" charset="0"/>
              <a:buChar char="•"/>
              <a:tabLst>
                <a:tab pos="-900430" algn="l"/>
              </a:tabLst>
            </a:pPr>
            <a:r>
              <a:rPr lang="ru-RU" b="1" i="1" dirty="0">
                <a:solidFill>
                  <a:prstClr val="black"/>
                </a:solidFill>
                <a:ea typeface="Times New Roman"/>
              </a:rPr>
              <a:t>раскатать кусочек пластилина кончиками двух пальцев; при таком способе получаются очень маленькие шарики («глазки», «носик» и т.д.).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indent="457200">
              <a:spcBef>
                <a:spcPts val="0"/>
              </a:spcBef>
              <a:tabLst>
                <a:tab pos="-900430" algn="l"/>
              </a:tabLst>
            </a:pPr>
            <a:r>
              <a:rPr lang="ru-RU" sz="2800" b="1" i="1" dirty="0">
                <a:solidFill>
                  <a:srgbClr val="C00000"/>
                </a:solidFill>
                <a:ea typeface="Times New Roman"/>
                <a:cs typeface="+mn-cs"/>
              </a:rPr>
              <a:t>Как получить шарообразную форму</a:t>
            </a:r>
            <a:br>
              <a:rPr lang="ru-RU" sz="2800" b="1" i="1" dirty="0">
                <a:solidFill>
                  <a:srgbClr val="C00000"/>
                </a:solidFill>
                <a:ea typeface="Times New Roman"/>
                <a:cs typeface="+mn-cs"/>
              </a:rPr>
            </a:br>
            <a:endParaRPr lang="ru-RU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5292" y="4103782"/>
            <a:ext cx="6864350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56452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7121"/>
            <a:ext cx="842493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  <a:tabLst>
                <a:tab pos="-900430" algn="l"/>
              </a:tabLst>
            </a:pPr>
            <a:r>
              <a:rPr lang="ru-RU" sz="2800" b="1" i="1" dirty="0">
                <a:solidFill>
                  <a:srgbClr val="FF0000"/>
                </a:solidFill>
                <a:ea typeface="Times New Roman"/>
              </a:rPr>
              <a:t>Способы оформления и декорирования образа</a:t>
            </a:r>
            <a:endParaRPr lang="ru-RU" sz="2800" i="1" dirty="0">
              <a:solidFill>
                <a:srgbClr val="FF0000"/>
              </a:solidFill>
              <a:ea typeface="Times New Roman"/>
            </a:endParaRPr>
          </a:p>
          <a:p>
            <a:pPr indent="457200" algn="just">
              <a:spcAft>
                <a:spcPts val="0"/>
              </a:spcAft>
              <a:tabLst>
                <a:tab pos="-900430" algn="l"/>
              </a:tabLst>
            </a:pPr>
            <a:r>
              <a:rPr lang="ru-RU" dirty="0">
                <a:ea typeface="Times New Roman"/>
              </a:rPr>
              <a:t> </a:t>
            </a:r>
            <a:r>
              <a:rPr lang="ru-RU" sz="2400" b="1" i="1" dirty="0" smtClean="0">
                <a:ea typeface="Times New Roman"/>
              </a:rPr>
              <a:t>В </a:t>
            </a:r>
            <a:r>
              <a:rPr lang="ru-RU" sz="2400" b="1" i="1" dirty="0">
                <a:ea typeface="Times New Roman"/>
              </a:rPr>
              <a:t>лепке используется много </a:t>
            </a:r>
            <a:r>
              <a:rPr lang="ru-RU" sz="2400" b="1" i="1" dirty="0" smtClean="0">
                <a:ea typeface="Times New Roman"/>
              </a:rPr>
              <a:t>вспомогательных способов </a:t>
            </a:r>
            <a:r>
              <a:rPr lang="ru-RU" sz="2400" b="1" i="1" dirty="0">
                <a:ea typeface="Times New Roman"/>
              </a:rPr>
              <a:t>и приёмов. Они более мелкие по движению, разнообразные по возможности моделирования образа. Именно они позволяют сделать каждый образ неповторимым. Чаще всего дети применяют в лепке следующие вспомогательные способы и приёмы.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357" y="2836332"/>
            <a:ext cx="6523628" cy="4021668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027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069" y="476672"/>
            <a:ext cx="820891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i="1" dirty="0" smtClean="0">
                <a:solidFill>
                  <a:srgbClr val="C00000"/>
                </a:solidFill>
                <a:ea typeface="Times New Roman"/>
              </a:rPr>
              <a:t>Оттягивают</a:t>
            </a:r>
            <a:r>
              <a:rPr lang="ru-RU" b="1" i="1" dirty="0" smtClean="0">
                <a:ea typeface="Times New Roman"/>
              </a:rPr>
              <a:t> </a:t>
            </a:r>
            <a:r>
              <a:rPr lang="ru-RU" b="1" i="1" dirty="0">
                <a:ea typeface="Times New Roman"/>
              </a:rPr>
              <a:t>от основной формы мелкие детали - клювик, ушки, хвостик и т.д., придают им необходимую форму и положение - заостряют, сплющивают, загибают. </a:t>
            </a:r>
            <a:endParaRPr lang="ru-RU" b="1" i="1" dirty="0" smtClean="0">
              <a:ea typeface="Times New Roman"/>
            </a:endParaRPr>
          </a:p>
          <a:p>
            <a:pPr indent="457200" algn="just"/>
            <a:r>
              <a:rPr lang="ru-RU" sz="2000" b="1" i="1" dirty="0" smtClean="0">
                <a:solidFill>
                  <a:srgbClr val="C00000"/>
                </a:solidFill>
                <a:ea typeface="Times New Roman"/>
              </a:rPr>
              <a:t>Защипывают </a:t>
            </a:r>
            <a:r>
              <a:rPr lang="ru-RU" sz="2000" b="1" i="1" dirty="0">
                <a:solidFill>
                  <a:srgbClr val="C00000"/>
                </a:solidFill>
                <a:ea typeface="Times New Roman"/>
              </a:rPr>
              <a:t>край </a:t>
            </a:r>
            <a:r>
              <a:rPr lang="ru-RU" b="1" i="1" dirty="0">
                <a:ea typeface="Times New Roman"/>
              </a:rPr>
              <a:t>или какую-то часть формы - хвост и плавники, гриву, юбочку, лепестки цветка. Щипковые движения пальцев позволяют передать рельеф и фактуру, изобразить отдельные детали, создать декор, передать движение. </a:t>
            </a:r>
            <a:endParaRPr lang="ru-RU" b="1" i="1" dirty="0" smtClean="0">
              <a:ea typeface="Times New Roman"/>
            </a:endParaRPr>
          </a:p>
          <a:p>
            <a:pPr indent="457200" algn="just"/>
            <a:r>
              <a:rPr lang="ru-RU" sz="2000" b="1" i="1" dirty="0" smtClean="0">
                <a:solidFill>
                  <a:srgbClr val="C00000"/>
                </a:solidFill>
                <a:ea typeface="Times New Roman"/>
              </a:rPr>
              <a:t>Загибают </a:t>
            </a:r>
            <a:r>
              <a:rPr lang="ru-RU" sz="2000" b="1" i="1" dirty="0">
                <a:solidFill>
                  <a:srgbClr val="C00000"/>
                </a:solidFill>
                <a:ea typeface="Times New Roman"/>
              </a:rPr>
              <a:t>края формы </a:t>
            </a:r>
            <a:r>
              <a:rPr lang="ru-RU" b="1" i="1" dirty="0">
                <a:ea typeface="Times New Roman"/>
              </a:rPr>
              <a:t>- горлышко вазы, бортики тарелок, листочки, - тем самым усиливая сходство образов с реальными предметами и передавая их функциональность</a:t>
            </a:r>
            <a:r>
              <a:rPr lang="ru-RU" b="1" dirty="0">
                <a:ea typeface="Times New Roman"/>
              </a:rPr>
              <a:t>.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8057" y="3573015"/>
            <a:ext cx="842493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  <a:tabLst>
                <a:tab pos="-900430" algn="l"/>
              </a:tabLst>
            </a:pPr>
            <a:r>
              <a:rPr lang="ru-RU" sz="2000" b="1" i="1" dirty="0">
                <a:solidFill>
                  <a:srgbClr val="C00000"/>
                </a:solidFill>
                <a:ea typeface="Times New Roman"/>
              </a:rPr>
              <a:t>Используют стеку и другие приспособления </a:t>
            </a:r>
            <a:r>
              <a:rPr lang="ru-RU" b="1" i="1" dirty="0">
                <a:ea typeface="Times New Roman"/>
              </a:rPr>
              <a:t>- колпачки фломастеров, крышки, палочки, печатки. С помощью стеки можно сделать многое: передать особенности поверхности тех или иных образов - прорезать штрихами </a:t>
            </a:r>
            <a:r>
              <a:rPr lang="ru-RU" sz="2000" b="1" i="1" dirty="0">
                <a:solidFill>
                  <a:srgbClr val="C00000"/>
                </a:solidFill>
                <a:ea typeface="Times New Roman"/>
              </a:rPr>
              <a:t>«перышки»</a:t>
            </a:r>
            <a:r>
              <a:rPr lang="ru-RU" b="1" i="1" dirty="0">
                <a:ea typeface="Times New Roman"/>
              </a:rPr>
              <a:t>,</a:t>
            </a:r>
            <a:r>
              <a:rPr lang="ru-RU" sz="2000" b="1" i="1" dirty="0">
                <a:ea typeface="Times New Roman"/>
              </a:rPr>
              <a:t> </a:t>
            </a:r>
            <a:r>
              <a:rPr lang="ru-RU" sz="2000" b="1" i="1" dirty="0">
                <a:solidFill>
                  <a:srgbClr val="C00000"/>
                </a:solidFill>
                <a:ea typeface="Times New Roman"/>
              </a:rPr>
              <a:t>«чешую»</a:t>
            </a:r>
            <a:r>
              <a:rPr lang="ru-RU" b="1" i="1" dirty="0">
                <a:ea typeface="Times New Roman"/>
              </a:rPr>
              <a:t>,</a:t>
            </a:r>
            <a:r>
              <a:rPr lang="ru-RU" sz="2000" b="1" i="1" dirty="0">
                <a:ea typeface="Times New Roman"/>
              </a:rPr>
              <a:t> </a:t>
            </a:r>
            <a:r>
              <a:rPr lang="ru-RU" sz="2000" b="1" i="1" dirty="0">
                <a:solidFill>
                  <a:srgbClr val="C00000"/>
                </a:solidFill>
                <a:ea typeface="Times New Roman"/>
              </a:rPr>
              <a:t>«шёрстку»</a:t>
            </a:r>
            <a:r>
              <a:rPr lang="ru-RU" b="1" i="1" dirty="0">
                <a:ea typeface="Times New Roman"/>
              </a:rPr>
              <a:t>; нанести узор в виде прямых, волнистых, пересекающихся линий; сделать надрезы или разрезы и получить таким образом лапы, крылья и т.д.; прорисовать сложные детали, например, черты лица. С помощью </a:t>
            </a:r>
            <a:r>
              <a:rPr lang="ru-RU" sz="2000" b="1" i="1" dirty="0">
                <a:solidFill>
                  <a:srgbClr val="C00000"/>
                </a:solidFill>
                <a:ea typeface="Times New Roman"/>
              </a:rPr>
              <a:t>мелких бытовых предметов </a:t>
            </a:r>
            <a:r>
              <a:rPr lang="ru-RU" b="1" i="1" dirty="0">
                <a:ea typeface="Times New Roman"/>
              </a:rPr>
              <a:t>можно сделать </a:t>
            </a:r>
            <a:r>
              <a:rPr lang="ru-RU" sz="2000" b="1" i="1" dirty="0">
                <a:solidFill>
                  <a:srgbClr val="C00000"/>
                </a:solidFill>
                <a:ea typeface="Times New Roman"/>
              </a:rPr>
              <a:t>отпечатки</a:t>
            </a:r>
            <a:r>
              <a:rPr lang="ru-RU" b="1" i="1" dirty="0">
                <a:ea typeface="Times New Roman"/>
              </a:rPr>
              <a:t> в виде кругов, пятнышек и др.</a:t>
            </a:r>
            <a:endParaRPr lang="ru-RU" sz="1200" b="1" i="1" dirty="0"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4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5" y="2346565"/>
            <a:ext cx="8928000" cy="241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796847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i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Оборудование для лепки</a:t>
            </a:r>
            <a:endParaRPr lang="ru-RU" sz="2800" b="1" i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3205" y="5787874"/>
            <a:ext cx="5017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/>
              <a:t>Рис. Поворотный станок для лепки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xmlns="" val="372112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3354" y="1440873"/>
            <a:ext cx="4898573" cy="324000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27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2700" b="1" i="1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2700" b="1" i="1" dirty="0">
                <a:solidFill>
                  <a:srgbClr val="FF0000"/>
                </a:solidFill>
                <a:latin typeface="+mn-lt"/>
              </a:rPr>
            </a:br>
            <a:r>
              <a:rPr lang="ru-RU" sz="2700" b="1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27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2700" b="1" i="1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2700" b="1" i="1" dirty="0">
                <a:solidFill>
                  <a:srgbClr val="FF0000"/>
                </a:solidFill>
                <a:latin typeface="+mn-lt"/>
              </a:rPr>
            </a:br>
            <a:r>
              <a:rPr lang="ru-RU" sz="2700" b="1" i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2700" b="1" i="1" dirty="0" smtClean="0">
                <a:solidFill>
                  <a:srgbClr val="FF0000"/>
                </a:solidFill>
                <a:latin typeface="+mn-lt"/>
              </a:rPr>
            </a:br>
            <a:r>
              <a:rPr lang="ru-RU" sz="2700" b="1" i="1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2700" b="1" i="1" dirty="0">
                <a:solidFill>
                  <a:srgbClr val="FF0000"/>
                </a:solidFill>
                <a:latin typeface="+mn-lt"/>
              </a:rPr>
            </a:br>
            <a:r>
              <a:rPr lang="ru-RU" sz="2700" b="1" i="1" dirty="0" smtClean="0">
                <a:solidFill>
                  <a:srgbClr val="FF0000"/>
                </a:solidFill>
                <a:latin typeface="+mn-lt"/>
              </a:rPr>
              <a:t>Лепка </a:t>
            </a:r>
            <a:r>
              <a:rPr lang="ru-RU" sz="2700" b="1" i="1" dirty="0" smtClean="0">
                <a:solidFill>
                  <a:schemeClr val="tx1"/>
                </a:solidFill>
                <a:latin typeface="+mn-lt"/>
              </a:rPr>
              <a:t>в детском саду – вид изобразительной деятельности, в процессе которой дети изображают предметы окружающей действительности, создают пластический образ из мягких материалов (глины, пластилина и пр.)</a:t>
            </a:r>
            <a:br>
              <a:rPr lang="ru-RU" sz="2700" b="1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2700" b="1" i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700" b="1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2700" dirty="0">
                <a:solidFill>
                  <a:srgbClr val="0070C0"/>
                </a:solidFill>
                <a:latin typeface="+mn-lt"/>
              </a:rPr>
              <a:t/>
            </a:r>
            <a:br>
              <a:rPr lang="ru-RU" sz="2700" dirty="0">
                <a:solidFill>
                  <a:srgbClr val="0070C0"/>
                </a:solidFill>
                <a:latin typeface="+mn-lt"/>
              </a:rPr>
            </a:br>
            <a:r>
              <a:rPr lang="ru-RU" sz="20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+mn-lt"/>
              </a:rPr>
            </a:br>
            <a:r>
              <a:rPr lang="ru-RU" sz="2000" dirty="0">
                <a:solidFill>
                  <a:srgbClr val="0070C0"/>
                </a:solidFill>
                <a:latin typeface="+mn-lt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+mn-lt"/>
              </a:rPr>
            </a:br>
            <a:r>
              <a:rPr lang="ru-RU" sz="20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+mn-lt"/>
              </a:rPr>
            </a:br>
            <a:r>
              <a:rPr lang="ru-RU" sz="2000" dirty="0">
                <a:solidFill>
                  <a:srgbClr val="0070C0"/>
                </a:solidFill>
                <a:latin typeface="+mn-lt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+mn-lt"/>
              </a:rPr>
            </a:br>
            <a:r>
              <a:rPr lang="ru-RU" sz="20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+mn-lt"/>
              </a:rPr>
            </a:br>
            <a:r>
              <a:rPr lang="ru-RU" sz="2000" dirty="0">
                <a:solidFill>
                  <a:srgbClr val="0070C0"/>
                </a:solidFill>
                <a:latin typeface="+mn-lt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+mn-lt"/>
              </a:rPr>
            </a:br>
            <a:endParaRPr lang="ru-RU" sz="20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5" name="Picture 5" descr="massa-dlja-lepki-schastlivaja-ulit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6721">
            <a:off x="5869205" y="3711278"/>
            <a:ext cx="24765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88980412"/>
      </p:ext>
    </p:extLst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0" y="332656"/>
            <a:ext cx="864096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Candara" pitchFamily="34" charset="0"/>
                <a:ea typeface="Times New Roman" panose="02020603050405020304" pitchFamily="18" charset="0"/>
              </a:rPr>
              <a:t>Список литературы:</a:t>
            </a:r>
          </a:p>
          <a:p>
            <a:pPr algn="ctr">
              <a:spcAft>
                <a:spcPts val="0"/>
              </a:spcAft>
            </a:pP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latin typeface="Candara" pitchFamily="34" charset="0"/>
                <a:ea typeface="Times New Roman" panose="02020603050405020304" pitchFamily="18" charset="0"/>
              </a:rPr>
              <a:t>Саккулина </a:t>
            </a:r>
            <a:r>
              <a:rPr lang="ru-RU" sz="2400" b="1" i="1" dirty="0">
                <a:latin typeface="Candara" pitchFamily="34" charset="0"/>
                <a:ea typeface="Times New Roman" panose="02020603050405020304" pitchFamily="18" charset="0"/>
              </a:rPr>
              <a:t>Н.П., Комарова Т.С. Изобразительная деятельность </a:t>
            </a:r>
            <a:r>
              <a:rPr lang="ru-RU" sz="2400" b="1" i="1" dirty="0" smtClean="0">
                <a:latin typeface="Candara" pitchFamily="34" charset="0"/>
                <a:ea typeface="Times New Roman" panose="02020603050405020304" pitchFamily="18" charset="0"/>
              </a:rPr>
              <a:t>в</a:t>
            </a: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latin typeface="Candara" pitchFamily="34" charset="0"/>
                <a:ea typeface="Times New Roman" panose="02020603050405020304" pitchFamily="18" charset="0"/>
              </a:rPr>
              <a:t>детском </a:t>
            </a:r>
            <a:r>
              <a:rPr lang="ru-RU" sz="2400" b="1" i="1" dirty="0">
                <a:latin typeface="Candara" pitchFamily="34" charset="0"/>
                <a:ea typeface="Times New Roman" panose="02020603050405020304" pitchFamily="18" charset="0"/>
              </a:rPr>
              <a:t>саду. М.: Просвещение, 1982. 266 с.</a:t>
            </a: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b="1" i="1" dirty="0" err="1" smtClean="0">
                <a:latin typeface="Candara" pitchFamily="34" charset="0"/>
                <a:ea typeface="Times New Roman" panose="02020603050405020304" pitchFamily="18" charset="0"/>
              </a:rPr>
              <a:t>Халезова</a:t>
            </a:r>
            <a:r>
              <a:rPr lang="ru-RU" sz="2400" b="1" i="1" dirty="0" smtClean="0">
                <a:latin typeface="Candara" pitchFamily="34" charset="0"/>
                <a:ea typeface="Times New Roman" panose="02020603050405020304" pitchFamily="18" charset="0"/>
              </a:rPr>
              <a:t> </a:t>
            </a:r>
            <a:r>
              <a:rPr lang="ru-RU" sz="2400" b="1" i="1" dirty="0">
                <a:latin typeface="Candara" pitchFamily="34" charset="0"/>
                <a:ea typeface="Times New Roman" panose="02020603050405020304" pitchFamily="18" charset="0"/>
              </a:rPr>
              <a:t>Н.Б. Декоративная лепка в детском саду: </a:t>
            </a:r>
            <a:endParaRPr lang="ru-RU" sz="2400" b="1" i="1" dirty="0" smtClean="0">
              <a:latin typeface="Candara" pitchFamily="34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b="1" i="1" dirty="0">
                <a:latin typeface="Candara" pitchFamily="34" charset="0"/>
                <a:ea typeface="Times New Roman" panose="02020603050405020304" pitchFamily="18" charset="0"/>
              </a:rPr>
              <a:t>п</a:t>
            </a:r>
            <a:r>
              <a:rPr lang="ru-RU" sz="2400" b="1" i="1" dirty="0" smtClean="0">
                <a:latin typeface="Candara" pitchFamily="34" charset="0"/>
                <a:ea typeface="Times New Roman" panose="02020603050405020304" pitchFamily="18" charset="0"/>
              </a:rPr>
              <a:t>особие </a:t>
            </a:r>
            <a:r>
              <a:rPr lang="ru-RU" sz="2400" b="1" i="1" dirty="0">
                <a:latin typeface="Candara" pitchFamily="34" charset="0"/>
                <a:ea typeface="Times New Roman" panose="02020603050405020304" pitchFamily="18" charset="0"/>
              </a:rPr>
              <a:t>для воспитателя. М: ТЦ Сфера. 2007. 112 </a:t>
            </a:r>
            <a:r>
              <a:rPr lang="ru-RU" sz="2400" b="1" i="1" dirty="0" smtClean="0">
                <a:latin typeface="Candara" pitchFamily="34" charset="0"/>
                <a:ea typeface="Times New Roman" panose="02020603050405020304" pitchFamily="18" charset="0"/>
              </a:rPr>
              <a:t>с.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latin typeface="Candara" pitchFamily="34" charset="0"/>
                <a:ea typeface="Times New Roman" panose="02020603050405020304" pitchFamily="18" charset="0"/>
              </a:rPr>
              <a:t>Методика </a:t>
            </a:r>
            <a:r>
              <a:rPr lang="ru-RU" sz="2400" b="1" i="1" dirty="0">
                <a:latin typeface="Candara" pitchFamily="34" charset="0"/>
                <a:ea typeface="Times New Roman" panose="02020603050405020304" pitchFamily="18" charset="0"/>
              </a:rPr>
              <a:t>обучения изобразительной деятельности и конструированию / под ред. </a:t>
            </a:r>
            <a:r>
              <a:rPr lang="ru-RU" sz="2400" b="1" i="1" dirty="0" smtClean="0">
                <a:latin typeface="Candara" pitchFamily="34" charset="0"/>
                <a:ea typeface="Times New Roman" panose="02020603050405020304" pitchFamily="18" charset="0"/>
              </a:rPr>
              <a:t>Н.П. Саккулиной</a:t>
            </a:r>
            <a:r>
              <a:rPr lang="ru-RU" sz="2400" b="1" i="1" dirty="0">
                <a:latin typeface="Candara" pitchFamily="34" charset="0"/>
                <a:ea typeface="Times New Roman" panose="02020603050405020304" pitchFamily="18" charset="0"/>
              </a:rPr>
              <a:t>, </a:t>
            </a:r>
            <a:r>
              <a:rPr lang="ru-RU" sz="2400" b="1" i="1" dirty="0" err="1" smtClean="0">
                <a:latin typeface="Candara" pitchFamily="34" charset="0"/>
                <a:ea typeface="Times New Roman" panose="02020603050405020304" pitchFamily="18" charset="0"/>
              </a:rPr>
              <a:t>Т.С.Комаровой</a:t>
            </a:r>
            <a:r>
              <a:rPr lang="ru-RU" sz="2400" b="1" i="1" dirty="0">
                <a:latin typeface="Candara" pitchFamily="34" charset="0"/>
                <a:ea typeface="Times New Roman" panose="02020603050405020304" pitchFamily="18" charset="0"/>
              </a:rPr>
              <a:t>. М., </a:t>
            </a:r>
            <a:r>
              <a:rPr lang="ru-RU" sz="2400" b="1" i="1" dirty="0" smtClean="0">
                <a:latin typeface="Candara" pitchFamily="34" charset="0"/>
                <a:ea typeface="Times New Roman" panose="02020603050405020304" pitchFamily="18" charset="0"/>
              </a:rPr>
              <a:t>1979.</a:t>
            </a:r>
          </a:p>
          <a:p>
            <a:pPr marL="457200" indent="-457200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620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28650" y="568036"/>
            <a:ext cx="5910695" cy="560892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i="1" dirty="0">
                <a:solidFill>
                  <a:srgbClr val="FF0000"/>
                </a:solidFill>
              </a:rPr>
              <a:t>Лепка</a:t>
            </a:r>
          </a:p>
          <a:p>
            <a:pPr>
              <a:lnSpc>
                <a:spcPct val="100000"/>
              </a:lnSpc>
            </a:pPr>
            <a:r>
              <a:rPr lang="ru-RU" sz="2400" b="1" i="1" dirty="0">
                <a:solidFill>
                  <a:schemeClr val="tx1"/>
                </a:solidFill>
              </a:rPr>
              <a:t>Развивает у детей наблюдательность, чувство осязания;</a:t>
            </a:r>
          </a:p>
          <a:p>
            <a:pPr>
              <a:lnSpc>
                <a:spcPct val="100000"/>
              </a:lnSpc>
            </a:pPr>
            <a:r>
              <a:rPr lang="ru-RU" sz="2400" b="1" i="1" dirty="0">
                <a:solidFill>
                  <a:schemeClr val="tx1"/>
                </a:solidFill>
              </a:rPr>
              <a:t>Вырабатывает более полные образные представления;</a:t>
            </a:r>
          </a:p>
          <a:p>
            <a:pPr>
              <a:lnSpc>
                <a:spcPct val="100000"/>
              </a:lnSpc>
            </a:pPr>
            <a:r>
              <a:rPr lang="ru-RU" sz="2400" b="1" i="1" dirty="0">
                <a:solidFill>
                  <a:schemeClr val="tx1"/>
                </a:solidFill>
              </a:rPr>
              <a:t>Укрепляет зрительную память, мелкую мускулатуру рук;</a:t>
            </a:r>
          </a:p>
          <a:p>
            <a:pPr>
              <a:lnSpc>
                <a:spcPct val="100000"/>
              </a:lnSpc>
            </a:pPr>
            <a:r>
              <a:rPr lang="ru-RU" sz="2400" b="1" i="1" dirty="0">
                <a:solidFill>
                  <a:schemeClr val="tx1"/>
                </a:solidFill>
              </a:rPr>
              <a:t>Развивает воображение и творческие способности;</a:t>
            </a:r>
          </a:p>
          <a:p>
            <a:pPr>
              <a:lnSpc>
                <a:spcPct val="100000"/>
              </a:lnSpc>
            </a:pPr>
            <a:r>
              <a:rPr lang="ru-RU" sz="2400" b="1" i="1" dirty="0">
                <a:solidFill>
                  <a:schemeClr val="tx1"/>
                </a:solidFill>
              </a:rPr>
              <a:t>Отвечает возрастным особенностям детей, удовлетворяя их потребность в самостоятельной и художественной деятельности</a:t>
            </a:r>
            <a:r>
              <a:rPr lang="ru-RU" sz="2400" b="1" dirty="0">
                <a:solidFill>
                  <a:schemeClr val="tx1"/>
                </a:solidFill>
              </a:rPr>
              <a:t>.</a:t>
            </a:r>
          </a:p>
          <a:p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926046"/>
      </p:ext>
    </p:extLst>
  </p:cSld>
  <p:clrMapOvr>
    <a:masterClrMapping/>
  </p:clrMapOvr>
  <p:transition spd="med">
    <p:dissolve/>
    <p:sndAc>
      <p:endSnd/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548680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i="1" dirty="0" smtClean="0"/>
              <a:t>В начале </a:t>
            </a:r>
            <a:r>
              <a:rPr lang="ru-RU" sz="2400" b="1" i="1" dirty="0" smtClean="0"/>
              <a:t>идет знакомство ребенка с материалом и его свойствами. Ребёнок осваивает пластичные материалы и делает новые «открытия». Он исследует не только свойства, но и сферу возможностей своего воздействия на материал. </a:t>
            </a:r>
          </a:p>
          <a:p>
            <a:pPr indent="457200" algn="just"/>
            <a:r>
              <a:rPr lang="ru-RU" sz="2400" b="1" i="1" dirty="0" smtClean="0"/>
              <a:t>Оказывается, он может оторвать, отщипнуть, открутить от целого куска небольшой кусочек глины или пластилина, который легко изменяется в результате тех или иных действий.</a:t>
            </a:r>
            <a:endParaRPr lang="ru-RU" sz="2400" b="1" i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168"/>
          <a:stretch/>
        </p:blipFill>
        <p:spPr bwMode="auto">
          <a:xfrm>
            <a:off x="4197928" y="3821373"/>
            <a:ext cx="4176464" cy="303662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3886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212725"/>
            <a:ext cx="8904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i="1" dirty="0" smtClean="0"/>
              <a:t>Для этого его нужно смять, или расплющить, или скатать, или вытянуть, или сделать что-нибудь ещё. Можно прижать к другому кусочку, и он не упадёт, будет держаться, он легко размазывается на бумаге или на дощечке. </a:t>
            </a:r>
          </a:p>
          <a:p>
            <a:pPr indent="457200" algn="just"/>
            <a:r>
              <a:rPr lang="ru-RU" sz="2400" b="1" i="1" dirty="0" smtClean="0"/>
              <a:t>На нём можно что-нибудь нацарапать или нарисовать, а потом загладить, и процарапанный рисунок исчезнет.</a:t>
            </a:r>
            <a:endParaRPr lang="ru-RU" sz="2400" b="1" i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218" y="2988860"/>
            <a:ext cx="3084394" cy="384069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988860"/>
            <a:ext cx="2972234" cy="3840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9429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2212" y="140439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Способы  и  приемы  лепки  разных  </a:t>
            </a:r>
            <a:endParaRPr lang="ru-RU" sz="2400" b="1" i="1" dirty="0">
              <a:solidFill>
                <a:srgbClr val="FF000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предметов  зависят от особенностей развития детей.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8112" y="1042751"/>
            <a:ext cx="84523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В детском саду используется в основном </a:t>
            </a:r>
            <a:r>
              <a:rPr lang="ru-RU" sz="2400" b="1" i="1" dirty="0" smtClean="0">
                <a:solidFill>
                  <a:srgbClr val="C00000"/>
                </a:solidFill>
              </a:rPr>
              <a:t>пластилин</a:t>
            </a:r>
            <a:r>
              <a:rPr lang="ru-RU" sz="2400" b="1" i="1" dirty="0" smtClean="0"/>
              <a:t> и </a:t>
            </a:r>
            <a:r>
              <a:rPr lang="ru-RU" sz="2400" b="1" i="1" dirty="0" smtClean="0">
                <a:solidFill>
                  <a:srgbClr val="C00000"/>
                </a:solidFill>
              </a:rPr>
              <a:t>глина</a:t>
            </a:r>
            <a:r>
              <a:rPr lang="ru-RU" sz="2400" b="1" i="1" dirty="0" smtClean="0"/>
              <a:t>. </a:t>
            </a:r>
          </a:p>
          <a:p>
            <a:r>
              <a:rPr lang="ru-RU" sz="2400" b="1" i="1" dirty="0" smtClean="0"/>
              <a:t>Лепкой начинают заниматься с </a:t>
            </a:r>
            <a:r>
              <a:rPr lang="ru-RU" sz="2400" b="1" i="1" dirty="0" smtClean="0">
                <a:solidFill>
                  <a:srgbClr val="C00000"/>
                </a:solidFill>
              </a:rPr>
              <a:t>2</a:t>
            </a:r>
            <a:r>
              <a:rPr lang="ru-RU" sz="2400" b="1" i="1" dirty="0" smtClean="0"/>
              <a:t> лет. </a:t>
            </a:r>
          </a:p>
          <a:p>
            <a:r>
              <a:rPr lang="ru-RU" sz="2400" b="1" i="1" dirty="0" smtClean="0"/>
              <a:t>В  </a:t>
            </a:r>
            <a:r>
              <a:rPr lang="ru-RU" sz="2400" b="1" i="1" dirty="0" smtClean="0">
                <a:solidFill>
                  <a:schemeClr val="accent5"/>
                </a:solidFill>
              </a:rPr>
              <a:t>младшей группе – </a:t>
            </a:r>
            <a:r>
              <a:rPr lang="ru-RU" sz="2400" b="1" i="1" dirty="0" smtClean="0"/>
              <a:t>предметная лепка.</a:t>
            </a:r>
          </a:p>
          <a:p>
            <a:r>
              <a:rPr lang="ru-RU" sz="2400" b="1" i="1" dirty="0" smtClean="0"/>
              <a:t>В </a:t>
            </a:r>
            <a:r>
              <a:rPr lang="ru-RU" sz="2400" b="1" i="1" dirty="0" smtClean="0">
                <a:solidFill>
                  <a:srgbClr val="C00000"/>
                </a:solidFill>
              </a:rPr>
              <a:t>средней группе</a:t>
            </a:r>
            <a:r>
              <a:rPr lang="ru-RU" sz="2400" b="1" i="1" dirty="0" smtClean="0"/>
              <a:t> – предметная и сюжетная лепка</a:t>
            </a:r>
          </a:p>
          <a:p>
            <a:r>
              <a:rPr lang="ru-RU" sz="2400" b="1" i="1" dirty="0" smtClean="0"/>
              <a:t>(два предмета, например, колобок встретил зайца).</a:t>
            </a:r>
          </a:p>
          <a:p>
            <a:r>
              <a:rPr lang="ru-RU" sz="2400" b="1" i="1" dirty="0" smtClean="0"/>
              <a:t>В </a:t>
            </a:r>
            <a:r>
              <a:rPr lang="ru-RU" sz="2400" b="1" i="1" dirty="0" smtClean="0">
                <a:solidFill>
                  <a:srgbClr val="00B0F0"/>
                </a:solidFill>
              </a:rPr>
              <a:t>старшей группе </a:t>
            </a:r>
            <a:r>
              <a:rPr lang="ru-RU" sz="2400" b="1" i="1" dirty="0" smtClean="0"/>
              <a:t>– предметная, </a:t>
            </a:r>
            <a:r>
              <a:rPr lang="ru-RU" sz="2400" b="1" i="1" dirty="0"/>
              <a:t>сюжетная </a:t>
            </a:r>
            <a:r>
              <a:rPr lang="ru-RU" sz="2400" b="1" i="1" dirty="0" smtClean="0"/>
              <a:t>лепка и </a:t>
            </a:r>
            <a:endParaRPr lang="ru-RU" sz="2400" b="1" i="1" dirty="0"/>
          </a:p>
          <a:p>
            <a:r>
              <a:rPr lang="ru-RU" sz="2400" b="1" i="1" dirty="0" smtClean="0"/>
              <a:t>декоративная лепка, которая требует украшения. </a:t>
            </a:r>
          </a:p>
          <a:p>
            <a:r>
              <a:rPr lang="ru-RU" sz="2400" b="1" i="1" dirty="0" smtClean="0"/>
              <a:t>В </a:t>
            </a:r>
            <a:r>
              <a:rPr lang="ru-RU" sz="2400" b="1" i="1" dirty="0" smtClean="0">
                <a:solidFill>
                  <a:srgbClr val="C00000"/>
                </a:solidFill>
              </a:rPr>
              <a:t>подготовительной группе</a:t>
            </a:r>
            <a:r>
              <a:rPr lang="ru-RU" sz="2400" b="1" i="1" dirty="0" smtClean="0"/>
              <a:t> – все виды лепки.</a:t>
            </a:r>
            <a:endParaRPr lang="ru-RU" sz="2400" b="1" i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2376" y="4116509"/>
            <a:ext cx="3782072" cy="250265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115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Виды лепки в детском саду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696" y="1419367"/>
            <a:ext cx="7656394" cy="5145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9298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Способы лепки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251" y="1446663"/>
            <a:ext cx="9225886" cy="5745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30731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  <a:tabLst>
                <a:tab pos="-900430" algn="l"/>
              </a:tabLst>
            </a:pPr>
            <a:r>
              <a:rPr lang="ru-RU" sz="3200" b="1" i="1" dirty="0">
                <a:solidFill>
                  <a:srgbClr val="FF0000"/>
                </a:solidFill>
                <a:ea typeface="Times New Roman"/>
              </a:rPr>
              <a:t>Конструктивный способ</a:t>
            </a:r>
          </a:p>
          <a:p>
            <a:pPr indent="457200" algn="just">
              <a:spcAft>
                <a:spcPts val="0"/>
              </a:spcAft>
              <a:tabLst>
                <a:tab pos="-900430" algn="l"/>
              </a:tabLst>
            </a:pPr>
            <a:r>
              <a:rPr lang="ru-RU" b="1" dirty="0">
                <a:ea typeface="Times New Roman"/>
              </a:rPr>
              <a:t> </a:t>
            </a:r>
            <a:endParaRPr lang="ru-RU" sz="1200" b="1" dirty="0">
              <a:ea typeface="Times New Roman"/>
            </a:endParaRPr>
          </a:p>
          <a:p>
            <a:pPr indent="457200" algn="just">
              <a:spcAft>
                <a:spcPts val="0"/>
              </a:spcAft>
              <a:tabLst>
                <a:tab pos="-900430" algn="l"/>
              </a:tabLst>
            </a:pPr>
            <a:r>
              <a:rPr lang="ru-RU" sz="2000" b="1" dirty="0">
                <a:ea typeface="Times New Roman"/>
              </a:rPr>
              <a:t>При этом способе лепки образ создаётся из отдельных частей, как из деталей конструктора (отсюда и название). Ребёнок задумывает образ, мысленно представляет, из каких частей он состоит, и начинает лепить. </a:t>
            </a:r>
            <a:endParaRPr lang="ru-RU" sz="2000" b="1" dirty="0" smtClean="0">
              <a:ea typeface="Times New Roman"/>
            </a:endParaRPr>
          </a:p>
          <a:p>
            <a:pPr indent="457200" algn="just">
              <a:spcAft>
                <a:spcPts val="0"/>
              </a:spcAft>
              <a:tabLst>
                <a:tab pos="-900430" algn="l"/>
              </a:tabLst>
            </a:pPr>
            <a:r>
              <a:rPr lang="ru-RU" sz="2000" b="1" dirty="0" smtClean="0">
                <a:ea typeface="Times New Roman"/>
              </a:rPr>
              <a:t>Конструктивным </a:t>
            </a:r>
            <a:r>
              <a:rPr lang="ru-RU" sz="2000" b="1" dirty="0">
                <a:ea typeface="Times New Roman"/>
              </a:rPr>
              <a:t>способом все дети начинают лепить очень рано - уже в 2-3 года - и часто сами «открывают» его для себя. </a:t>
            </a:r>
          </a:p>
          <a:p>
            <a:pPr indent="457200" algn="just">
              <a:spcAft>
                <a:spcPts val="0"/>
              </a:spcAft>
              <a:tabLst>
                <a:tab pos="-900430" algn="l"/>
              </a:tabLst>
            </a:pPr>
            <a:r>
              <a:rPr lang="ru-RU" sz="2000" b="1" dirty="0">
                <a:ea typeface="Times New Roman"/>
              </a:rPr>
              <a:t>Чаще всего в лепке маленьких детей наблюдаются следующие варианты</a:t>
            </a:r>
            <a:r>
              <a:rPr lang="ru-RU" sz="2000" b="1" dirty="0" smtClean="0">
                <a:ea typeface="Times New Roman"/>
              </a:rPr>
              <a:t>:</a:t>
            </a:r>
          </a:p>
          <a:p>
            <a:pPr marL="457200" indent="-457200" algn="just">
              <a:spcAft>
                <a:spcPts val="0"/>
              </a:spcAft>
              <a:buFont typeface="+mj-lt"/>
              <a:buAutoNum type="arabicPeriod"/>
              <a:tabLst>
                <a:tab pos="-900430" algn="l"/>
              </a:tabLst>
            </a:pPr>
            <a:r>
              <a:rPr lang="ru-RU" sz="2000" b="1" dirty="0" smtClean="0">
                <a:ea typeface="Times New Roman"/>
              </a:rPr>
              <a:t>объединение </a:t>
            </a:r>
            <a:r>
              <a:rPr lang="ru-RU" sz="2000" b="1" dirty="0">
                <a:ea typeface="Times New Roman"/>
              </a:rPr>
              <a:t>одинаковых форм (бусы, заборчик, колодец, сосиски);</a:t>
            </a:r>
          </a:p>
          <a:p>
            <a:pPr marL="457200" indent="-457200" algn="just">
              <a:spcAft>
                <a:spcPts val="0"/>
              </a:spcAft>
              <a:buFont typeface="+mj-lt"/>
              <a:buAutoNum type="arabicPeriod"/>
              <a:tabLst>
                <a:tab pos="-900430" algn="l"/>
              </a:tabLst>
            </a:pPr>
            <a:r>
              <a:rPr lang="ru-RU" sz="2000" b="1" dirty="0">
                <a:ea typeface="Times New Roman"/>
              </a:rPr>
              <a:t>объединение похожих форм, отличающихся по величине (пирамидка, башенка, маяк, снеговик, неваляшка);</a:t>
            </a:r>
          </a:p>
          <a:p>
            <a:pPr marL="457200" indent="-457200" algn="just">
              <a:spcAft>
                <a:spcPts val="0"/>
              </a:spcAft>
              <a:buFont typeface="+mj-lt"/>
              <a:buAutoNum type="arabicPeriod"/>
              <a:tabLst>
                <a:tab pos="-900430" algn="l"/>
              </a:tabLst>
            </a:pPr>
            <a:r>
              <a:rPr lang="ru-RU" sz="2000" b="1" dirty="0">
                <a:ea typeface="Times New Roman"/>
              </a:rPr>
              <a:t>объединение различных форм (грибок, бабочка, птичка, чебурашка).</a:t>
            </a:r>
          </a:p>
        </p:txBody>
      </p:sp>
      <p:pic>
        <p:nvPicPr>
          <p:cNvPr id="3" name="Picture 2" descr="Конструктивный способ"/>
          <p:cNvPicPr>
            <a:picLocks noChangeAspect="1" noChangeArrowheads="1"/>
          </p:cNvPicPr>
          <p:nvPr/>
        </p:nvPicPr>
        <p:blipFill>
          <a:blip r:embed="rId2" cstate="print"/>
          <a:srcRect t="37333"/>
          <a:stretch>
            <a:fillRect/>
          </a:stretch>
        </p:blipFill>
        <p:spPr bwMode="auto">
          <a:xfrm>
            <a:off x="818865" y="3939540"/>
            <a:ext cx="7233313" cy="2923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5407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</TotalTime>
  <Words>777</Words>
  <Application>Microsoft Office PowerPoint</Application>
  <PresentationFormat>Экран (4:3)</PresentationFormat>
  <Paragraphs>84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Слайд 1</vt:lpstr>
      <vt:lpstr>      Лепка в детском саду – вид изобразительной деятельности, в процессе которой дети изображают предметы окружающей действительности, создают пластический образ из мягких материалов (глины, пластилина и пр.)         </vt:lpstr>
      <vt:lpstr>Слайд 3</vt:lpstr>
      <vt:lpstr>Слайд 4</vt:lpstr>
      <vt:lpstr>Слайд 5</vt:lpstr>
      <vt:lpstr>Слайд 6</vt:lpstr>
      <vt:lpstr>Виды лепки в детском саду</vt:lpstr>
      <vt:lpstr>Способы лепки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Как получить шарообразную форму </vt:lpstr>
      <vt:lpstr>Слайд 17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Зинаида</dc:creator>
  <cp:lastModifiedBy>Метод2</cp:lastModifiedBy>
  <cp:revision>76</cp:revision>
  <dcterms:created xsi:type="dcterms:W3CDTF">2018-11-09T12:46:06Z</dcterms:created>
  <dcterms:modified xsi:type="dcterms:W3CDTF">2020-04-16T09:39:38Z</dcterms:modified>
</cp:coreProperties>
</file>