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52"/>
  </p:notesMasterIdLst>
  <p:sldIdLst>
    <p:sldId id="256" r:id="rId2"/>
    <p:sldId id="391" r:id="rId3"/>
    <p:sldId id="403" r:id="rId4"/>
    <p:sldId id="418" r:id="rId5"/>
    <p:sldId id="363" r:id="rId6"/>
    <p:sldId id="392" r:id="rId7"/>
    <p:sldId id="380" r:id="rId8"/>
    <p:sldId id="400" r:id="rId9"/>
    <p:sldId id="401" r:id="rId10"/>
    <p:sldId id="402" r:id="rId11"/>
    <p:sldId id="364" r:id="rId12"/>
    <p:sldId id="371" r:id="rId13"/>
    <p:sldId id="369" r:id="rId14"/>
    <p:sldId id="370" r:id="rId15"/>
    <p:sldId id="373" r:id="rId16"/>
    <p:sldId id="374" r:id="rId17"/>
    <p:sldId id="365" r:id="rId18"/>
    <p:sldId id="377" r:id="rId19"/>
    <p:sldId id="416" r:id="rId20"/>
    <p:sldId id="404" r:id="rId21"/>
    <p:sldId id="405" r:id="rId22"/>
    <p:sldId id="260" r:id="rId23"/>
    <p:sldId id="393" r:id="rId24"/>
    <p:sldId id="366" r:id="rId25"/>
    <p:sldId id="394" r:id="rId26"/>
    <p:sldId id="367" r:id="rId27"/>
    <p:sldId id="395" r:id="rId28"/>
    <p:sldId id="407" r:id="rId29"/>
    <p:sldId id="368" r:id="rId30"/>
    <p:sldId id="361" r:id="rId31"/>
    <p:sldId id="389" r:id="rId32"/>
    <p:sldId id="408" r:id="rId33"/>
    <p:sldId id="409" r:id="rId34"/>
    <p:sldId id="410" r:id="rId35"/>
    <p:sldId id="261" r:id="rId36"/>
    <p:sldId id="398" r:id="rId37"/>
    <p:sldId id="411" r:id="rId38"/>
    <p:sldId id="412" r:id="rId39"/>
    <p:sldId id="262" r:id="rId40"/>
    <p:sldId id="388" r:id="rId41"/>
    <p:sldId id="263" r:id="rId42"/>
    <p:sldId id="399" r:id="rId43"/>
    <p:sldId id="264" r:id="rId44"/>
    <p:sldId id="417" r:id="rId45"/>
    <p:sldId id="390" r:id="rId46"/>
    <p:sldId id="413" r:id="rId47"/>
    <p:sldId id="362" r:id="rId48"/>
    <p:sldId id="415" r:id="rId49"/>
    <p:sldId id="385" r:id="rId50"/>
    <p:sldId id="414" r:id="rId51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2593" autoAdjust="0"/>
    <p:restoredTop sz="94401" autoAdjust="0"/>
  </p:normalViewPr>
  <p:slideViewPr>
    <p:cSldViewPr>
      <p:cViewPr>
        <p:scale>
          <a:sx n="70" d="100"/>
          <a:sy n="70" d="100"/>
        </p:scale>
        <p:origin x="-1854" y="-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3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4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5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6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4825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1349585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138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366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969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0613" y="933450"/>
            <a:ext cx="4484687" cy="33639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916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999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210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210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2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2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2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2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50ruz.schoolrm.ru/sveden/employees/19274/467489/" TargetMode="Externa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71813" y="357188"/>
            <a:ext cx="5929312" cy="3286125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i="1" dirty="0" smtClean="0">
                <a:solidFill>
                  <a:srgbClr val="CC0000"/>
                </a:solidFill>
              </a:rPr>
              <a:t>Министерство образования</a:t>
            </a:r>
            <a:r>
              <a:rPr lang="ru-RU" sz="3200" i="1" dirty="0" smtClean="0">
                <a:solidFill>
                  <a:srgbClr val="CC0000"/>
                </a:solidFill>
              </a:rPr>
              <a:t> РМ</a:t>
            </a:r>
            <a:br>
              <a:rPr lang="ru-RU" sz="3200" i="1" dirty="0" smtClean="0">
                <a:solidFill>
                  <a:srgbClr val="CC0000"/>
                </a:solidFill>
              </a:rPr>
            </a:br>
            <a:r>
              <a:rPr lang="ru-RU" sz="4000" i="1" dirty="0" smtClean="0">
                <a:solidFill>
                  <a:srgbClr val="CC0000"/>
                </a:solidFill>
              </a:rPr>
              <a:t>Портфолио</a:t>
            </a:r>
            <a:r>
              <a:rPr lang="ru-RU" sz="3200" i="1" dirty="0" smtClean="0">
                <a:solidFill>
                  <a:srgbClr val="000099"/>
                </a:solidFill>
              </a:rPr>
              <a:t> </a:t>
            </a:r>
            <a:r>
              <a:rPr lang="ru-RU" sz="3200" i="1" dirty="0">
                <a:solidFill>
                  <a:srgbClr val="000099"/>
                </a:solidFill>
              </a:rPr>
              <a:t/>
            </a:r>
            <a:br>
              <a:rPr lang="ru-RU" sz="3200" i="1" dirty="0">
                <a:solidFill>
                  <a:srgbClr val="000099"/>
                </a:solidFill>
              </a:rPr>
            </a:br>
            <a:r>
              <a:rPr lang="ru-RU" sz="3200" i="1" dirty="0" err="1" smtClean="0">
                <a:solidFill>
                  <a:srgbClr val="000099"/>
                </a:solidFill>
              </a:rPr>
              <a:t>Тарабина</a:t>
            </a:r>
            <a:r>
              <a:rPr lang="ru-RU" sz="2800" i="1" dirty="0" smtClean="0">
                <a:solidFill>
                  <a:srgbClr val="000099"/>
                </a:solidFill>
              </a:rPr>
              <a:t/>
            </a:r>
            <a:br>
              <a:rPr lang="ru-RU" sz="2800" i="1" dirty="0" smtClean="0">
                <a:solidFill>
                  <a:srgbClr val="000099"/>
                </a:solidFill>
              </a:rPr>
            </a:br>
            <a:r>
              <a:rPr lang="ru-RU" sz="2800" i="1" dirty="0" smtClean="0">
                <a:solidFill>
                  <a:srgbClr val="000099"/>
                </a:solidFill>
              </a:rPr>
              <a:t> Наталья Александровна, </a:t>
            </a:r>
            <a:br>
              <a:rPr lang="ru-RU" sz="2800" i="1" dirty="0" smtClean="0">
                <a:solidFill>
                  <a:srgbClr val="000099"/>
                </a:solidFill>
              </a:rPr>
            </a:br>
            <a:r>
              <a:rPr lang="ru-RU" sz="1800" i="1" dirty="0" smtClean="0">
                <a:solidFill>
                  <a:srgbClr val="000099"/>
                </a:solidFill>
              </a:rPr>
              <a:t>старший </a:t>
            </a:r>
            <a:r>
              <a:rPr lang="ru-RU" sz="1800" i="1" dirty="0" smtClean="0">
                <a:solidFill>
                  <a:srgbClr val="000099"/>
                </a:solidFill>
              </a:rPr>
              <a:t>воспитатель </a:t>
            </a:r>
            <a:r>
              <a:rPr lang="ru-RU" sz="1800" i="1" dirty="0" smtClean="0">
                <a:solidFill>
                  <a:srgbClr val="000099"/>
                </a:solidFill>
              </a:rPr>
              <a:t>структурного подразделения «Детский сад №50 комбинированного вида» МБДОУ «Детский сад «Радуга» комбинированного вида» </a:t>
            </a:r>
            <a:r>
              <a:rPr lang="ru-RU" sz="2800" i="1" dirty="0" smtClean="0">
                <a:solidFill>
                  <a:srgbClr val="000099"/>
                </a:solidFill>
              </a:rPr>
              <a:t/>
            </a:r>
            <a:br>
              <a:rPr lang="ru-RU" sz="2800" i="1" dirty="0" smtClean="0">
                <a:solidFill>
                  <a:srgbClr val="000099"/>
                </a:solidFill>
              </a:rPr>
            </a:br>
            <a:r>
              <a:rPr lang="ru-RU" sz="1800" i="1" dirty="0" smtClean="0">
                <a:solidFill>
                  <a:srgbClr val="000099"/>
                </a:solidFill>
              </a:rPr>
              <a:t>Рузаевский муниципальный район РМ</a:t>
            </a:r>
            <a:r>
              <a:rPr lang="ru-RU" sz="2800" i="1" dirty="0" smtClean="0">
                <a:solidFill>
                  <a:srgbClr val="000099"/>
                </a:solidFill>
              </a:rPr>
              <a:t/>
            </a:r>
            <a:br>
              <a:rPr lang="ru-RU" sz="2800" i="1" dirty="0" smtClean="0">
                <a:solidFill>
                  <a:srgbClr val="000099"/>
                </a:solidFill>
              </a:rPr>
            </a:br>
            <a:endParaRPr lang="ru-RU" sz="2800" i="1" dirty="0" smtClean="0">
              <a:solidFill>
                <a:srgbClr val="000099"/>
              </a:solidFill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28625" y="4071938"/>
            <a:ext cx="8280400" cy="2592387"/>
          </a:xfrm>
        </p:spPr>
        <p:txBody>
          <a:bodyPr lIns="90000" tIns="46800" rIns="90000" bIns="46800"/>
          <a:lstStyle/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Дата рождения: 20.07.1989 г.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Профессиональное образование: учитель - 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</a:rPr>
              <a:t>олигофренопедагог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, учитель-логопед.</a:t>
            </a:r>
          </a:p>
          <a:p>
            <a:pPr marL="0" indent="0" eaLnBrk="1">
              <a:lnSpc>
                <a:spcPct val="10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ГОУ ВПО МГПИ им. М. Е. </a:t>
            </a:r>
            <a:r>
              <a:rPr lang="ru-RU" altLang="ru-RU" sz="1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, № диплома: </a:t>
            </a:r>
            <a:r>
              <a:rPr lang="ru-RU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 № 25266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, дата выдачи: 30 июля 2011г.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Стаж педагогической работы : 10 лет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Общий трудовой стаж: 10 лет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Квалификационная категория:  первая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Дата последней аттестации: 22.05.2017 г.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Занимаемая должность: старший воспитатель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3"/>
          <a:stretch/>
        </p:blipFill>
        <p:spPr>
          <a:xfrm>
            <a:off x="323528" y="18704"/>
            <a:ext cx="3024336" cy="3770336"/>
          </a:xfrm>
          <a:prstGeom prst="ellipse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1. Методическое сопровождение материалов деятельности образовательной организации или отдельных педагогов на конференциях, семинарах, конкурсах</a:t>
            </a:r>
            <a:r>
              <a:rPr lang="ru-RU" sz="1800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1800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1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655" y="1556792"/>
            <a:ext cx="3563578" cy="2487285"/>
          </a:xfrm>
        </p:spPr>
      </p:pic>
      <p:pic>
        <p:nvPicPr>
          <p:cNvPr id="7" name="Picture 3" descr="C:\Users\1\Desktop\сканер\img0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" y="1340768"/>
            <a:ext cx="2808312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33" y="2800434"/>
            <a:ext cx="280289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4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63" y="2143125"/>
            <a:ext cx="7215187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2. Эффективность деятельности по аттестации педагогов на квалификационные категории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2. Эффективность деятельности по аттестации педагогов на квалификационные категории</a:t>
            </a: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034" y="1906588"/>
            <a:ext cx="327682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2. Эффективность деятельности по аттестации педагогов на квалификационные категории</a:t>
            </a: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3" y="1196752"/>
            <a:ext cx="2879499" cy="396044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33" y="2078286"/>
            <a:ext cx="3013422" cy="414463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73" y="1340768"/>
            <a:ext cx="2944423" cy="4049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2. Эффективность деятельности по аттестации педагогов на квалификационные категории</a:t>
            </a: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71" y="1906588"/>
            <a:ext cx="3276820" cy="45069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02" y="1906588"/>
            <a:ext cx="3276820" cy="45069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2. Эффективность деятельности по аттестации педагогов на квалификационные категории</a:t>
            </a: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71" y="1906588"/>
            <a:ext cx="3276820" cy="45069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02" y="1906588"/>
            <a:ext cx="3276820" cy="45069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2. Эффективность деятельности по аттестации педагогов на квалификационные категории</a:t>
            </a: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71" y="1906588"/>
            <a:ext cx="3276820" cy="45069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02" y="1906588"/>
            <a:ext cx="3276820" cy="45069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0" y="1928813"/>
            <a:ext cx="6858000" cy="2062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3.Организация взаимодействия образовательной организации с научными, образовательными, социальными институтами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3.Организация взаимодействия образовательной организации с научными, образовательными, социальными институтами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71" y="1906588"/>
            <a:ext cx="327682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202" y="1906588"/>
            <a:ext cx="327682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3.Организация взаимодействия образовательной организации с научными, образовательными, социальными институтами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034" y="1906588"/>
            <a:ext cx="327682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4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редставление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danis\OneDrive\Документы\Scanned Documents\Рисунок (20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63" y="1844824"/>
            <a:ext cx="3321727" cy="456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anis\OneDrive\Документы\Scanned Documents\Рисунок (2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202" y="1906588"/>
            <a:ext cx="3276820" cy="4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3.Организация взаимодействия образовательной организации с научными, образовательными, социальными институтами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80" y="1906588"/>
            <a:ext cx="3188003" cy="45069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11" y="1906588"/>
            <a:ext cx="3188003" cy="4506912"/>
          </a:xfrm>
        </p:spPr>
      </p:pic>
    </p:spTree>
    <p:extLst>
      <p:ext uri="{BB962C8B-B14F-4D97-AF65-F5344CB8AC3E}">
        <p14:creationId xmlns:p14="http://schemas.microsoft.com/office/powerpoint/2010/main" val="60395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3.Организация взаимодействия образовательной организации с научными, образовательными, социальными институтами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20" y="1906588"/>
            <a:ext cx="3277922" cy="45069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51" y="1906588"/>
            <a:ext cx="3277922" cy="4506912"/>
          </a:xfrm>
        </p:spPr>
      </p:pic>
    </p:spTree>
    <p:extLst>
      <p:ext uri="{BB962C8B-B14F-4D97-AF65-F5344CB8AC3E}">
        <p14:creationId xmlns:p14="http://schemas.microsoft.com/office/powerpoint/2010/main" val="151227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7250" y="1785938"/>
            <a:ext cx="7286625" cy="2062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4. Результаты личного участия в инновационной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(экспериментальной)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4. Результаты личного участия в инновационной</a:t>
            </a:r>
            <a:b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(экспериментальной)</a:t>
            </a:r>
            <a:b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71" y="1906588"/>
            <a:ext cx="327682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202" y="1906588"/>
            <a:ext cx="327682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313" y="1785938"/>
            <a:ext cx="6357937" cy="2062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5. Обеспечение информационной открытости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 образовательной организации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5. Обеспечение информационной открытости</a:t>
            </a:r>
            <a:b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 образовательной организации</a:t>
            </a:r>
            <a:b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034" y="1906588"/>
            <a:ext cx="327682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63" y="2071688"/>
            <a:ext cx="707707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6. Наличие собственных публикаций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6. Наличие собственных публикаций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034" y="1906588"/>
            <a:ext cx="327682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6. Наличие собственных публикаций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61" y="1268760"/>
            <a:ext cx="2903322" cy="410445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55" y="1268760"/>
            <a:ext cx="2933807" cy="414908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01" y="1844824"/>
            <a:ext cx="2949054" cy="3816424"/>
          </a:xfrm>
        </p:spPr>
      </p:pic>
    </p:spTree>
    <p:extLst>
      <p:ext uri="{BB962C8B-B14F-4D97-AF65-F5344CB8AC3E}">
        <p14:creationId xmlns:p14="http://schemas.microsoft.com/office/powerpoint/2010/main" val="261872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38" y="2000250"/>
            <a:ext cx="6715125" cy="20621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7. Наличие авторских программ, методических пособий, методических рекомендаций</a:t>
            </a:r>
            <a:r>
              <a:rPr lang="ru-RU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1600" i="1" dirty="0">
                <a:solidFill>
                  <a:srgbClr val="9900FF"/>
                </a:solidFill>
              </a:rPr>
              <a:t> </a:t>
            </a:r>
            <a:br>
              <a:rPr lang="ru-RU" sz="1600" i="1" dirty="0">
                <a:solidFill>
                  <a:srgbClr val="9900FF"/>
                </a:solidFill>
              </a:rPr>
            </a:br>
            <a:endParaRPr lang="ru-RU" sz="1600" i="1" dirty="0">
              <a:solidFill>
                <a:srgbClr val="99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89862" cy="1868488"/>
          </a:xfrm>
        </p:spPr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Обобщенный педагогический опыт по теме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690336"/>
            <a:ext cx="8136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познавательной активности старших дошкольников посредством  дидактических игр с использованием набора «Дары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Фрёбеля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Тарабиной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Натальи Александровны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редставлен на сайте</a:t>
            </a: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https://ds50ruz.schoolrm.ru/sveden/employees/19274/467489/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6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88" y="1785938"/>
            <a:ext cx="7072312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r>
              <a:rPr lang="ru-RU" sz="1800" dirty="0">
                <a:solidFill>
                  <a:srgbClr val="C00000"/>
                </a:solidFill>
              </a:rPr>
              <a:t/>
            </a:r>
            <a:br>
              <a:rPr lang="ru-RU" sz="1800" dirty="0">
                <a:solidFill>
                  <a:srgbClr val="C00000"/>
                </a:solidFill>
              </a:rPr>
            </a:br>
            <a:endParaRPr lang="ru-RU" sz="1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71" y="1906588"/>
            <a:ext cx="327682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202" y="1906588"/>
            <a:ext cx="327682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r>
              <a:rPr lang="ru-RU" sz="1800" dirty="0">
                <a:solidFill>
                  <a:srgbClr val="C00000"/>
                </a:solidFill>
              </a:rPr>
              <a:t/>
            </a:r>
            <a:br>
              <a:rPr lang="ru-RU" sz="1800" dirty="0">
                <a:solidFill>
                  <a:srgbClr val="C00000"/>
                </a:solidFill>
              </a:rPr>
            </a:br>
            <a:endParaRPr lang="ru-RU" sz="18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71" y="1906588"/>
            <a:ext cx="327682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202" y="1906588"/>
            <a:ext cx="327682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95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r>
              <a:rPr lang="ru-RU" sz="1800" dirty="0">
                <a:solidFill>
                  <a:srgbClr val="C00000"/>
                </a:solidFill>
              </a:rPr>
              <a:t/>
            </a:r>
            <a:br>
              <a:rPr lang="ru-RU" sz="1800" dirty="0">
                <a:solidFill>
                  <a:srgbClr val="C00000"/>
                </a:solidFill>
              </a:rPr>
            </a:b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46233"/>
            <a:ext cx="3817937" cy="269757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01624"/>
            <a:ext cx="3819525" cy="269869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187293"/>
            <a:ext cx="3779912" cy="267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1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r>
              <a:rPr lang="ru-RU" sz="1800" dirty="0">
                <a:solidFill>
                  <a:srgbClr val="C00000"/>
                </a:solidFill>
              </a:rPr>
              <a:t/>
            </a:r>
            <a:br>
              <a:rPr lang="ru-RU" sz="1800" dirty="0">
                <a:solidFill>
                  <a:srgbClr val="C00000"/>
                </a:solidFill>
              </a:rPr>
            </a:br>
            <a:endParaRPr lang="ru-RU" sz="1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23" y="1906588"/>
            <a:ext cx="3189642" cy="4506912"/>
          </a:xfrm>
        </p:spPr>
      </p:pic>
    </p:spTree>
    <p:extLst>
      <p:ext uri="{BB962C8B-B14F-4D97-AF65-F5344CB8AC3E}">
        <p14:creationId xmlns:p14="http://schemas.microsoft.com/office/powerpoint/2010/main" val="17368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3000" y="1785938"/>
            <a:ext cx="6858000" cy="2000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9. Проведение старшим воспитателем открытых занятий, мастер-классов, мероприятий</a:t>
            </a:r>
            <a:r>
              <a:rPr lang="ru-RU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sz="28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9. Проведение старшим воспитателем открытых занятий, мастер-классов, мероприятий</a:t>
            </a:r>
            <a:r>
              <a:rPr lang="ru-RU" sz="20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0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0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40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034" y="1906588"/>
            <a:ext cx="327682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9. Проведение старшим воспитателем открытых занятий, мастер-классов, мероприятий</a:t>
            </a:r>
            <a:r>
              <a:rPr lang="ru-RU" sz="20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0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0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40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71" y="1906588"/>
            <a:ext cx="327682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202" y="1906588"/>
            <a:ext cx="327682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83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9. Проведение старшим воспитателем открытых занятий, мастер-классов, мероприятий</a:t>
            </a:r>
            <a:r>
              <a:rPr lang="ru-RU" sz="20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0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0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40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42" y="1888941"/>
            <a:ext cx="3187016" cy="4506912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57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4500" y="2071688"/>
            <a:ext cx="559117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10. Экспертная деятельность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89862" cy="1868488"/>
          </a:xfrm>
        </p:spPr>
        <p:txBody>
          <a:bodyPr/>
          <a:lstStyle/>
          <a:p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danis\Downloads\Вывод отчета на печать - Антиплагиат_page-0001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74" y="548680"/>
            <a:ext cx="7052764" cy="605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94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10. Экспертная деятельность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034" y="1906588"/>
            <a:ext cx="327682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88" y="1714500"/>
            <a:ext cx="7429500" cy="20621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11. Общественно-педагогическая активность: участие в работе педагогических сообществ, комиссиях, жюри конкурсов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11. Общественно-педагогическая активность: участие в работе педагогических сообществ, комиссиях, жюри конкурсов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034" y="1906588"/>
            <a:ext cx="327682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14438" y="1928813"/>
            <a:ext cx="7072312" cy="1101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12. Личное участие в профессиональных конкурсах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b="1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b="1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i="1" dirty="0">
              <a:solidFill>
                <a:srgbClr val="99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260648"/>
            <a:ext cx="7072312" cy="1101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12. Личное участие в профессиональных конкурсах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b="1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b="1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i="1" dirty="0">
              <a:solidFill>
                <a:srgbClr val="9900FF"/>
              </a:solidFill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034" y="1906588"/>
            <a:ext cx="327682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9929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12. Личное участие в профессиональных конкурсах</a:t>
            </a:r>
            <a:endParaRPr lang="ru-RU" sz="1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00808"/>
            <a:ext cx="3184370" cy="450691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2222"/>
            <a:ext cx="3187931" cy="45054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12. Личное участие в профессиональных конкурсах</a:t>
            </a:r>
            <a:endParaRPr lang="ru-RU" sz="1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906588"/>
            <a:ext cx="3187016" cy="4506912"/>
          </a:xfr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80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57375" y="2214563"/>
            <a:ext cx="55721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13. Награды и поощрения</a:t>
            </a:r>
            <a:r>
              <a:rPr lang="ru-RU" b="1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b="1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i="1" dirty="0">
              <a:solidFill>
                <a:srgbClr val="99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13. Награды и поощрения</a:t>
            </a:r>
            <a:r>
              <a:rPr lang="ru-RU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i="1" dirty="0">
                <a:solidFill>
                  <a:srgbClr val="9900FF"/>
                </a:solidFill>
              </a:rPr>
              <a:t/>
            </a:r>
            <a:br>
              <a:rPr lang="ru-RU" i="1" dirty="0">
                <a:solidFill>
                  <a:srgbClr val="9900FF"/>
                </a:solidFill>
              </a:rPr>
            </a:b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034" y="1906588"/>
            <a:ext cx="327682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0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13. Награды и поощрения</a:t>
            </a:r>
            <a:r>
              <a:rPr lang="ru-RU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i="1" dirty="0">
                <a:solidFill>
                  <a:srgbClr val="9900FF"/>
                </a:solidFill>
              </a:rPr>
              <a:t/>
            </a:r>
            <a:br>
              <a:rPr lang="ru-RU" i="1" dirty="0">
                <a:solidFill>
                  <a:srgbClr val="9900FF"/>
                </a:solidFill>
              </a:rPr>
            </a:b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80" y="1906588"/>
            <a:ext cx="3188003" cy="4506912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21" y="1906588"/>
            <a:ext cx="3188382" cy="45069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1000125" y="1857375"/>
            <a:ext cx="7358063" cy="2463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12700" dir="4800000" sx="43000" sy="43000" algn="ctr" rotWithShape="0">
              <a:schemeClr val="bg1"/>
            </a:outerShdw>
          </a:effectLst>
        </p:spPr>
        <p:txBody>
          <a:bodyPr lIns="90000" tIns="46800" rIns="90000" bIns="46800" anchor="ctr"/>
          <a:lstStyle/>
          <a:p>
            <a:pPr algn="ctr" hangingPunct="0">
              <a:lnSpc>
                <a:spcPct val="93000"/>
              </a:lnSpc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1. Методическое сопровождение материалов деятельности образовательной организации или отдельных педагогов на конференциях, семинарах, конкурсах</a:t>
            </a:r>
            <a:r>
              <a:rPr lang="ru-RU" sz="3200" b="1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3200" b="1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3200" i="1" dirty="0">
              <a:solidFill>
                <a:srgbClr val="99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13. Награды и поощрения</a:t>
            </a:r>
            <a:r>
              <a:rPr lang="ru-RU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i="1" dirty="0">
                <a:solidFill>
                  <a:srgbClr val="9900FF"/>
                </a:solidFill>
              </a:rPr>
              <a:t/>
            </a:r>
            <a:br>
              <a:rPr lang="ru-RU" i="1" dirty="0">
                <a:solidFill>
                  <a:srgbClr val="9900FF"/>
                </a:solidFill>
              </a:rPr>
            </a:br>
            <a:endParaRPr lang="ru-RU" dirty="0"/>
          </a:p>
        </p:txBody>
      </p:sp>
      <p:pic>
        <p:nvPicPr>
          <p:cNvPr id="6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327" b="3909"/>
          <a:stretch/>
        </p:blipFill>
        <p:spPr>
          <a:xfrm>
            <a:off x="5012671" y="1997351"/>
            <a:ext cx="3077883" cy="4325385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71" y="1906588"/>
            <a:ext cx="327682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62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1. Методическое сопровождение материалов деятельности образовательной организации или отдельных педагогов на конференциях, семинарах, конкурсах</a:t>
            </a:r>
            <a:r>
              <a:rPr lang="ru-RU" sz="1800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1800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1800" i="1" dirty="0">
                <a:solidFill>
                  <a:srgbClr val="9900FF"/>
                </a:solidFill>
              </a:rPr>
              <a:t/>
            </a:r>
            <a:br>
              <a:rPr lang="ru-RU" sz="1800" i="1" dirty="0">
                <a:solidFill>
                  <a:srgbClr val="9900FF"/>
                </a:solidFill>
              </a:rPr>
            </a:br>
            <a:endParaRPr lang="ru-RU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034" y="1906588"/>
            <a:ext cx="327682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 Методическое сопровождение материалов деятельности образовательной организации или отдельных педагогов на конференциях, семинарах, конкурсах</a:t>
            </a:r>
            <a:r>
              <a:rPr lang="ru-RU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i="1" dirty="0">
                <a:solidFill>
                  <a:srgbClr val="9900FF"/>
                </a:solidFill>
              </a:rPr>
              <a:t/>
            </a:r>
            <a:br>
              <a:rPr lang="ru-RU" i="1" dirty="0">
                <a:solidFill>
                  <a:srgbClr val="9900FF"/>
                </a:solidFill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96761"/>
            <a:ext cx="3669240" cy="5184576"/>
          </a:xfrm>
        </p:spPr>
      </p:pic>
      <p:pic>
        <p:nvPicPr>
          <p:cNvPr id="8" name="Picture 2" descr="J:\скан грамот\SKM_C284e18020916260_00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99780"/>
            <a:ext cx="4121441" cy="519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 Методическое сопровождение материалов деятельности образовательной организации или отдельных педагогов на конференциях, семинарах, конкурсах</a:t>
            </a:r>
            <a:r>
              <a:rPr lang="ru-RU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132856"/>
            <a:ext cx="3489112" cy="4506912"/>
          </a:xfrm>
        </p:spPr>
      </p:pic>
      <p:pic>
        <p:nvPicPr>
          <p:cNvPr id="10" name="Picture 2" descr="J:\скан грамот\SKM_C284e18020916260_00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42549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68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1. Методическое сопровождение материалов деятельности образовательной организации или отдельных педагогов на конференциях, семинарах, конкурсах</a:t>
            </a:r>
            <a:r>
              <a:rPr lang="ru-RU" sz="1800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1800" dirty="0">
                <a:solidFill>
                  <a:srgbClr val="B8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1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91" y="1906588"/>
            <a:ext cx="3189642" cy="4506912"/>
          </a:xfrm>
        </p:spPr>
      </p:pic>
      <p:pic>
        <p:nvPicPr>
          <p:cNvPr id="5" name="Picture 3" descr="8ACEBD0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90" y="1906588"/>
            <a:ext cx="3218182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59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2591</TotalTime>
  <Words>569</Words>
  <Application>Microsoft Office PowerPoint</Application>
  <PresentationFormat>Экран (4:3)</PresentationFormat>
  <Paragraphs>67</Paragraphs>
  <Slides>50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1_Тема Office</vt:lpstr>
      <vt:lpstr>Министерство образования РМ Портфолио  Тарабина  Наталья Александровна,  старший воспитатель структурного подразделения «Детский сад №50 комбинированного вида» МБДОУ «Детский сад «Радуга» комбинированного вида»  Рузаевский муниципальный район РМ </vt:lpstr>
      <vt:lpstr>Представление</vt:lpstr>
      <vt:lpstr>Обобщенный педагогический опыт по теме</vt:lpstr>
      <vt:lpstr>Презентация PowerPoint</vt:lpstr>
      <vt:lpstr>Презентация PowerPoint</vt:lpstr>
      <vt:lpstr>1. Методическое сопровождение материалов деятельности образовательной организации или отдельных педагогов на конференциях, семинарах, конкурсах  </vt:lpstr>
      <vt:lpstr>   1. Методическое сопровождение материалов деятельности образовательной организации или отдельных педагогов на конференциях, семинарах, конкурсах  </vt:lpstr>
      <vt:lpstr>  1. Методическое сопровождение материалов деятельности образовательной организации или отдельных педагогов на конференциях, семинарах, конкурсах </vt:lpstr>
      <vt:lpstr>1. Методическое сопровождение материалов деятельности образовательной организации или отдельных педагогов на конференциях, семинарах, конкурсах </vt:lpstr>
      <vt:lpstr>1. Методическое сопровождение материалов деятельности образовательной организации или отдельных педагогов на конференциях, семинарах, конкурсах </vt:lpstr>
      <vt:lpstr>Презентация PowerPoint</vt:lpstr>
      <vt:lpstr>2. Эффективность деятельности по аттестации педагогов на квалификационные категории </vt:lpstr>
      <vt:lpstr>2. Эффективность деятельности по аттестации педагогов на квалификационные категории</vt:lpstr>
      <vt:lpstr>2. Эффективность деятельности по аттестации педагогов на квалификационные категории</vt:lpstr>
      <vt:lpstr>2. Эффективность деятельности по аттестации педагогов на квалификационные категории</vt:lpstr>
      <vt:lpstr>2. Эффективность деятельности по аттестации педагогов на квалификационные категории</vt:lpstr>
      <vt:lpstr>Презентация PowerPoint</vt:lpstr>
      <vt:lpstr>3.Организация взаимодействия образовательной организации с научными, образовательными, социальными институтами </vt:lpstr>
      <vt:lpstr>3.Организация взаимодействия образовательной организации с научными, образовательными, социальными институтами </vt:lpstr>
      <vt:lpstr>3.Организация взаимодействия образовательной организации с научными, образовательными, социальными институтами </vt:lpstr>
      <vt:lpstr>3.Организация взаимодействия образовательной организации с научными, образовательными, социальными институтами </vt:lpstr>
      <vt:lpstr>Презентация PowerPoint</vt:lpstr>
      <vt:lpstr>4. Результаты личного участия в инновационной (экспериментальной) деятельности </vt:lpstr>
      <vt:lpstr>Презентация PowerPoint</vt:lpstr>
      <vt:lpstr> 5. Обеспечение информационной открытости деятельности образовательной организации </vt:lpstr>
      <vt:lpstr>Презентация PowerPoint</vt:lpstr>
      <vt:lpstr>6. Наличие собственных публикаций </vt:lpstr>
      <vt:lpstr>6. Наличие собственных публикаций </vt:lpstr>
      <vt:lpstr>Презентация PowerPoint</vt:lpstr>
      <vt:lpstr>Презентация PowerPoint</vt:lpstr>
      <vt:lpstr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 </vt:lpstr>
      <vt:lpstr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 </vt:lpstr>
      <vt:lpstr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 </vt:lpstr>
      <vt:lpstr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 </vt:lpstr>
      <vt:lpstr>Презентация PowerPoint</vt:lpstr>
      <vt:lpstr>9. Проведение старшим воспитателем открытых занятий, мастер-классов, мероприятий  </vt:lpstr>
      <vt:lpstr>9. Проведение старшим воспитателем открытых занятий, мастер-классов, мероприятий  </vt:lpstr>
      <vt:lpstr>9. Проведение старшим воспитателем открытых занятий, мастер-классов, мероприятий  </vt:lpstr>
      <vt:lpstr>Презентация PowerPoint</vt:lpstr>
      <vt:lpstr>10. Экспертная деятельность </vt:lpstr>
      <vt:lpstr>Презентация PowerPoint</vt:lpstr>
      <vt:lpstr>11. Общественно-педагогическая активность: участие в работе педагогических сообществ, комиссиях, жюри конкурсов </vt:lpstr>
      <vt:lpstr>Презентация PowerPoint</vt:lpstr>
      <vt:lpstr>Презентация PowerPoint</vt:lpstr>
      <vt:lpstr>12. Личное участие в профессиональных конкурсах</vt:lpstr>
      <vt:lpstr>12. Личное участие в профессиональных конкурсах</vt:lpstr>
      <vt:lpstr>Презентация PowerPoint</vt:lpstr>
      <vt:lpstr>13. Награды и поощрения  </vt:lpstr>
      <vt:lpstr>13. Награды и поощрения  </vt:lpstr>
      <vt:lpstr>13. Награды и поощрения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 Портфолио  Федаевой Натальи Константиновны,  воспитателя МБДОУ «Атемарский детский сад №1 «Теремок»,  Лямбирский муниципальный район РМ</dc:title>
  <dc:creator>Пользователь</dc:creator>
  <cp:lastModifiedBy>Денис Денис</cp:lastModifiedBy>
  <cp:revision>179</cp:revision>
  <cp:lastPrinted>1601-01-01T00:00:00Z</cp:lastPrinted>
  <dcterms:created xsi:type="dcterms:W3CDTF">2013-01-28T11:22:51Z</dcterms:created>
  <dcterms:modified xsi:type="dcterms:W3CDTF">2022-02-12T15:22:38Z</dcterms:modified>
</cp:coreProperties>
</file>