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51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2013228"/>
            <a:ext cx="4572000" cy="38779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x-none" sz="2800" b="1" i="1">
                <a:latin typeface="Calibri" pitchFamily="34"/>
              </a:rPr>
              <a:t>Использование средств</a:t>
            </a:r>
          </a:p>
          <a:p>
            <a:pPr lvl="0" algn="ctr"/>
            <a:r>
              <a:rPr lang="x-none" sz="2800" b="1" i="1">
                <a:latin typeface="Calibri" pitchFamily="34"/>
              </a:rPr>
              <a:t> народной </a:t>
            </a:r>
            <a:r>
              <a:rPr lang="x-none" sz="2800" b="1" i="1" smtClean="0">
                <a:latin typeface="Calibri" pitchFamily="34"/>
              </a:rPr>
              <a:t>педагогики</a:t>
            </a:r>
            <a:r>
              <a:rPr lang="ru-RU" sz="2800" b="1" i="1" dirty="0" smtClean="0">
                <a:latin typeface="Calibri" pitchFamily="34"/>
              </a:rPr>
              <a:t> </a:t>
            </a:r>
            <a:r>
              <a:rPr lang="x-none" sz="2800" b="1" i="1" smtClean="0">
                <a:latin typeface="Calibri" pitchFamily="34"/>
              </a:rPr>
              <a:t>в </a:t>
            </a:r>
            <a:r>
              <a:rPr lang="x-none" sz="2800" b="1" i="1">
                <a:latin typeface="Calibri" pitchFamily="34"/>
              </a:rPr>
              <a:t>экологическом воспитании</a:t>
            </a:r>
          </a:p>
          <a:p>
            <a:pPr lvl="0" algn="ctr"/>
            <a:r>
              <a:rPr lang="x-none" sz="2800" b="1" i="1">
                <a:latin typeface="Calibri" pitchFamily="34"/>
              </a:rPr>
              <a:t> детей</a:t>
            </a:r>
          </a:p>
          <a:p>
            <a:pPr lvl="0" algn="ctr"/>
            <a:r>
              <a:rPr lang="x-none" sz="2800" b="1" i="1">
                <a:latin typeface="Calibri" pitchFamily="34"/>
              </a:rPr>
              <a:t>дошкольного возраста</a:t>
            </a:r>
          </a:p>
          <a:p>
            <a:pPr lvl="0" algn="ctr"/>
            <a:endParaRPr lang="x-none" sz="2800" b="1" i="1">
              <a:latin typeface="Calibri" pitchFamily="34"/>
            </a:endParaRPr>
          </a:p>
          <a:p>
            <a:pPr lvl="0" algn="ctr"/>
            <a:endParaRPr lang="x-none" b="1" i="1">
              <a:latin typeface="Calibri" pitchFamily="34"/>
            </a:endParaRPr>
          </a:p>
          <a:p>
            <a:pPr lvl="0" algn="ctr"/>
            <a:endParaRPr lang="x-none" b="1" i="1">
              <a:latin typeface="Calibri" pitchFamily="34"/>
            </a:endParaRPr>
          </a:p>
          <a:p>
            <a:pPr lvl="0" algn="ctr"/>
            <a:endParaRPr lang="x-none" b="1" i="1">
              <a:latin typeface="Calibri" pitchFamily="34"/>
            </a:endParaRPr>
          </a:p>
          <a:p>
            <a:pPr lvl="0" algn="ctr"/>
            <a:r>
              <a:rPr lang="x-none" sz="2400" b="1" i="1">
                <a:latin typeface="Calibri" pitchFamily="34"/>
              </a:rPr>
              <a:t>Воспитатель: Кулавская Г.В.</a:t>
            </a:r>
          </a:p>
        </p:txBody>
      </p:sp>
    </p:spTree>
    <p:extLst>
      <p:ext uri="{BB962C8B-B14F-4D97-AF65-F5344CB8AC3E}">
        <p14:creationId xmlns:p14="http://schemas.microsoft.com/office/powerpoint/2010/main" val="743070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Большую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экологическом воспитании детей оказывают родители. С помощью родителей устраиваем кормушки для зимующих птиц. Совместно с родителями мы озеленяли и оформляли наш участок. В работе с родителями мы используем все доступные формы, что бы объяснить им важность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экологического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7" y="2852936"/>
            <a:ext cx="4319473" cy="324036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588" y="2132856"/>
            <a:ext cx="4230576" cy="3173672"/>
          </a:xfrm>
        </p:spPr>
      </p:pic>
    </p:spTree>
    <p:extLst>
      <p:ext uri="{BB962C8B-B14F-4D97-AF65-F5344CB8AC3E}">
        <p14:creationId xmlns:p14="http://schemas.microsoft.com/office/powerpoint/2010/main" val="3539372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Мы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считаем, что устное народное творчество своей лаконичностью, поэтичностью близко и понятно дошкольникам.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народной педагогики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помогают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воспитывать у детей интерес к природе, умение видеть её красоту, своеобразие, неповторимость: желание беречь природу, понимать и любить её.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88840"/>
            <a:ext cx="4038600" cy="268582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8920"/>
            <a:ext cx="4463829" cy="297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68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5" y="-14420"/>
            <a:ext cx="9144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60"/>
            <a:ext cx="3922975" cy="26114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545" y="3835710"/>
            <a:ext cx="3960440" cy="26338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05894" y="578370"/>
            <a:ext cx="2993629" cy="2757162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79512" y="274638"/>
            <a:ext cx="4896544" cy="1143000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 smtClean="0">
                <a:solidFill>
                  <a:srgbClr val="000000"/>
                </a:solidFill>
              </a:rPr>
              <a:t/>
            </a:r>
            <a:br>
              <a:rPr lang="ru-RU" sz="2000" b="1" i="1" dirty="0" smtClean="0">
                <a:solidFill>
                  <a:srgbClr val="000000"/>
                </a:solidFill>
              </a:rPr>
            </a:br>
            <a:r>
              <a:rPr lang="ru-RU" sz="2000" b="1" i="1" dirty="0">
                <a:solidFill>
                  <a:srgbClr val="000000"/>
                </a:solidFill>
              </a:rPr>
              <a:t/>
            </a:r>
            <a:br>
              <a:rPr lang="ru-RU" sz="2000" b="1" i="1" dirty="0">
                <a:solidFill>
                  <a:srgbClr val="000000"/>
                </a:solidFill>
              </a:rPr>
            </a:br>
            <a:r>
              <a:rPr lang="ru-RU" sz="2000" b="1" i="1" dirty="0" smtClean="0">
                <a:solidFill>
                  <a:srgbClr val="000000"/>
                </a:solidFill>
              </a:rPr>
              <a:t/>
            </a:r>
            <a:br>
              <a:rPr lang="ru-RU" sz="2000" b="1" i="1" dirty="0" smtClean="0">
                <a:solidFill>
                  <a:srgbClr val="000000"/>
                </a:solidFill>
              </a:rPr>
            </a:br>
            <a:r>
              <a:rPr lang="ru-RU" sz="2000" b="1" i="1" dirty="0">
                <a:solidFill>
                  <a:srgbClr val="000000"/>
                </a:solidFill>
              </a:rPr>
              <a:t/>
            </a:r>
            <a:br>
              <a:rPr lang="ru-RU" sz="2000" b="1" i="1" dirty="0">
                <a:solidFill>
                  <a:srgbClr val="000000"/>
                </a:solidFill>
              </a:rPr>
            </a:br>
            <a:r>
              <a:rPr lang="ru-RU" sz="2000" b="1" i="1" dirty="0" smtClean="0">
                <a:solidFill>
                  <a:srgbClr val="000000"/>
                </a:solidFill>
              </a:rPr>
              <a:t/>
            </a:r>
            <a:br>
              <a:rPr lang="ru-RU" sz="2000" b="1" i="1" dirty="0" smtClean="0">
                <a:solidFill>
                  <a:srgbClr val="000000"/>
                </a:solidFill>
              </a:rPr>
            </a:br>
            <a:r>
              <a:rPr lang="x-none" sz="2000" b="1" i="1" smtClean="0">
                <a:solidFill>
                  <a:srgbClr val="000000"/>
                </a:solidFill>
              </a:rPr>
              <a:t>Берегите </a:t>
            </a:r>
            <a:r>
              <a:rPr lang="x-none" sz="2000" b="1" i="1">
                <a:solidFill>
                  <a:srgbClr val="000000"/>
                </a:solidFill>
              </a:rPr>
              <a:t>эти воды, эти земли</a:t>
            </a:r>
            <a:r>
              <a:rPr lang="x-none" sz="2000" b="1" i="1" smtClean="0">
                <a:solidFill>
                  <a:srgbClr val="000000"/>
                </a:solidFill>
              </a:rPr>
              <a:t>.</a:t>
            </a:r>
            <a:r>
              <a:rPr lang="ru-RU" sz="2000" b="1" i="1" dirty="0" smtClean="0">
                <a:solidFill>
                  <a:srgbClr val="000000"/>
                </a:solidFill>
              </a:rPr>
              <a:t/>
            </a:r>
            <a:br>
              <a:rPr lang="ru-RU" sz="2000" b="1" i="1" dirty="0" smtClean="0">
                <a:solidFill>
                  <a:srgbClr val="000000"/>
                </a:solidFill>
              </a:rPr>
            </a:br>
            <a:r>
              <a:rPr lang="x-none" sz="2000" b="1" i="1" smtClean="0">
                <a:solidFill>
                  <a:srgbClr val="000000"/>
                </a:solidFill>
              </a:rPr>
              <a:t> </a:t>
            </a:r>
            <a:r>
              <a:rPr lang="x-none" sz="2000" b="1" i="1">
                <a:solidFill>
                  <a:srgbClr val="000000"/>
                </a:solidFill>
              </a:rPr>
              <a:t>Даже малую былинку любя, </a:t>
            </a:r>
            <a:r>
              <a:rPr lang="ru-RU" sz="2000" b="1" i="1" dirty="0" smtClean="0">
                <a:solidFill>
                  <a:srgbClr val="000000"/>
                </a:solidFill>
              </a:rPr>
              <a:t/>
            </a:r>
            <a:br>
              <a:rPr lang="ru-RU" sz="2000" b="1" i="1" dirty="0" smtClean="0">
                <a:solidFill>
                  <a:srgbClr val="000000"/>
                </a:solidFill>
              </a:rPr>
            </a:br>
            <a:r>
              <a:rPr lang="x-none" sz="2000" b="1" i="1" smtClean="0">
                <a:solidFill>
                  <a:srgbClr val="000000"/>
                </a:solidFill>
              </a:rPr>
              <a:t>Берегите </a:t>
            </a:r>
            <a:r>
              <a:rPr lang="x-none" sz="2000" b="1" i="1">
                <a:solidFill>
                  <a:srgbClr val="000000"/>
                </a:solidFill>
              </a:rPr>
              <a:t>всех зверей </a:t>
            </a:r>
            <a:r>
              <a:rPr lang="x-none" sz="2000" b="1" i="1" smtClean="0">
                <a:solidFill>
                  <a:srgbClr val="000000"/>
                </a:solidFill>
              </a:rPr>
              <a:t>внутри</a:t>
            </a:r>
            <a:r>
              <a:rPr lang="ru-RU" sz="2000" b="1" i="1" dirty="0" smtClean="0">
                <a:solidFill>
                  <a:srgbClr val="000000"/>
                </a:solidFill>
              </a:rPr>
              <a:t> </a:t>
            </a:r>
            <a:r>
              <a:rPr lang="x-none" sz="2000" b="1" i="1" smtClean="0">
                <a:solidFill>
                  <a:srgbClr val="000000"/>
                </a:solidFill>
              </a:rPr>
              <a:t>природы</a:t>
            </a:r>
            <a:r>
              <a:rPr lang="x-none" sz="2000" b="1" i="1">
                <a:solidFill>
                  <a:srgbClr val="000000"/>
                </a:solidFill>
              </a:rPr>
              <a:t>,</a:t>
            </a:r>
            <a:br>
              <a:rPr lang="x-none" sz="2000" b="1" i="1">
                <a:solidFill>
                  <a:srgbClr val="000000"/>
                </a:solidFill>
              </a:rPr>
            </a:br>
            <a:r>
              <a:rPr lang="x-none" sz="2000" b="1" i="1">
                <a:solidFill>
                  <a:srgbClr val="000000"/>
                </a:solidFill>
              </a:rPr>
              <a:t> Убивайте лишь зверей внутри себя.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80079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3964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3244334"/>
            <a:ext cx="45365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3200" b="1" i="1">
                <a:solidFill>
                  <a:srgbClr val="000000"/>
                </a:solidFill>
              </a:rPr>
              <a:t>Спасибо за внимание!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92612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13053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586551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</a:rPr>
              <a:t>  </a:t>
            </a:r>
            <a:endParaRPr lang="ru-RU" dirty="0" smtClean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x-none" sz="29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x-none" sz="29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экологической культуры- одно из важных направлений всестороннего развития личности дошкольника. Воспитывать бережное отношение к природе надо с малых лет, т.к. наиболее благоприятным периодом для решения задач экологического воспитания является дошкольный возраст. Маленький ребёнок познаёт мир с открытой душой и сердцем. И то, как он будет относиться к этому миру, научится ли быть рачительным хозяином, любящим и понимающим природу, воспринимающим себя как часть единой экологической системы, во многом зависит от взрослых, участвующих в его </a:t>
            </a:r>
            <a:r>
              <a:rPr lang="x-none" sz="29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воспитании</a:t>
            </a:r>
            <a:r>
              <a:rPr lang="ru-RU" sz="2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82228" y="1052736"/>
            <a:ext cx="4145205" cy="4016731"/>
          </a:xfrm>
        </p:spPr>
      </p:pic>
    </p:spTree>
    <p:extLst>
      <p:ext uri="{BB962C8B-B14F-4D97-AF65-F5344CB8AC3E}">
        <p14:creationId xmlns:p14="http://schemas.microsoft.com/office/powerpoint/2010/main" val="2190963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5865515"/>
          </a:xfrm>
        </p:spPr>
        <p:txBody>
          <a:bodyPr>
            <a:normAutofit fontScale="25000" lnSpcReduction="20000"/>
          </a:bodyPr>
          <a:lstStyle/>
          <a:p>
            <a:pPr lvl="0" algn="just">
              <a:buNone/>
            </a:pPr>
            <a:r>
              <a:rPr lang="ru-RU" dirty="0" smtClean="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          </a:t>
            </a:r>
            <a:endParaRPr lang="ru-RU" dirty="0" smtClean="0">
              <a:solidFill>
                <a:srgbClr val="0000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just">
              <a:buNone/>
            </a:pPr>
            <a:r>
              <a:rPr lang="ru-RU" sz="3200" dirty="0" smtClean="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lvl="0" algn="just">
              <a:buNone/>
            </a:pPr>
            <a:endParaRPr lang="ru-RU" sz="3200" dirty="0">
              <a:solidFill>
                <a:srgbClr val="000000"/>
              </a:solidFill>
              <a:effectLst>
                <a:outerShdw dist="17961" dir="2700000">
                  <a:scrgbClr r="0" g="0" b="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None/>
            </a:pPr>
            <a:r>
              <a:rPr lang="ru-RU" sz="3200" dirty="0" smtClean="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x-none" sz="74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Неоценимую </a:t>
            </a:r>
            <a:r>
              <a:rPr lang="x-none" sz="7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экологическом воспитании оказывает средства народной педагогики. Они   являются источниками мудрости народа в его отношениях с природой. Потому что истоки экологической культуры берут своё начало в многовековом опыте народа, в традициях ответственно-бережного отношения к природным богатствам родной земли. В глубокой древности наши предки хорошо знали жизнь природных обитателей, их взаимоотношения и взаимосвязи. Они не зная грамоты, и не имея письменности, умели читать книгу природы и передавать накопленные знания и умения подрастающему поколению</a:t>
            </a:r>
            <a:r>
              <a:rPr lang="x-none" sz="3200" b="1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56792"/>
            <a:ext cx="4038600" cy="3820864"/>
          </a:xfrm>
        </p:spPr>
      </p:pic>
    </p:spTree>
    <p:extLst>
      <p:ext uri="{BB962C8B-B14F-4D97-AF65-F5344CB8AC3E}">
        <p14:creationId xmlns:p14="http://schemas.microsoft.com/office/powerpoint/2010/main" val="3310867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89462" y="1269299"/>
            <a:ext cx="4612822" cy="3459616"/>
          </a:xfrm>
        </p:spPr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457200" y="332656"/>
            <a:ext cx="4114800" cy="5793507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rgbClr val="000000"/>
                </a:solidFill>
              </a:rPr>
              <a:t>    </a:t>
            </a:r>
            <a:r>
              <a:rPr lang="x-none" sz="1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Мордовское </a:t>
            </a:r>
            <a:r>
              <a:rPr lang="x-none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народное творчество не перестаёт восхищать и удивлять своим глубоким содержанием и совершённой формой. Значение его огромно. Воспитатель, владеющий фольклорным материалом, знающий загадки, пословицы, поговорки, сказки, умеющий эмоционально, с чувством их прочитать, быстрее добивается успехов в обучении и воспитании детей. Поэтому очень важно, использовать </a:t>
            </a:r>
            <a:r>
              <a:rPr lang="x-none" sz="1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фольклорные</a:t>
            </a:r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 на практике.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52" y="4005064"/>
            <a:ext cx="3467879" cy="260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25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just"/>
            <a:r>
              <a:rPr lang="ru-RU" sz="200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   </a:t>
            </a:r>
            <a:br>
              <a:rPr lang="ru-RU" sz="200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</a:br>
            <a:r>
              <a:rPr lang="ru-RU" sz="200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      </a:t>
            </a:r>
            <a:br>
              <a:rPr lang="ru-RU" sz="200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</a:br>
            <a:r>
              <a:rPr lang="ru-RU" sz="200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  </a:t>
            </a:r>
            <a:r>
              <a:rPr lang="x-none" sz="1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Остановились </a:t>
            </a:r>
            <a:r>
              <a:rPr lang="x-none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на работе в огороде и цветнике - это самое доступное для детей практическое занятие в природе. Участвуют в труде ребята активно, с желанием и старанием. Я уверена, что дети, которые сажали растения и затем ухаживали за ними, как правило, не ломают их, не рвут впоследствии. Обучая ребят, простейшим приёмам труда, мы старались объяснить необходимость и целесообразность этого труда, помогали испытывать радость от хорошо выполненной работы. Работа на огороде сопровождается чтением потешек, закличек, пением мордовских  </a:t>
            </a:r>
            <a:r>
              <a:rPr lang="x-none" sz="1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песен</a:t>
            </a:r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019" y="2348880"/>
            <a:ext cx="3083954" cy="411194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3068636" cy="409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825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474345"/>
            <a:ext cx="45365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x-none">
                <a:solidFill>
                  <a:srgbClr val="000000"/>
                </a:solidFill>
              </a:rPr>
              <a:t> </a:t>
            </a:r>
            <a:r>
              <a:rPr lang="x-none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прогулках во время наблюдений за явлениями природы мы знакомим детей с народными приметами. Особенный интерес у них вызывают приметы, правильность которых можно проверить. Например, приметы связанные с предсказанием погоды на ближайшее время: «Если пасмурно, но цветки одуванчика открыты, дождя не будет»., «Птицы сидят нахохлившись-к дождю», «Облака и тучи быстро движутся-к ясной погоде» и т.д. После таких наблюдений можно побеседовать с детьми, и предложить зарисовать, что ожидалось по приметам, и что было на самом деле. Дети любят отгадывать загадки.. Мы всегда стараемся подбирать для детей загадки, которые помогают им увидеть многообразие мира, о родной природе. «Золотой и молодой за неделю стал седой, а денёчка через два облысела голова.»(одуванчик).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909" y="692696"/>
            <a:ext cx="4089155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00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0" y="764704"/>
            <a:ext cx="403244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>
                <a:solidFill>
                  <a:srgbClr val="000000"/>
                </a:solidFill>
              </a:rPr>
              <a:t> </a:t>
            </a:r>
            <a:r>
              <a:rPr lang="x-none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сказки, с их богатством языка и яркой характеристикой персонажей, раскрывают ребёнку взаимосвязь природы и человека. Природа по ходу сюжета всегда помогает положительным героям. Художественное описание, соединение с живым восприятием природы, помогает образованию ярких образов, обогащает словарь детей. Поэтому при ознакомлении с окружающей природой мы стараемся обогатить словарный запас детей, развивать их разговорную речь, образное мышление.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3995936" cy="2996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06940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39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just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20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</a:t>
            </a:r>
            <a:r>
              <a:rPr lang="x-none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приобщении детей к народной культуре. несомненно, занимают народные праздники. Совместно с музыкальным руководителем мы проводили развлечения,основанные на праздниках: праздник осени, колядки, широкая масленица, лето красное и другие.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14" y="1700808"/>
            <a:ext cx="7166102" cy="477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73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5292"/>
            <a:ext cx="5112568" cy="340599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57275"/>
            <a:ext cx="4610170" cy="3068069"/>
          </a:xfrm>
        </p:spPr>
      </p:pic>
    </p:spTree>
    <p:extLst>
      <p:ext uri="{BB962C8B-B14F-4D97-AF65-F5344CB8AC3E}">
        <p14:creationId xmlns:p14="http://schemas.microsoft.com/office/powerpoint/2010/main" val="25134795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511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Остановились мы на работе в огороде и цветнике - это самое доступное для детей практическое занятие в природе. Участвуют в труде ребята активно, с желанием и старанием. Я уверена, что дети, которые сажали растения и затем ухаживали за ними, как правило, не ломают их, не рвут впоследствии. Обучая ребят, простейшим приёмам труда, мы старались объяснить необходимость и целесообразность этого труда, помогали испытывать радость от хорошо выполненной работы. Работа на огороде сопровождается чтением потешек, закличек, пением мордовских  песен.</vt:lpstr>
      <vt:lpstr>Презентация PowerPoint</vt:lpstr>
      <vt:lpstr>Презентация PowerPoint</vt:lpstr>
      <vt:lpstr> Большое место в приобщении детей к народной культуре. несомненно, занимают народные праздники. Совместно с музыкальным руководителем мы проводили развлечения,основанные на праздниках: праздник осени, колядки, широкая масленица, лето красное и другие.     </vt:lpstr>
      <vt:lpstr>Презентация PowerPoint</vt:lpstr>
      <vt:lpstr>       Большую помощь в экологическом воспитании детей оказывают родители. С помощью родителей устраиваем кормушки для зимующих птиц. Совместно с родителями мы озеленяли и оформляли наш участок. В работе с родителями мы используем все доступные формы, что бы объяснить им важность экологического воспитания детей.</vt:lpstr>
      <vt:lpstr> Мы считаем, что устное народное творчество своей лаконичностью, поэтичностью близко и понятно дошкольникам. Средства народной педагогики помогают нам воспитывать у детей интерес к природе, умение видеть её красоту, своеобразие, неповторимость: желание беречь природу, понимать и любить её.</vt:lpstr>
      <vt:lpstr>     Берегите эти воды, эти земли.  Даже малую былинку любя,  Берегите всех зверей внутри природы,  Убивайте лишь зверей внутри себя.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2018-01-23T17:32:45Z</dcterms:created>
  <dcterms:modified xsi:type="dcterms:W3CDTF">2018-01-23T19:55:30Z</dcterms:modified>
</cp:coreProperties>
</file>