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9" r:id="rId2"/>
    <p:sldId id="263" r:id="rId3"/>
    <p:sldId id="267" r:id="rId4"/>
    <p:sldId id="271" r:id="rId5"/>
    <p:sldId id="290" r:id="rId6"/>
    <p:sldId id="291" r:id="rId7"/>
    <p:sldId id="264" r:id="rId8"/>
    <p:sldId id="287" r:id="rId9"/>
    <p:sldId id="274" r:id="rId10"/>
    <p:sldId id="280" r:id="rId11"/>
    <p:sldId id="286" r:id="rId12"/>
    <p:sldId id="270" r:id="rId13"/>
    <p:sldId id="305" r:id="rId14"/>
    <p:sldId id="298" r:id="rId15"/>
    <p:sldId id="302" r:id="rId16"/>
    <p:sldId id="308" r:id="rId17"/>
    <p:sldId id="303" r:id="rId18"/>
    <p:sldId id="304" r:id="rId19"/>
    <p:sldId id="295" r:id="rId20"/>
    <p:sldId id="309" r:id="rId21"/>
    <p:sldId id="307" r:id="rId22"/>
    <p:sldId id="273" r:id="rId23"/>
    <p:sldId id="288" r:id="rId24"/>
    <p:sldId id="299" r:id="rId25"/>
    <p:sldId id="300" r:id="rId26"/>
    <p:sldId id="301" r:id="rId27"/>
    <p:sldId id="306" r:id="rId28"/>
    <p:sldId id="272" r:id="rId29"/>
  </p:sldIdLst>
  <p:sldSz cx="9144000" cy="6858000" type="screen4x3"/>
  <p:notesSz cx="6858000" cy="9144000"/>
  <p:custDataLst>
    <p:tags r:id="rId3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C0EF7-5CD7-424B-93D6-C75836F82BA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1B7F6-B7FC-45D1-BD52-38956FFAED7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1B7F6-B7FC-45D1-BD52-38956FFAED7D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28860" y="1500174"/>
            <a:ext cx="628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Презентация</a:t>
            </a:r>
          </a:p>
          <a:p>
            <a:pPr algn="ctr"/>
            <a:r>
              <a:rPr lang="ru-RU" sz="36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Духовно – нравственное воспитание дошкольников</a:t>
            </a:r>
            <a:endParaRPr lang="ru-RU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4786322"/>
            <a:ext cx="4215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Старший воспитатель: </a:t>
            </a:r>
            <a:r>
              <a:rPr lang="ru-RU" b="1" dirty="0" err="1" smtClean="0">
                <a:solidFill>
                  <a:srgbClr val="7030A0"/>
                </a:solidFill>
                <a:latin typeface="Monotype Corsiva" pitchFamily="66" charset="0"/>
              </a:rPr>
              <a:t>Хохлач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 Л.Н.</a:t>
            </a:r>
          </a:p>
        </p:txBody>
      </p:sp>
      <p:pic>
        <p:nvPicPr>
          <p:cNvPr id="5" name="Picture 3" descr="C:\Users\Пользователь\Downloads\img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56" t="42708" r="32031" b="8333"/>
          <a:stretch>
            <a:fillRect/>
          </a:stretch>
        </p:blipFill>
        <p:spPr bwMode="auto">
          <a:xfrm>
            <a:off x="571472" y="3071810"/>
            <a:ext cx="3554040" cy="2880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034" y="285728"/>
            <a:ext cx="80724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Структурное подразделение «Детский сад комбинированного вида «Ягодка» Муниципальное   бюджетное дошкольное образовательное учреждение «Детский сад  « Планета Детства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b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Чамзинского</a:t>
            </a:r>
            <a:r>
              <a:rPr lang="ru-RU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br>
              <a:rPr lang="ru-RU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422" y="-2945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357422" y="47148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6172" y="820551"/>
            <a:ext cx="46434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Любовь к родному краю,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знание его истории – основа,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которой только и может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осуществиться рост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духовной культуры всего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общества»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Д.С. Лихачев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Алёнушка\Desktop\den_vospitatel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4088" y="415935"/>
            <a:ext cx="2584339" cy="2520000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67" y="3327926"/>
            <a:ext cx="4621096" cy="30245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72" y="3134513"/>
            <a:ext cx="2647556" cy="353007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429256" y="142852"/>
            <a:ext cx="3143272" cy="5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традиции</a:t>
            </a:r>
            <a:endParaRPr lang="ru-RU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14942" y="2071678"/>
            <a:ext cx="3214710" cy="11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Руси уж так идёт,</a:t>
            </a:r>
            <a:b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талантливый народ </a:t>
            </a:r>
            <a:b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 себе и жнец, и швец,</a:t>
            </a:r>
            <a:b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на ложечках игрец</a:t>
            </a:r>
            <a:b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9190" y="785794"/>
            <a:ext cx="3357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Карусели, карусели,</a:t>
            </a:r>
            <a:br>
              <a:rPr lang="ru-RU" sz="200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завертелись, закрутились,</a:t>
            </a:r>
            <a:br>
              <a:rPr lang="ru-RU" sz="200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покатились!</a:t>
            </a:r>
            <a:endParaRPr lang="ru-RU" sz="20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5" y="3556358"/>
            <a:ext cx="3953178" cy="2969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204" y="3529899"/>
            <a:ext cx="3803915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4" y="485250"/>
            <a:ext cx="4603382" cy="263241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57554" y="5643578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«Мы –русские люди»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29322" y="214290"/>
            <a:ext cx="2811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традиции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97714" y="5143512"/>
            <a:ext cx="3255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Занятие на «Воспитатель года»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868" y="500042"/>
            <a:ext cx="2493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Широкая Масленица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43174" y="4357694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Матрешка –русский символ!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42" y="1048505"/>
            <a:ext cx="2175999" cy="2910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1" y="360619"/>
            <a:ext cx="2349210" cy="31421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2" y="951800"/>
            <a:ext cx="2178850" cy="29051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02" y="4226152"/>
            <a:ext cx="1926988" cy="25733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8" y="3863338"/>
            <a:ext cx="2863224" cy="279611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Наша повседневная жизнь…</a:t>
            </a: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5196882" cy="23954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3" y="4068223"/>
            <a:ext cx="2502252" cy="2495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46" y="1916832"/>
            <a:ext cx="2643758" cy="3525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14" y="4068223"/>
            <a:ext cx="1871047" cy="249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7518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Тематические праздники</a:t>
            </a: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8" y="1200156"/>
            <a:ext cx="3600400" cy="2700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39" y="4243647"/>
            <a:ext cx="4476738" cy="2518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16" y="1147438"/>
            <a:ext cx="2119430" cy="28259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36640"/>
            <a:ext cx="3419872" cy="25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3158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Разнообразие конструкторов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417637"/>
            <a:ext cx="3224871" cy="2568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33" y="1382289"/>
            <a:ext cx="3473778" cy="2603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2" y="3985798"/>
            <a:ext cx="3353900" cy="2718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75" y="4050452"/>
            <a:ext cx="3438150" cy="26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3218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43" y="274638"/>
            <a:ext cx="5646514" cy="59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7216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Магнитные конструкторы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03" y="3717032"/>
            <a:ext cx="3977834" cy="2981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55" y="1102122"/>
            <a:ext cx="3691880" cy="2455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62" y="1674229"/>
            <a:ext cx="2784757" cy="37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6466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Работа по ПДД </a:t>
            </a: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3611009" cy="3613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852936"/>
            <a:ext cx="4898860" cy="28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2788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8463727" cy="43924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1 апреля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29666330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57158" y="714356"/>
            <a:ext cx="8572560" cy="3780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Окружающая ребёнка среда перенасыщена цифровыми источниками информации и техническими приборами для общения. Дети видят, как родители проводят время у экрана компьютера, телефона или планшета. </a:t>
            </a:r>
            <a:r>
              <a:rPr kumimoji="0" lang="ru-RU" sz="2000" b="0" i="0" u="none" strike="noStrike" cap="none" normalizeH="0" baseline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Гаджеты</a:t>
            </a: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легко захватывают и детское внимание, поэтому время передачи культуры общения, традиций, моральных основ может быть упущено, и сформировать нравственные качества в будущем окажется сложной задачей.</a:t>
            </a:r>
            <a:endParaRPr kumimoji="0" lang="ru-RU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 материальные ценности превозносят над духовными, поэтому у детей искажены представления о доброте, милосердии, великодушии, справедливости, гражданственности и патриотизме.</a:t>
            </a:r>
            <a:r>
              <a:rPr lang="ru-RU" sz="20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Воспитание у детей  любви к Отчизне невозможно без привития интереса к своей малой Родине, её людям, их культуре, творчеству.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662" y="142852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Введение</a:t>
            </a:r>
            <a:endParaRPr lang="ru-RU" sz="3600" b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Picture 2" descr="C:\Users\Пользователь\Downloads\titlekopiya2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b="4400"/>
          <a:stretch>
            <a:fillRect/>
          </a:stretch>
        </p:blipFill>
        <p:spPr bwMode="auto">
          <a:xfrm>
            <a:off x="7072330" y="4071942"/>
            <a:ext cx="1769859" cy="1692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071538" y="4357694"/>
            <a:ext cx="57864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дети – это наша старость.</a:t>
            </a:r>
          </a:p>
          <a:p>
            <a:pPr algn="ctr"/>
            <a:r>
              <a:rPr lang="ru-RU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Правильное воспитание- это наша счастливая старость,</a:t>
            </a:r>
          </a:p>
          <a:p>
            <a:pPr algn="ctr"/>
            <a:r>
              <a:rPr lang="ru-RU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плохое воспитание – это наше будущее горе, это наши слезы.</a:t>
            </a:r>
          </a:p>
          <a:p>
            <a:pPr algn="ctr"/>
            <a:r>
              <a:rPr lang="ru-RU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наша вина перед другими людьми</a:t>
            </a: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.»</a:t>
            </a:r>
            <a:endParaRPr lang="ru-RU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/>
              <a:t>Кружковая деятельность</a:t>
            </a:r>
            <a:endParaRPr lang="ru-RU" sz="40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3140424" cy="4187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13285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0850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76739"/>
            <a:ext cx="2088232" cy="278430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Прогулки на свежем воздухе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82" y="1112470"/>
            <a:ext cx="3254351" cy="2440763"/>
          </a:xfrm>
          <a:prstGeom prst="rect">
            <a:avLst/>
          </a:prstGeom>
        </p:spPr>
      </p:pic>
      <p:pic>
        <p:nvPicPr>
          <p:cNvPr id="5" name="Рисунок 4" descr="https://sun9-29.userapi.com/impg/CyCN3thBPwgxozcHtKteGJgO3SGMBUooFvlsCw/W60MNJbak2s.jpg?size=1280x590&amp;quality=95&amp;sign=e131a44b0c6b5848f75c249549fa72df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5" y="4052229"/>
            <a:ext cx="4333265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76198"/>
            <a:ext cx="2088232" cy="278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2497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214338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Пользователь\Downloads\vospit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8750" t="16250" r="10625"/>
          <a:stretch>
            <a:fillRect/>
          </a:stretch>
        </p:blipFill>
        <p:spPr bwMode="auto">
          <a:xfrm>
            <a:off x="357158" y="214290"/>
            <a:ext cx="2125634" cy="1656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43108" y="142852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Акция: «Чистый участок – чистая совесть»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Пользователь\AppData\Local\Microsoft\Windows\Temporary Internet Files\Content.Word\IMG_20190304_075829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6961550" y="1081720"/>
            <a:ext cx="207170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фото\IMG_20190307_141525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1B1C8"/>
              </a:clrFrom>
              <a:clrTo>
                <a:srgbClr val="D1B1C8">
                  <a:alpha val="0"/>
                </a:srgbClr>
              </a:clrTo>
            </a:clrChange>
          </a:blip>
          <a:srcRect l="19444" t="4166" r="18976" b="47917"/>
          <a:stretch>
            <a:fillRect/>
          </a:stretch>
        </p:blipFill>
        <p:spPr bwMode="auto">
          <a:xfrm>
            <a:off x="7358082" y="3929066"/>
            <a:ext cx="1785918" cy="2196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571604" y="3071810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928802"/>
            <a:ext cx="4429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Мини- огород «Луковая грядка </a:t>
            </a:r>
            <a:r>
              <a:rPr lang="ru-RU" sz="2000" b="1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Чиполлино</a:t>
            </a:r>
            <a:r>
              <a:rPr lang="ru-RU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lang="ru-RU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это возможность видеть результаты своей работы, а самое главное - это хороший способ употреблять в пищу собственные экологически чистые  продукты.</a:t>
            </a:r>
            <a:endParaRPr lang="ru-RU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89" y="849000"/>
            <a:ext cx="2074813" cy="2775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1" y="3929066"/>
            <a:ext cx="3181958" cy="2387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929065"/>
            <a:ext cx="3182700" cy="23870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214290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Дружба - это искренность отношений и правда в общении.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7" y="917388"/>
            <a:ext cx="2682102" cy="20141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25" y="3371329"/>
            <a:ext cx="4299111" cy="29969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55" y="1021210"/>
            <a:ext cx="3564202" cy="20048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4" y="3371329"/>
            <a:ext cx="3995936" cy="299695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Проект «Дерево дружбы»</a:t>
            </a: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6" y="2132856"/>
            <a:ext cx="4132264" cy="31011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56" y="1328133"/>
            <a:ext cx="1846834" cy="24609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59" y="1395153"/>
            <a:ext cx="1925287" cy="2565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56" y="4102268"/>
            <a:ext cx="4647220" cy="261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0334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80" y="1417638"/>
            <a:ext cx="6732240" cy="50491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Муниципальный конкурс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smtClean="0"/>
              <a:t>Флора дизайн 2023»- 3 место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56771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029"/>
            <a:ext cx="4608512" cy="63385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937"/>
            <a:ext cx="4443983" cy="62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5555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7786453" cy="331410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Рисунки о доброте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77654155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Пользователь\Downloads\vospit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8750" t="16250" r="10625"/>
          <a:stretch>
            <a:fillRect/>
          </a:stretch>
        </p:blipFill>
        <p:spPr bwMode="auto">
          <a:xfrm>
            <a:off x="285720" y="0"/>
            <a:ext cx="3188441" cy="2484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14744" y="1142984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2357430"/>
            <a:ext cx="842968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Дети усвоят направленность и открытость к добру.</a:t>
            </a:r>
          </a:p>
          <a:p>
            <a:pPr algn="r"/>
            <a:r>
              <a:rPr lang="ru-RU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Сформируют позитивное отношение к окружающему миру, другим людям и самому себе, отношению  со взрослыми и сверстниками.</a:t>
            </a:r>
          </a:p>
          <a:p>
            <a:r>
              <a:rPr lang="ru-RU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Проявят потребность и готовность к состраданию и </a:t>
            </a:r>
            <a:r>
              <a:rPr lang="ru-RU" sz="2000" b="1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сорадованию</a:t>
            </a:r>
            <a:r>
              <a:rPr lang="ru-RU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Воспитают чувство патриотизма, потребность в самоотверженном служении на благо Отечества.</a:t>
            </a:r>
          </a:p>
          <a:p>
            <a:r>
              <a:rPr lang="ru-RU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Познакомятся с православной культурой,  формами традиционного семейного уклада, пониманием своего места в семье, примут посильное участие в домашних делах.</a:t>
            </a:r>
          </a:p>
          <a:p>
            <a:r>
              <a:rPr lang="ru-RU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Воспитают ответственность за свои поступки и дела,</a:t>
            </a:r>
          </a:p>
          <a:p>
            <a:r>
              <a:rPr lang="ru-RU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деятельное отношение к труду.</a:t>
            </a:r>
          </a:p>
          <a:p>
            <a:endParaRPr lang="ru-RU" smtClean="0"/>
          </a:p>
          <a:p>
            <a:endParaRPr lang="ru-RU" smtClean="0"/>
          </a:p>
          <a:p>
            <a:r>
              <a:rPr lang="ru-RU" smtClean="0"/>
              <a:t> </a:t>
            </a:r>
            <a:endParaRPr lang="ru-RU"/>
          </a:p>
        </p:txBody>
      </p:sp>
      <p:pic>
        <p:nvPicPr>
          <p:cNvPr id="10" name="Picture 2" descr="C:\Users\Пользователь\Desktop\нравственность\9.jpg"/>
          <p:cNvPicPr>
            <a:picLocks noChangeAspect="1" noChangeArrowheads="1"/>
          </p:cNvPicPr>
          <p:nvPr/>
        </p:nvPicPr>
        <p:blipFill>
          <a:blip r:embed="rId4"/>
          <a:srcRect l="74219" t="73959"/>
          <a:stretch>
            <a:fillRect/>
          </a:stretch>
        </p:blipFill>
        <p:spPr bwMode="auto">
          <a:xfrm>
            <a:off x="6357950" y="357166"/>
            <a:ext cx="2357390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593375"/>
            <a:ext cx="5357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духовно – нравственного воспитания дошкольного образования </a:t>
            </a:r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C:\Users\Пользователь\Downloads\img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56" t="42708" r="32031" b="8333"/>
          <a:stretch>
            <a:fillRect/>
          </a:stretch>
        </p:blipFill>
        <p:spPr bwMode="auto">
          <a:xfrm>
            <a:off x="285720" y="285728"/>
            <a:ext cx="2754381" cy="2232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57224" y="2571744"/>
            <a:ext cx="7929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состоит в том, чтобы посеять и взрастить в душах наших  детей семена любви к родному дому, семье, городу, стране, природе, к истории, культуре и духовному богатству нашего народа. </a:t>
            </a:r>
          </a:p>
          <a:p>
            <a:pPr algn="ctr"/>
            <a:r>
              <a:rPr lang="ru-RU" sz="20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Родина, Отечество, Единение, Духовность в этих словах близкие каждому человеку образы: мать и отец,, те кто даёт жизнь новому существу, единение и духовная сущность каждой семьи.</a:t>
            </a:r>
            <a:endParaRPr lang="ru-RU" sz="20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492919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К.Д.Ушинский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писал: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Как нет человека без самолюбия, так и нет человека без любви к отечеству, и эта любовь дает воспитанию верный ключ к сердцу человека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…»</a:t>
            </a: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488" y="1214422"/>
            <a:ext cx="60722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памяти нет традиций, без традиции нет воспитания,</a:t>
            </a:r>
          </a:p>
          <a:p>
            <a:pPr algn="ctr"/>
            <a:r>
              <a:rPr lang="ru-RU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воспитания нет культуры, без культуры нет духовности,</a:t>
            </a:r>
          </a:p>
          <a:p>
            <a:pPr algn="ctr"/>
            <a:r>
              <a:rPr lang="ru-RU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духовности нет личности, без личности нет народа!»</a:t>
            </a:r>
          </a:p>
          <a:p>
            <a:pPr algn="ctr"/>
            <a:r>
              <a:rPr lang="ru-RU" sz="24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71638" y="357166"/>
            <a:ext cx="7072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Актуальность.</a:t>
            </a:r>
          </a:p>
          <a:p>
            <a:pPr algn="ctr"/>
            <a:endParaRPr lang="ru-RU" sz="2400" b="1" i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Пользователь\Downloads\vospit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8750" t="16250" r="10625"/>
          <a:stretch>
            <a:fillRect/>
          </a:stretch>
        </p:blipFill>
        <p:spPr bwMode="auto">
          <a:xfrm>
            <a:off x="23486" y="508572"/>
            <a:ext cx="2911187" cy="226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3929066"/>
            <a:ext cx="77867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Ребёнок должен обрести моральные ориентиры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в условиях технически и материально насыщенного окружения.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Нельзя прервать связь времён и поколений, чтобы не исчезла и не растворилась душа русского народа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7158" y="428604"/>
            <a:ext cx="8352000" cy="11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Нравственное воспитание является важнейшей стороной</a:t>
            </a:r>
          </a:p>
          <a:p>
            <a:pPr algn="ctr"/>
            <a:r>
              <a:rPr lang="ru-RU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формирования и развития личности ребёнка и предполагает </a:t>
            </a:r>
          </a:p>
          <a:p>
            <a:pPr algn="ctr"/>
            <a:r>
              <a:rPr lang="ru-RU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становление его отношений</a:t>
            </a:r>
          </a:p>
          <a:p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 flipV="1">
            <a:off x="2643174" y="1714488"/>
            <a:ext cx="1571636" cy="2143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214810" y="1714488"/>
            <a:ext cx="1785950" cy="214314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214810" y="1714488"/>
            <a:ext cx="2857520" cy="10715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0800000" flipV="1">
            <a:off x="2143108" y="1714488"/>
            <a:ext cx="2071702" cy="9286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214810" y="1714488"/>
            <a:ext cx="2000264" cy="17859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6200000" flipH="1">
            <a:off x="3178959" y="2750339"/>
            <a:ext cx="3000396" cy="9286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2500298" y="1857364"/>
            <a:ext cx="1857388" cy="15716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2321703" y="2893215"/>
            <a:ext cx="3071834" cy="7143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428596" y="1785926"/>
            <a:ext cx="2071702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28596" y="2857496"/>
            <a:ext cx="2071702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57224" y="3929066"/>
            <a:ext cx="2071702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14480" y="5000636"/>
            <a:ext cx="2286016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000628" y="5000636"/>
            <a:ext cx="2286016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86446" y="3857628"/>
            <a:ext cx="2000264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715140" y="2928934"/>
            <a:ext cx="2000264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357950" y="1785926"/>
            <a:ext cx="2000264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500034" y="178592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родителям</a:t>
            </a:r>
            <a:endParaRPr lang="ru-RU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1472" y="285749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Коллективу</a:t>
            </a:r>
            <a:endParaRPr lang="ru-RU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71538" y="392906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Окружающим</a:t>
            </a:r>
            <a:endParaRPr lang="ru-RU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500826" y="17859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Родине</a:t>
            </a:r>
            <a:endParaRPr lang="ru-RU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29454" y="2928934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Обществу</a:t>
            </a:r>
            <a:endParaRPr lang="ru-RU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857884" y="3857628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Труду</a:t>
            </a:r>
            <a:endParaRPr lang="ru-RU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928794" y="500063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Самому себе</a:t>
            </a:r>
            <a:endParaRPr lang="ru-RU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929190" y="5000637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Своим обязанностям</a:t>
            </a:r>
            <a:endParaRPr lang="ru-RU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71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857232"/>
            <a:ext cx="7715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процессе нравственного воспитания у детей формируется чувства</a:t>
            </a:r>
            <a:endParaRPr lang="ru-RU" sz="28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072463" y="1762914"/>
            <a:ext cx="341756" cy="18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2517707" y="3202982"/>
            <a:ext cx="341756" cy="18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5606700" y="2977020"/>
            <a:ext cx="341756" cy="18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374905" y="1902078"/>
            <a:ext cx="341756" cy="18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206459" y="2148586"/>
            <a:ext cx="341756" cy="13255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2005" y="3826838"/>
            <a:ext cx="1589447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Товарищества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0673" y="5336438"/>
            <a:ext cx="2295148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Активное отношение к действительности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6358" y="3567160"/>
            <a:ext cx="1709233" cy="33855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Коллективизма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1433" y="4997884"/>
            <a:ext cx="1541506" cy="33855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Патриотизма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89520" y="4113245"/>
            <a:ext cx="2512526" cy="33855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Уважение к людям труда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500042"/>
            <a:ext cx="7358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Духовно – нравственный портрет ребёнка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1428736"/>
            <a:ext cx="8429716" cy="46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Добрый, не причиняющий зла живому. </a:t>
            </a:r>
          </a:p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Честный и справедливый.  </a:t>
            </a:r>
          </a:p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Любящий и заботливый.</a:t>
            </a:r>
          </a:p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Трудолюбивый и настойчивый.</a:t>
            </a:r>
          </a:p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Творящий и оберегающий  красоту мира.</a:t>
            </a:r>
          </a:p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Стремящийся к знаниям и критично мыслящий.</a:t>
            </a:r>
          </a:p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Смелый и решительный.</a:t>
            </a:r>
          </a:p>
          <a:p>
            <a:r>
              <a:rPr lang="ru-RU" sz="2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Сводолюбивый</a:t>
            </a: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ответственный.</a:t>
            </a:r>
          </a:p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Самостоятельный и законопослушный.</a:t>
            </a:r>
          </a:p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Чувствующий  свою связь с народом, страной, культурой.</a:t>
            </a:r>
          </a:p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Бережный относящийся к слову, к своим речевым поступкам.</a:t>
            </a:r>
          </a:p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Патриотичный ( готовый поступиться своими интересами).</a:t>
            </a:r>
          </a:p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Толерантный ( уважающих других, не похожих на </a:t>
            </a:r>
            <a:r>
              <a:rPr lang="ru-RU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него)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C:\Users\Пользователь\Downloads\vospit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8750" t="16250" r="10625"/>
          <a:stretch>
            <a:fillRect/>
          </a:stretch>
        </p:blipFill>
        <p:spPr bwMode="auto">
          <a:xfrm>
            <a:off x="5650530" y="1119632"/>
            <a:ext cx="3511904" cy="2736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86050" y="714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3568" y="2357430"/>
            <a:ext cx="2520280" cy="31620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8" name="Picture 3" descr="C:\Users\Алёнушка\Desktop\den_vospitatela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4942" y="2357430"/>
            <a:ext cx="2805853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411760" y="4926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Чувство любви к Родине- </a:t>
            </a:r>
            <a:r>
              <a:rPr lang="ru-RU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 и любовь к родным местам, и гордость за свой народ, и ощущение своей неразрывности со всем окружающим.</a:t>
            </a:r>
            <a:endParaRPr lang="ru-RU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диск с\Desktop\нравственность\0011-011-Formirovanie-znanij-o-seme-v-sisteme-dukhovno-nravstvennogo-i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8575" y="2228850"/>
            <a:ext cx="9115425" cy="46291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img1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00034" y="285728"/>
            <a:ext cx="8286808" cy="200054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Консультации для родителей:  </a:t>
            </a:r>
            <a:r>
              <a:rPr kumimoji="0" lang="ru-RU" sz="2400" i="0" u="none" strike="noStrike" cap="none" normalizeH="0" baseline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Доступная среда в  ДОУ»,</a:t>
            </a:r>
            <a:endParaRPr kumimoji="0" lang="ru-RU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«Посмотрим друг другу в глаза</a:t>
            </a:r>
            <a:r>
              <a:rPr lang="ru-RU" sz="20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«, «Роль семьи и воспитателей в духовно-нравственном воспитании детей»,«Нравственное воспитание и формирование культуры поведения детей старшего дошкольного возраста», «Дружеские отношения взрослых и детей в семье – основа положительных черт характера ребенка», «Воспитание чтением»</a:t>
            </a:r>
            <a:endParaRPr lang="ru-RU" sz="20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2357430"/>
            <a:ext cx="6000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Родители должны стать помощниками и союзниками педагогов в духовно-нравственном воспитании детей</a:t>
            </a:r>
            <a:endParaRPr lang="ru-RU" sz="2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36" y="3518923"/>
            <a:ext cx="2275681" cy="3043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23" y="3848976"/>
            <a:ext cx="2880320" cy="21639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" y="4068692"/>
            <a:ext cx="2592287" cy="1944216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7.01.13"/>
  <p:tag name="AS_TITLE" val="Aspose.Slides for .NET 4.0"/>
  <p:tag name="AS_VERSION" val="16.12.1.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801</Words>
  <Application>Microsoft Office PowerPoint</Application>
  <PresentationFormat>Экран (4:3)</PresentationFormat>
  <Paragraphs>108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повседневная жизнь…</vt:lpstr>
      <vt:lpstr>Тематические праздники</vt:lpstr>
      <vt:lpstr>Разнообразие конструкторов</vt:lpstr>
      <vt:lpstr>Презентация PowerPoint</vt:lpstr>
      <vt:lpstr>Магнитные конструкторы</vt:lpstr>
      <vt:lpstr>Работа по ПДД </vt:lpstr>
      <vt:lpstr>1 апреля</vt:lpstr>
      <vt:lpstr>Кружковая деятельность</vt:lpstr>
      <vt:lpstr>Прогулки на свежем воздухе</vt:lpstr>
      <vt:lpstr>Презентация PowerPoint</vt:lpstr>
      <vt:lpstr>Презентация PowerPoint</vt:lpstr>
      <vt:lpstr>Проект «Дерево дружбы»</vt:lpstr>
      <vt:lpstr>Муниципальный конкурс  «Флора дизайн 2023»- 3 место</vt:lpstr>
      <vt:lpstr>Презентация PowerPoint</vt:lpstr>
      <vt:lpstr>Рисунки о доброте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Администратор</cp:lastModifiedBy>
  <cp:revision>188</cp:revision>
  <dcterms:created xsi:type="dcterms:W3CDTF">2019-05-17T15:33:56Z</dcterms:created>
  <dcterms:modified xsi:type="dcterms:W3CDTF">2023-04-12T07:16:42Z</dcterms:modified>
</cp:coreProperties>
</file>