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32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20" r:id="rId17"/>
    <p:sldId id="272" r:id="rId18"/>
    <p:sldId id="273" r:id="rId19"/>
    <p:sldId id="316" r:id="rId20"/>
    <p:sldId id="274" r:id="rId21"/>
    <p:sldId id="275" r:id="rId22"/>
    <p:sldId id="314" r:id="rId23"/>
    <p:sldId id="313" r:id="rId24"/>
    <p:sldId id="276" r:id="rId25"/>
    <p:sldId id="277" r:id="rId26"/>
    <p:sldId id="278" r:id="rId27"/>
    <p:sldId id="279" r:id="rId28"/>
    <p:sldId id="282" r:id="rId29"/>
    <p:sldId id="283" r:id="rId30"/>
    <p:sldId id="323" r:id="rId31"/>
    <p:sldId id="284" r:id="rId32"/>
    <p:sldId id="285" r:id="rId33"/>
    <p:sldId id="318" r:id="rId34"/>
    <p:sldId id="286" r:id="rId35"/>
    <p:sldId id="287" r:id="rId36"/>
    <p:sldId id="288" r:id="rId37"/>
    <p:sldId id="324" r:id="rId38"/>
    <p:sldId id="289" r:id="rId39"/>
    <p:sldId id="290" r:id="rId40"/>
    <p:sldId id="291" r:id="rId41"/>
    <p:sldId id="292" r:id="rId42"/>
    <p:sldId id="321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5" r:id="rId53"/>
    <p:sldId id="306" r:id="rId54"/>
    <p:sldId id="302" r:id="rId55"/>
    <p:sldId id="304" r:id="rId56"/>
    <p:sldId id="303" r:id="rId57"/>
    <p:sldId id="307" r:id="rId58"/>
    <p:sldId id="317" r:id="rId59"/>
    <p:sldId id="308" r:id="rId60"/>
    <p:sldId id="309" r:id="rId61"/>
    <p:sldId id="310" r:id="rId62"/>
    <p:sldId id="319" r:id="rId63"/>
    <p:sldId id="311" r:id="rId64"/>
    <p:sldId id="312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EE20F-E716-4FD6-9E33-52F79B35F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AEFC2B-5813-4FCE-A23D-BAEF033EE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D9AEA-9043-47DE-91F6-3FE29233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48C28-28C2-4FA8-A02A-289A695D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2DF311-0D87-4662-94CC-F877569D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8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95EBE-8DE8-4446-89AE-28455274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6F8361-9960-4848-A5DD-A078150CD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56F8CE-56F4-4107-BF32-3A7FEB313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15DAE7-550D-41D6-A436-1E90B2BB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D1A1E-A5A5-4F8D-97E3-84A1990E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3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E82A81-1FA0-4B85-AB0A-D9E53A2C5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7135C4-DC57-423A-B430-260C7E8B8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5FC04-1F1E-49D1-A8D7-7CA8E5B3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15DBB9-B4D7-4C35-A781-30B5C4A4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69685-7555-41F3-A134-66064D64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89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283BB-5A39-417E-95AB-E9301014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3E335-5496-4917-89D9-70D3B1C3A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C3960-CF0A-4EA4-A549-49C4FB66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4EDC82-A8DE-4CA7-8D4F-7392FFF8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0C7BE8-D0EA-4ED2-96B8-D5E19528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2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75905-2579-4AF4-B5BE-7FF2EDDCF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CC08C2-B5A4-4A6B-B5F2-422765FE6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A95AA-3D54-4903-9B97-32643D4B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B061B-8438-40FB-8580-061A31F3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D8EB3-9BE5-4D0F-9797-7316A013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8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6D2E-F0A6-4DC4-880C-098D49B3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DCD246-EDBF-4015-8A94-89C96DB8C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E6323-34B9-4B44-941C-A82392C21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93440-AFFD-43E3-B077-48991062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5D9EF-2A35-418D-AB04-B93019F8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A14A34-874D-4B68-AC80-990C49F0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7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FEF7B-1FC4-4958-9C3F-C05EDF7F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862F8C-36FE-4EEE-AE8D-F57E65B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0AD461-767B-46EC-98CD-4E0379749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3E2480-FA24-4C3C-8FF1-C9B805047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4E9783-7E60-4BA8-B3A5-B41054B6A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E57B72-75CB-4B2B-81B8-8AEA72B8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71A67-0415-4601-ADDD-E8629D38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4F1CB-659E-426D-ACA4-4D374C84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2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22BB9-B76F-4BCA-BCA6-B42FDE19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F8E069-DE84-493A-89BF-07F48970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408BF9-02BC-4771-B872-881B98A1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20EC52-46CD-4777-8E89-CBDDCE80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5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C94DC5-36C3-45AB-BB22-18E6CBBB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0D9770-7C59-45DA-A401-CF53ACD2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9EA7D2-8D81-42DE-9A19-171C2C8F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CB027-0390-4A4A-8F9F-D353CF73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CF5AA-C5B0-4982-B203-FBFBC14AC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FC1143-12DC-4EEF-AF8C-FE35C751F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5C069B-8580-4DD5-BB35-85D62BEC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FBE9EB-31E7-480D-B2BA-8F3816F7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318DA5-A2C9-4BD9-ABEB-3FBCE1C8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3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9D1EC-A15E-4793-92B8-F87E8335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AA6CC3-C29B-43FF-BDA1-8676BD881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33D8D9-7FBB-4D38-B37A-F75AD9F61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3027F2-58B9-4156-BF44-C597FDF9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8FA7E1-6E01-4D85-95CD-6BFD9F59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22EE83-CCA9-499E-AD53-56601509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04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EE1DB-90B0-4C27-B1EF-12004EBB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4CE9D3-7A7D-46A5-8934-D27862621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B89099-B4C3-419D-AC1B-C7C7F41A4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B64A-1E2E-43D9-8B3B-21AD59AC3473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F60CD-1858-488C-9C58-57111B1B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6CE2A-DCDE-413D-BDBF-4E2995856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0095-8AC8-4E13-9F36-2F06A7A5C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9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ieGH4oagac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28E67D-B0D2-4664-BB8C-D54748811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2C392-C366-4A66-9F45-7B25ECE65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523"/>
            <a:ext cx="9144000" cy="230587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671724-C807-47F8-8EA4-89C79AF6C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37183"/>
            <a:ext cx="9144000" cy="3578087"/>
          </a:xfrm>
        </p:spPr>
        <p:txBody>
          <a:bodyPr/>
          <a:lstStyle/>
          <a:p>
            <a:r>
              <a:rPr lang="ru-RU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Кулаковой Ольги Владимировны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«Детский сад №2 «Улыбка»»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«Детский сад «Радуга» комбинированного вида» 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624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28890-85F0-4A65-97DC-FE507F2E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20798-66E8-4B3F-B305-315B9451A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родителями.</a:t>
            </a:r>
            <a:r>
              <a:rPr lang="ru-RU" altLang="ru-RU" sz="6000" i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6000" i="1" dirty="0">
                <a:solidFill>
                  <a:srgbClr val="002060"/>
                </a:solidFill>
                <a:latin typeface="Arial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8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A0D17-473D-47BE-ADA2-D9E822896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8A1C2-1D79-4B0E-821A-6BB7BA657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4444" r="8989" b="5121"/>
          <a:stretch/>
        </p:blipFill>
        <p:spPr>
          <a:xfrm>
            <a:off x="3597964" y="102704"/>
            <a:ext cx="4996070" cy="66525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777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EB1CF-89A3-499C-8D26-285A95B15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92C48-9B3E-4524-990F-B7F78FCB3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5217" r="7488" b="4735"/>
          <a:stretch/>
        </p:blipFill>
        <p:spPr>
          <a:xfrm rot="5400000">
            <a:off x="1013792" y="-652668"/>
            <a:ext cx="4359966" cy="617551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298CA0-49C6-47C3-B20F-EDAF7299BB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3285" r="7988" b="5314"/>
          <a:stretch/>
        </p:blipFill>
        <p:spPr>
          <a:xfrm rot="5400000">
            <a:off x="6370504" y="1016630"/>
            <a:ext cx="4731028" cy="669992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7100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FBD163-580A-41B4-BBD1-DFB354327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386EAC-D797-44C4-A909-8ABBE341A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865" r="8238" b="5701"/>
          <a:stretch/>
        </p:blipFill>
        <p:spPr>
          <a:xfrm>
            <a:off x="3591338" y="253749"/>
            <a:ext cx="5009321" cy="660425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76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ED472-CA95-4340-A3DE-6A1D10A7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8EB6E-C6C6-46B4-91CC-F85D0DC6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5860"/>
            <a:ext cx="10515600" cy="306125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(экспериментальной) деятельности.</a:t>
            </a:r>
            <a:r>
              <a:rPr lang="ru-RU" altLang="ru-RU" sz="6000" i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6000" i="1" dirty="0">
                <a:solidFill>
                  <a:srgbClr val="002060"/>
                </a:solidFill>
                <a:latin typeface="Arial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уровне -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 - 4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23801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BA35E1-6BD2-48E3-A854-A14DD463C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F5ACC-8C06-4354-BE76-50507BC30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740" r="839" b="2608"/>
          <a:stretch/>
        </p:blipFill>
        <p:spPr>
          <a:xfrm>
            <a:off x="782631" y="149087"/>
            <a:ext cx="4837043" cy="655982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F8192F-9F61-49AF-B67E-B780BAB2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4348" r="8724" b="5363"/>
          <a:stretch/>
        </p:blipFill>
        <p:spPr>
          <a:xfrm>
            <a:off x="6402305" y="149087"/>
            <a:ext cx="4837043" cy="655982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600200" y="3166533"/>
            <a:ext cx="1557867" cy="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12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D6F966-79BF-4FFC-834A-A2DB1B51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DA60E8-D1B5-42FF-9F43-44C1E303E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4445" r="3737" b="5507"/>
          <a:stretch/>
        </p:blipFill>
        <p:spPr>
          <a:xfrm>
            <a:off x="980662" y="364435"/>
            <a:ext cx="4744278" cy="629809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410B042-163B-43B2-A1A1-ED7FF8D34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4976" r="9989" b="4974"/>
          <a:stretch/>
        </p:blipFill>
        <p:spPr>
          <a:xfrm>
            <a:off x="6599583" y="341244"/>
            <a:ext cx="4717773" cy="62980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895302" y="3682538"/>
            <a:ext cx="1537854" cy="8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46225" y="3513483"/>
            <a:ext cx="13882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65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69F42-84AE-4FDC-82FE-E53CFAFD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DF711-9242-4627-9861-2E22DFAC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49357"/>
            <a:ext cx="10936080" cy="469127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в: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заочных олимпиадах, открытых конкурсах, конференциях, выставках, турнирах, соревнованиях.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дистанционных мероприятиях с сети «Интернет» - 2.</a:t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республиканских мероприятиях – 4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altLang="ru-RU" sz="2700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2700" dirty="0">
                <a:solidFill>
                  <a:srgbClr val="002060"/>
                </a:solidFill>
                <a:latin typeface="Arial" charset="0"/>
              </a:rPr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99674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36392-C6A3-420D-B411-661DEF047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AD29D6-D807-41D2-95DE-FFC34AAB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4831" r="6487" b="5121"/>
          <a:stretch/>
        </p:blipFill>
        <p:spPr>
          <a:xfrm>
            <a:off x="1205948" y="212035"/>
            <a:ext cx="4625009" cy="65200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3990DB-B446-4C53-82B1-3159FD08F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5024" r="8738" b="4927"/>
          <a:stretch/>
        </p:blipFill>
        <p:spPr>
          <a:xfrm>
            <a:off x="6732105" y="212034"/>
            <a:ext cx="4717774" cy="65200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456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66F561-9C23-4FDF-9630-D4969A8D4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1262"/>
          <a:stretch/>
        </p:blipFill>
        <p:spPr>
          <a:xfrm>
            <a:off x="6525489" y="320040"/>
            <a:ext cx="4355869" cy="59560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6DB5E-E0D1-4724-B4FE-49922701DD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"/>
          <a:stretch/>
        </p:blipFill>
        <p:spPr>
          <a:xfrm>
            <a:off x="1133370" y="320040"/>
            <a:ext cx="4355869" cy="59560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348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E49B6-C4B4-482F-81EA-34CF18F86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9A9313D-819D-4DB5-B591-657275E03B83}"/>
              </a:ext>
            </a:extLst>
          </p:cNvPr>
          <p:cNvSpPr/>
          <p:nvPr/>
        </p:nvSpPr>
        <p:spPr>
          <a:xfrm>
            <a:off x="5645426" y="589721"/>
            <a:ext cx="6096000" cy="543339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6D1AA0-340F-469D-B184-088C66639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8435" y="834887"/>
            <a:ext cx="6042991" cy="534207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ФИО: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Кулакова Ольга Владимировна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11.04.1979 г.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Образование: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высшее, </a:t>
            </a:r>
            <a:r>
              <a:rPr lang="ru-RU" alt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МГПИ  им. </a:t>
            </a:r>
            <a:r>
              <a:rPr lang="ru-RU" alt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Специальность по диплому: </a:t>
            </a:r>
            <a:r>
              <a:rPr lang="ru-RU" sz="8000" dirty="0" err="1">
                <a:latin typeface="Times New Roman" panose="02020603050405020304" pitchFamily="18" charset="0"/>
                <a:cs typeface="Times New Roman" pitchFamily="18" charset="0"/>
              </a:rPr>
              <a:t>олигофренопедагог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, учитель-логопед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Номер и дата выдачи диплома: </a:t>
            </a:r>
            <a:r>
              <a:rPr lang="ru-RU" alt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ДВС 0412798 , дата выдачи 2 февраля 2002 г.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25 лет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Общий трудовой стаж: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25 лет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В данной образовательной организации: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1год</a:t>
            </a: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8000" b="1" dirty="0">
                <a:latin typeface="Times New Roman" panose="02020603050405020304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  <a:t>высшая</a:t>
            </a:r>
            <a:br>
              <a:rPr lang="ru-RU" sz="8000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14.02.2018г., приказ МО РМ от 20.02.2018г. №143</a:t>
            </a:r>
          </a:p>
          <a:p>
            <a:pPr eaLnBrk="1" hangingPunct="1">
              <a:buFontTx/>
              <a:buNone/>
            </a:pPr>
            <a:endParaRPr lang="ru-RU" dirty="0"/>
          </a:p>
        </p:txBody>
      </p:sp>
      <p:pic>
        <p:nvPicPr>
          <p:cNvPr id="5" name="Picture 5" descr="C:\Users\1\Pictures\2014-09-17\001.jpg">
            <a:extLst>
              <a:ext uri="{FF2B5EF4-FFF2-40B4-BE49-F238E27FC236}">
                <a16:creationId xmlns:a16="http://schemas.microsoft.com/office/drawing/2014/main" id="{1375997D-2469-4912-B180-512FF9D03B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54156" y="768626"/>
            <a:ext cx="3856383" cy="507558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2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6F561-9C23-4FDF-9630-D4969A8D4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01" y="1946607"/>
            <a:ext cx="6696651" cy="47345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Объект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00" y="166256"/>
            <a:ext cx="5750020" cy="414761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210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2DF14-FFD0-4E57-A867-AC99F4FF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835" r="1191" b="2712"/>
          <a:stretch/>
        </p:blipFill>
        <p:spPr>
          <a:xfrm>
            <a:off x="2119746" y="540327"/>
            <a:ext cx="7614458" cy="49793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52560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36392-C6A3-420D-B411-661DEF047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/>
          <a:stretch/>
        </p:blipFill>
        <p:spPr>
          <a:xfrm>
            <a:off x="325394" y="197210"/>
            <a:ext cx="4740664" cy="64635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9564" y="-163592"/>
            <a:ext cx="4534109" cy="65903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5691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36392-C6A3-420D-B411-661DEF047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4982" y="249022"/>
            <a:ext cx="4496232" cy="635995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Объект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705" r="3321" b="2097"/>
          <a:stretch/>
        </p:blipFill>
        <p:spPr>
          <a:xfrm>
            <a:off x="6758246" y="176792"/>
            <a:ext cx="4463936" cy="64321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4724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3F27B-7B1D-421C-8B05-40F33C57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80084-3A28-4080-AE1B-E040FEA3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33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публикаций.</a:t>
            </a:r>
            <a:b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«Интернет» - 2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- 4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38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EEEDC4-E42A-48E1-8349-E40AAB2B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9D3678-F4A1-4A8D-9B8F-5DA71394D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3478" r="5237" b="4927"/>
          <a:stretch/>
        </p:blipFill>
        <p:spPr>
          <a:xfrm>
            <a:off x="3578085" y="132114"/>
            <a:ext cx="5035827" cy="659377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0566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12741-9D8B-4C37-BF77-577B41A3A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2204" y="290945"/>
            <a:ext cx="5004262" cy="656705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552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B1F21C-0B3D-4C2A-AA27-C40AEAC60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2" descr="C:\Users\admin\Desktop\Портфолио 2022\6. Наличие публикаций\ДиНО СБОРНИК ОВЗ\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86" y="0"/>
            <a:ext cx="3331417" cy="46826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2" descr="C:\Users\admin\Desktop\Портфолио 2022\6. Наличие публикаций\ДиНО СБОРНИК ОВЗ\IMG_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2019" y="900245"/>
            <a:ext cx="3573019" cy="505751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7485E-6FCE-4861-AF3F-452A9C697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54" y="1666162"/>
            <a:ext cx="3715090" cy="50575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640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0C503-F4E1-4DD7-B879-0C6C49F78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A46A5-2A16-44CF-865D-916AF707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6892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Выступления на заседаниях методических советов, научно-практических конференциях, </a:t>
            </a:r>
            <a:b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 семинарах, секциях, форумах, радиопередачах (очно).</a:t>
            </a:r>
            <a:b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- 3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- 5</a:t>
            </a:r>
            <a:r>
              <a:rPr lang="ru-RU" altLang="ru-RU" sz="3200" i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3200" i="1" dirty="0">
                <a:solidFill>
                  <a:srgbClr val="002060"/>
                </a:solidFill>
                <a:latin typeface="Arial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91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77DC8F-CD69-4E25-8654-814E542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EECD8-DFF5-4D7A-BE38-013854884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4445" r="8989" b="4927"/>
          <a:stretch/>
        </p:blipFill>
        <p:spPr>
          <a:xfrm>
            <a:off x="1086679" y="243226"/>
            <a:ext cx="4585252" cy="65364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75B0DF-6F2E-4F4E-A782-395F980A2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3092" r="9724" b="4735"/>
          <a:stretch/>
        </p:blipFill>
        <p:spPr>
          <a:xfrm>
            <a:off x="6698975" y="243226"/>
            <a:ext cx="4585252" cy="65364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582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C96BA-33DB-4B8A-979A-F321746D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322B7-0831-4F2A-A13F-0E98B330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09600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Обобщение педагогического опыта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на тему</a:t>
            </a:r>
            <a:endParaRPr lang="ru-RU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09787"/>
            <a:ext cx="10515600" cy="397986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«Развитие связной речи детей с ОНР посредством игры в телевидение»</a:t>
            </a:r>
          </a:p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размещен на сайте ДОО</a:t>
            </a:r>
          </a:p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ссылка на открытое занятие: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hlinkClick r:id="rId3"/>
              </a:rPr>
              <a:t>https://youtu.be/7ieGH4oagac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6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B23C2-1808-4178-9568-AB6F32C2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1F150-7AB4-4692-83C2-072756051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284" r="6738" b="5122"/>
          <a:stretch/>
        </p:blipFill>
        <p:spPr>
          <a:xfrm>
            <a:off x="3604590" y="79926"/>
            <a:ext cx="4982817" cy="66981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8297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5132CB-6916-4B35-8696-83C3CFFC6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id="{760876FF-0C52-4709-A3DF-42EA4CDD8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9"/>
          <a:stretch/>
        </p:blipFill>
        <p:spPr>
          <a:xfrm>
            <a:off x="535390" y="636103"/>
            <a:ext cx="3726508" cy="522135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31C927-F91E-4A4A-AF06-B617893AF1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38" y="636102"/>
            <a:ext cx="7088620" cy="522135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9D74F91-194F-40AB-87D4-FF4ECA4983E4}"/>
              </a:ext>
            </a:extLst>
          </p:cNvPr>
          <p:cNvSpPr/>
          <p:nvPr/>
        </p:nvSpPr>
        <p:spPr>
          <a:xfrm>
            <a:off x="8482457" y="4553016"/>
            <a:ext cx="3166280" cy="115862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8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4AAA57-68FE-43A0-9E86-35BEC49F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id="{659E5119-C867-460D-AD54-CD2D0C831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067" y="561181"/>
            <a:ext cx="4437343" cy="594057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2">
            <a:extLst>
              <a:ext uri="{FF2B5EF4-FFF2-40B4-BE49-F238E27FC236}">
                <a16:creationId xmlns:a16="http://schemas.microsoft.com/office/drawing/2014/main" id="{BC623C01-A31E-4F9B-A22D-F011BD7D4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5" y="561181"/>
            <a:ext cx="4510682" cy="594057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69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4AAA57-68FE-43A0-9E86-35BEC49F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49" y="224444"/>
            <a:ext cx="4779995" cy="62542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0145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1D6EBB-0CEF-4695-BF5B-41AE1E4B6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5">
            <a:extLst>
              <a:ext uri="{FF2B5EF4-FFF2-40B4-BE49-F238E27FC236}">
                <a16:creationId xmlns:a16="http://schemas.microsoft.com/office/drawing/2014/main" id="{C631C697-7D67-449F-A2C6-89E62C9D6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984" r="9386" b="4556"/>
          <a:stretch>
            <a:fillRect/>
          </a:stretch>
        </p:blipFill>
        <p:spPr>
          <a:xfrm>
            <a:off x="1402173" y="306732"/>
            <a:ext cx="4079397" cy="563024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ABCF1753-0610-4637-A2D6-FAA3E7E4C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6998" r="9052" b="5376"/>
          <a:stretch>
            <a:fillRect/>
          </a:stretch>
        </p:blipFill>
        <p:spPr bwMode="auto">
          <a:xfrm>
            <a:off x="6883743" y="306733"/>
            <a:ext cx="4156766" cy="563024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68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EF74D-D566-4DC3-9C11-D396A985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71AAB-CA64-4059-8199-8645AAD34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7550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мастер-классов, мероприятий (очно).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- 3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- 4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 -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21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9A8EA-F736-4701-873F-33EE2888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510CBB-92C2-4339-832C-E7B0C9C52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5603" r="9002" b="5121"/>
          <a:stretch/>
        </p:blipFill>
        <p:spPr>
          <a:xfrm>
            <a:off x="1060175" y="159026"/>
            <a:ext cx="4691270" cy="658633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0876DE-B3E4-480D-8657-B1AB5704AF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1643" r="8738" b="5314"/>
          <a:stretch/>
        </p:blipFill>
        <p:spPr>
          <a:xfrm>
            <a:off x="6612835" y="159026"/>
            <a:ext cx="4717774" cy="66260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056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5C9B4C-C037-4371-AFDC-76ADD4661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BDE6C-D895-4088-838C-B34CFBD4A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284" r="6738" b="5122"/>
          <a:stretch/>
        </p:blipFill>
        <p:spPr>
          <a:xfrm>
            <a:off x="3604590" y="79926"/>
            <a:ext cx="4982817" cy="66981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986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853848-C531-4D6E-8F2B-BC5F847B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id="{494506E8-8F0B-400A-8F36-B0D34E91E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0" t="9853" r="6150" b="13796"/>
          <a:stretch/>
        </p:blipFill>
        <p:spPr>
          <a:xfrm>
            <a:off x="435349" y="636104"/>
            <a:ext cx="4151875" cy="567193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7155D342-16E3-4E32-8BD5-0675AE3C0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9154" r="6187" b="9052"/>
          <a:stretch>
            <a:fillRect/>
          </a:stretch>
        </p:blipFill>
        <p:spPr bwMode="auto">
          <a:xfrm>
            <a:off x="5022573" y="636104"/>
            <a:ext cx="6957393" cy="567193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21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71F835-25E6-4447-9DCB-782F6B2F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A7457-A6D8-46E4-A503-F38027CE0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4830" r="10489" b="6667"/>
          <a:stretch/>
        </p:blipFill>
        <p:spPr>
          <a:xfrm>
            <a:off x="6565729" y="346212"/>
            <a:ext cx="4625008" cy="616557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94219DE2-34F4-46B9-8775-BE9EDA9FC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5376" r="9052" b="6186"/>
          <a:stretch>
            <a:fillRect/>
          </a:stretch>
        </p:blipFill>
        <p:spPr bwMode="auto">
          <a:xfrm>
            <a:off x="1071982" y="346212"/>
            <a:ext cx="4492486" cy="616557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3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FBF435-D36E-4D7E-9A7A-29967EC08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75B6A-D8F2-4869-93F8-30AE062B0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183"/>
            <a:ext cx="9144000" cy="118879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педагогического опыта на плагиат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1ACB7E-3E01-44BC-ADC1-C27BF701F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64904"/>
            <a:ext cx="9144000" cy="2792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61D006-5334-42F9-90C2-D8515AADA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/>
          <a:stretch/>
        </p:blipFill>
        <p:spPr>
          <a:xfrm>
            <a:off x="1237655" y="1364975"/>
            <a:ext cx="9716688" cy="546261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6187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137F5E-5F24-4DAA-A87E-BA435DFE5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id="{1D63C2E0-8745-4720-96E4-277C0CD97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15" y="160957"/>
            <a:ext cx="3190703" cy="435803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C67B2481-70B3-49C8-ACD4-30B8D6074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30" y="722122"/>
            <a:ext cx="3829242" cy="541375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C170775A-CE0D-4CC2-B96B-E87661E92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85" y="1683341"/>
            <a:ext cx="3556000" cy="502761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617A5A2-01CA-42D6-A960-249ED29D8AA5}"/>
              </a:ext>
            </a:extLst>
          </p:cNvPr>
          <p:cNvSpPr/>
          <p:nvPr/>
        </p:nvSpPr>
        <p:spPr>
          <a:xfrm>
            <a:off x="4373276" y="4718495"/>
            <a:ext cx="3167149" cy="434716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58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E8DE5F-1BC0-4D07-97FE-2CD5C586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5CC021-FA17-4694-9CE8-1862AA941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23436" cy="52656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4C8038-CC9C-46A1-AC5B-E1305B6B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13" y="808380"/>
            <a:ext cx="3657146" cy="54333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C19DE5-CD2B-4B31-A331-66D8C5B7F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35" y="1265582"/>
            <a:ext cx="3842073" cy="543339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81E5CB5-AD83-4F72-BAB3-CF5A2F334469}"/>
              </a:ext>
            </a:extLst>
          </p:cNvPr>
          <p:cNvSpPr/>
          <p:nvPr/>
        </p:nvSpPr>
        <p:spPr>
          <a:xfrm>
            <a:off x="8574157" y="5592418"/>
            <a:ext cx="3406015" cy="5698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97E1B5-CADB-4275-A39E-F03874E65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49DED1FB-79E5-417E-B590-C7416CD2B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3800" y="381000"/>
            <a:ext cx="4314589" cy="60960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322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733E1-0012-41FD-B32C-7E58862D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8C2DD-90B7-41B3-AB84-37D8EB3C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1721"/>
            <a:ext cx="10515600" cy="356483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деятельность.</a:t>
            </a:r>
            <a:r>
              <a:rPr lang="ru-RU" alt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- 4</a:t>
            </a:r>
            <a:r>
              <a:rPr lang="ru-RU" alt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003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43C03-EF46-4AE7-A990-FD32DC04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55CBD009-A143-4F26-B5F0-B19350291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3136" r="10165" b="5476"/>
          <a:stretch/>
        </p:blipFill>
        <p:spPr>
          <a:xfrm>
            <a:off x="3213928" y="254414"/>
            <a:ext cx="4922907" cy="634917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93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9FF9CE-0503-445B-B100-D3ABD3E64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D163-8AA1-4A89-9C78-CEF3A7C6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391"/>
            <a:ext cx="10515600" cy="27034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Наставничество.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педагогическая помощь молодым специалистам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6802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1CCD0-1598-46E4-BBEC-2521B0824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EDA0F84-939D-4F89-96C5-4EBE24D8D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4446" r="9989" b="5314"/>
          <a:stretch/>
        </p:blipFill>
        <p:spPr>
          <a:xfrm>
            <a:off x="6718851" y="208722"/>
            <a:ext cx="4691266" cy="64405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979352-CC80-4B52-9778-D1A59C656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638" r="7501" b="6088"/>
          <a:stretch/>
        </p:blipFill>
        <p:spPr>
          <a:xfrm>
            <a:off x="1013793" y="208722"/>
            <a:ext cx="4691266" cy="64405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7415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463239-D11F-411A-94D8-EC47E6598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92C9A-3764-4DF4-87C3-B6A58F21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6962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конкурсов.</a:t>
            </a:r>
            <a: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400" i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latin typeface="Arial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96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CF253B-F4E8-4B89-B691-3524844BC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CF4C1-9EFD-4F12-9CD4-17DC26C5A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3478" r="5252" b="5121"/>
          <a:stretch/>
        </p:blipFill>
        <p:spPr>
          <a:xfrm>
            <a:off x="3591338" y="185530"/>
            <a:ext cx="4916557" cy="654187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605251" y="3042458"/>
            <a:ext cx="1695796" cy="8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50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39ADB8-227F-4CBD-9585-387788C39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1D556-7BE2-49E5-BAD4-5E190965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8200" y="1709530"/>
            <a:ext cx="10515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разных уровней - 2</a:t>
            </a:r>
            <a:r>
              <a:rPr lang="ru-RU" altLang="ru-RU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 российского уровня -  </a:t>
            </a: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alt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очных конкурсах республиканского уровня - 4</a:t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- 5 + 1</a:t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48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C7AFF1-1112-431F-9D17-297029D7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9A9867F-150F-4A61-BCD3-BF33589A0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4157"/>
            <a:ext cx="10515600" cy="5222806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данных первичного обследования и диагноза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перспективному плану индивидуальной 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групповой коррекции.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053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A6BAD2-6711-47CF-B8EA-B315CF448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96FEA-2DE9-4409-8773-DF3C10437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4639" r="9738" b="5121"/>
          <a:stretch/>
        </p:blipFill>
        <p:spPr>
          <a:xfrm>
            <a:off x="1166189" y="185530"/>
            <a:ext cx="4799409" cy="64935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09CBA-6FAD-4DEE-B128-CC63623B9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5024" r="6238" b="5314"/>
          <a:stretch/>
        </p:blipFill>
        <p:spPr>
          <a:xfrm>
            <a:off x="6758230" y="185530"/>
            <a:ext cx="4641136" cy="64935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72036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EDEB6-EA68-419D-857E-C5FD2531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277DB87E-DC39-4A73-B51B-28971801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6015" y="265971"/>
            <a:ext cx="4528912" cy="632605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82FE5-F500-4963-A95B-7B8B36D889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73" y="265971"/>
            <a:ext cx="4690724" cy="63260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9043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2A6305-38F3-4E4E-9573-C439C6F96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A842C072-88CE-472A-99A7-8CC63201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877" y="307543"/>
            <a:ext cx="9104244" cy="624291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140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D21135-9C83-4C84-9FF0-74EDDB74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2714A3C6-AAA8-4549-A9F4-7404B69B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061" y="160313"/>
            <a:ext cx="4810539" cy="653737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894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46A844-78DF-4A58-9CEF-B7C1AD2EB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A808A635-3E0C-45A2-BC35-0A5982616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4594" y="367668"/>
            <a:ext cx="4492486" cy="612266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523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4CB749-D939-41F2-AA93-597249AD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ADAFBB51-ADFC-43B7-8FEE-AE5E11E67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5"/>
          <a:stretch/>
        </p:blipFill>
        <p:spPr>
          <a:xfrm>
            <a:off x="6575191" y="311222"/>
            <a:ext cx="4611866" cy="623555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AB209D-B0C4-4117-B5A9-0E05D8730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t="1210" r="3577" b="2501"/>
          <a:stretch/>
        </p:blipFill>
        <p:spPr>
          <a:xfrm>
            <a:off x="1004943" y="311221"/>
            <a:ext cx="4565306" cy="623555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4450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13440A-E082-42C6-AB1F-1618BA9A0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63200985-AD28-4F31-ABEA-7A019FDF4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70" r="955" b="3624"/>
          <a:stretch/>
        </p:blipFill>
        <p:spPr>
          <a:xfrm>
            <a:off x="569846" y="303654"/>
            <a:ext cx="4488878" cy="625742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061E11-D67C-4189-88D5-5001750B1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"/>
          <a:stretch/>
        </p:blipFill>
        <p:spPr>
          <a:xfrm>
            <a:off x="6004571" y="261667"/>
            <a:ext cx="4597168" cy="631548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031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56DDB-023F-48FC-BFC6-66CFC909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3ADCC-530E-4EBE-8B76-F679D53D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6318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 - </a:t>
            </a: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 - 3</a:t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 - </a:t>
            </a: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4400" i="1" dirty="0">
                <a:solidFill>
                  <a:srgbClr val="002060"/>
                </a:solidFill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</a:rPr>
            </a:br>
            <a: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962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283ADF-251D-4440-81BC-99B4CF0D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C1597-B328-42BA-B2FF-0283D08CE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6183" r="8489" b="6088"/>
          <a:stretch/>
        </p:blipFill>
        <p:spPr>
          <a:xfrm>
            <a:off x="3419061" y="79513"/>
            <a:ext cx="5075582" cy="669897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3310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BD471-8EBC-4BE3-9506-A635E7FE7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Объект 3">
            <a:extLst>
              <a:ext uri="{FF2B5EF4-FFF2-40B4-BE49-F238E27FC236}">
                <a16:creationId xmlns:a16="http://schemas.microsoft.com/office/drawing/2014/main" id="{B6B40965-BC73-4217-9048-1A630433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5351" y="445086"/>
            <a:ext cx="4452731" cy="623859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F2C830-C598-4E51-99A5-D0EF65C641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8" y="445086"/>
            <a:ext cx="4635249" cy="623859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512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8BF5F-8B08-4674-8871-6853E00F3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B768FF-DA35-4D01-96E1-021A924B4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5217" r="9488" b="5893"/>
          <a:stretch/>
        </p:blipFill>
        <p:spPr>
          <a:xfrm>
            <a:off x="3498574" y="123018"/>
            <a:ext cx="4969565" cy="673498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7977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F40DD-1583-4787-815B-529102070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5774"/>
            <a:ext cx="12191999" cy="6858000"/>
          </a:xfrm>
          <a:prstGeom prst="rect">
            <a:avLst/>
          </a:prstGeom>
        </p:spPr>
      </p:pic>
      <p:pic>
        <p:nvPicPr>
          <p:cNvPr id="2" name="Объект 3">
            <a:extLst>
              <a:ext uri="{FF2B5EF4-FFF2-40B4-BE49-F238E27FC236}">
                <a16:creationId xmlns:a16="http://schemas.microsoft.com/office/drawing/2014/main" id="{4C5551B0-6BAE-45AA-BAA1-F4162CEE0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587" r="3078" b="1543"/>
          <a:stretch/>
        </p:blipFill>
        <p:spPr>
          <a:xfrm>
            <a:off x="4009385" y="296255"/>
            <a:ext cx="4585253" cy="626549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999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757E4-1FD5-4B29-BBF5-5BFD5BA8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Объект 3">
            <a:extLst>
              <a:ext uri="{FF2B5EF4-FFF2-40B4-BE49-F238E27FC236}">
                <a16:creationId xmlns:a16="http://schemas.microsoft.com/office/drawing/2014/main" id="{6DB0DB3E-ED95-4555-B1AF-A9D8099CF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"/>
          <a:stretch/>
        </p:blipFill>
        <p:spPr>
          <a:xfrm>
            <a:off x="1643270" y="516836"/>
            <a:ext cx="8733182" cy="58507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0730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F40DD-1583-4787-815B-529102070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5774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51" y="-79033"/>
            <a:ext cx="4962876" cy="672451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95336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9CE72-20F7-423D-B751-CDD0AC97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Объект 3">
            <a:extLst>
              <a:ext uri="{FF2B5EF4-FFF2-40B4-BE49-F238E27FC236}">
                <a16:creationId xmlns:a16="http://schemas.microsoft.com/office/drawing/2014/main" id="{26EFC8F1-0811-49FA-845E-BE99A171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551" y="387353"/>
            <a:ext cx="4330354" cy="608329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1\Desktop\скан Кулаковой\078.jpg">
            <a:extLst>
              <a:ext uri="{FF2B5EF4-FFF2-40B4-BE49-F238E27FC236}">
                <a16:creationId xmlns:a16="http://schemas.microsoft.com/office/drawing/2014/main" id="{76021B15-57FC-4519-91D5-2C0E55D4C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</a:blip>
          <a:srcRect l="2975" t="2128" r="2975" b="1801"/>
          <a:stretch/>
        </p:blipFill>
        <p:spPr>
          <a:xfrm>
            <a:off x="6851694" y="442154"/>
            <a:ext cx="4293383" cy="59776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16926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01146A-F724-4447-A703-D9E86180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030C7-95AE-498D-96E6-56421A3E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87605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565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E993ED-8FA0-4F42-AC42-B5BDA51B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D3BE1-A75E-4B30-A0E0-27C27B8A1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331"/>
            <a:ext cx="9144000" cy="3207026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              в соответствии с перспективным планом коррекционной работы.</a:t>
            </a:r>
            <a:r>
              <a:rPr lang="ru-RU" altLang="ru-RU" sz="6000" i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sz="6000" i="1" dirty="0">
                <a:solidFill>
                  <a:srgbClr val="002060"/>
                </a:solidFill>
                <a:latin typeface="Arial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77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8CC3B0-C505-447C-9AB8-9A3001CE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A1F3E-D352-4DA0-B5F6-9FDFFE318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4638" r="9489" b="4927"/>
          <a:stretch/>
        </p:blipFill>
        <p:spPr>
          <a:xfrm>
            <a:off x="762001" y="211018"/>
            <a:ext cx="4691270" cy="659789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79295A-EA72-49A3-A94A-71D9221FC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5217" r="8988" b="5702"/>
          <a:stretch/>
        </p:blipFill>
        <p:spPr>
          <a:xfrm>
            <a:off x="6573077" y="211018"/>
            <a:ext cx="4856922" cy="659789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149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157EB-7885-4CA9-8F78-F59536342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4" name="Объект 1">
            <a:extLst>
              <a:ext uri="{FF2B5EF4-FFF2-40B4-BE49-F238E27FC236}">
                <a16:creationId xmlns:a16="http://schemas.microsoft.com/office/drawing/2014/main" id="{AD52D123-E548-4CCB-99C0-B0F446C7F9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672700"/>
              </p:ext>
            </p:extLst>
          </p:nvPr>
        </p:nvGraphicFramePr>
        <p:xfrm>
          <a:off x="3350030" y="43236"/>
          <a:ext cx="5295206" cy="6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Документ" r:id="rId4" imgW="7118271" imgH="9172313" progId="Word.Document.12">
                  <p:embed/>
                </p:oleObj>
              </mc:Choice>
              <mc:Fallback>
                <p:oleObj name="Документ" r:id="rId4" imgW="7118271" imgH="9172313" progId="Word.Document.12">
                  <p:embed/>
                  <p:pic>
                    <p:nvPicPr>
                      <p:cNvPr id="1026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030" y="43236"/>
                        <a:ext cx="5295206" cy="682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170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155</Words>
  <Application>Microsoft Office PowerPoint</Application>
  <PresentationFormat>Широкоэкранный</PresentationFormat>
  <Paragraphs>29</Paragraphs>
  <Slides>64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Times New Roman</vt:lpstr>
      <vt:lpstr>Тема Office</vt:lpstr>
      <vt:lpstr>Документ</vt:lpstr>
      <vt:lpstr>  Министерство образования республики Мордовия   Портфолио</vt:lpstr>
      <vt:lpstr>Презентация PowerPoint</vt:lpstr>
      <vt:lpstr>Обобщение педагогического опыта  на тему</vt:lpstr>
      <vt:lpstr>Проверка педагогического опыта на плагиат</vt:lpstr>
      <vt:lpstr>Презентация PowerPoint</vt:lpstr>
      <vt:lpstr>Презентация PowerPoint</vt:lpstr>
      <vt:lpstr>   2. Динамика продвижения обучающихся               в соответствии с перспективным планом коррекционной работы. </vt:lpstr>
      <vt:lpstr>Презентация PowerPoint</vt:lpstr>
      <vt:lpstr>Презентация PowerPoint</vt:lpstr>
      <vt:lpstr>3. Взаимодействие с родителями. </vt:lpstr>
      <vt:lpstr>Презентация PowerPoint</vt:lpstr>
      <vt:lpstr>Презентация PowerPoint</vt:lpstr>
      <vt:lpstr>Презентация PowerPoint</vt:lpstr>
      <vt:lpstr>4. Результаты участия в инновационной (экспериментальной) деятельности. На муниципальном уровне - 3 На республиканском уровне - 4</vt:lpstr>
      <vt:lpstr>Презентация PowerPoint</vt:lpstr>
      <vt:lpstr>Презентация PowerPoint</vt:lpstr>
      <vt:lpstr>    5. Участие детей в:  заочных олимпиадах, открытых конкурсах, конференциях, выставках, турнирах, соревнованиях. Победы и призовые места в дистанционных мероприятиях с сети «Интернет» - 2. Победы и призовые места в очных республиканских мероприятиях – 4 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Наличие публикаций. Материалы, прошедшие экспертизу на сайтах, порталах сети «Интернет» - 2  Республиканский  уровень - 4   </vt:lpstr>
      <vt:lpstr>Презентация PowerPoint</vt:lpstr>
      <vt:lpstr>Презентация PowerPoint</vt:lpstr>
      <vt:lpstr>Презентация PowerPoint</vt:lpstr>
      <vt:lpstr>8. Выступления на заседаниях методических советов, научно-практических конференциях,  педагогических чтениях, семинарах, секциях, форумах, радиопередачах (очно). Уровень образовательной организации - 3 Муниципальный уровень - 3 Республиканский уровень – 5 Российский уровень - 5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Проведение открытых занятий, мастер-классов, мероприятий (очно). Уровень образовательной организации - 3 Муниципальный уровень - 4 Республиканский уровень  - 6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Экспертная деятельность. Муниципальный уровень - 4 </vt:lpstr>
      <vt:lpstr>Презентация PowerPoint</vt:lpstr>
      <vt:lpstr>11. Наставничество. Эффективная педагогическая помощь молодым специалистам - 3</vt:lpstr>
      <vt:lpstr>Презентация PowerPoint</vt:lpstr>
      <vt:lpstr>12. Общественно-педагогическая активность педагога: участие в работе педагогических сообществ, комиссиях, в жюри конкурсов.  </vt:lpstr>
      <vt:lpstr>Презентация PowerPoint</vt:lpstr>
      <vt:lpstr>     13. Участие педагога в профессиональных конкурсах. Победы и призовые места в конкурсах на порталах сети Интернет разных уровней - 2 Призовые места и победы в очных конкурсах  российского уровня -  7 Участие в очных конкурсах республиканского уровня - 4 Победы и призовые места в очных муниципальных конкурсах - 5 + 1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14. Награды и поощрения. Поощрения с различных сайтов и порталов сети Интернет - 2 Поощрения муниципального уровня - 3 Поощрения республиканского уровня - 4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 Портфолио</dc:title>
  <dc:creator>Кулаков Кирилл</dc:creator>
  <cp:lastModifiedBy>admin</cp:lastModifiedBy>
  <cp:revision>28</cp:revision>
  <dcterms:created xsi:type="dcterms:W3CDTF">2022-11-15T17:10:05Z</dcterms:created>
  <dcterms:modified xsi:type="dcterms:W3CDTF">2022-11-24T05:33:58Z</dcterms:modified>
</cp:coreProperties>
</file>