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7"/>
  </p:notesMasterIdLst>
  <p:sldIdLst>
    <p:sldId id="256" r:id="rId2"/>
    <p:sldId id="257" r:id="rId3"/>
    <p:sldId id="424" r:id="rId4"/>
    <p:sldId id="372" r:id="rId5"/>
    <p:sldId id="315" r:id="rId6"/>
    <p:sldId id="378" r:id="rId7"/>
    <p:sldId id="375" r:id="rId8"/>
    <p:sldId id="377" r:id="rId9"/>
    <p:sldId id="398" r:id="rId10"/>
    <p:sldId id="442" r:id="rId11"/>
    <p:sldId id="441" r:id="rId12"/>
    <p:sldId id="376" r:id="rId13"/>
    <p:sldId id="379" r:id="rId14"/>
    <p:sldId id="380" r:id="rId15"/>
    <p:sldId id="381" r:id="rId16"/>
    <p:sldId id="382" r:id="rId17"/>
    <p:sldId id="383" r:id="rId18"/>
    <p:sldId id="384" r:id="rId19"/>
    <p:sldId id="403" r:id="rId20"/>
    <p:sldId id="402" r:id="rId21"/>
    <p:sldId id="401" r:id="rId22"/>
    <p:sldId id="388" r:id="rId23"/>
    <p:sldId id="389" r:id="rId24"/>
    <p:sldId id="390" r:id="rId25"/>
    <p:sldId id="395" r:id="rId26"/>
    <p:sldId id="391" r:id="rId27"/>
    <p:sldId id="443" r:id="rId28"/>
    <p:sldId id="392" r:id="rId29"/>
    <p:sldId id="393" r:id="rId30"/>
    <p:sldId id="399" r:id="rId31"/>
    <p:sldId id="374" r:id="rId32"/>
    <p:sldId id="444" r:id="rId33"/>
    <p:sldId id="409" r:id="rId34"/>
    <p:sldId id="420" r:id="rId35"/>
    <p:sldId id="419" r:id="rId36"/>
    <p:sldId id="421" r:id="rId37"/>
    <p:sldId id="410" r:id="rId38"/>
    <p:sldId id="411" r:id="rId39"/>
    <p:sldId id="412" r:id="rId40"/>
    <p:sldId id="413" r:id="rId41"/>
    <p:sldId id="414" r:id="rId42"/>
    <p:sldId id="415" r:id="rId43"/>
    <p:sldId id="418" r:id="rId44"/>
    <p:sldId id="422" r:id="rId45"/>
    <p:sldId id="423" r:id="rId46"/>
    <p:sldId id="400" r:id="rId47"/>
    <p:sldId id="404" r:id="rId48"/>
    <p:sldId id="405" r:id="rId49"/>
    <p:sldId id="406" r:id="rId50"/>
    <p:sldId id="407" r:id="rId51"/>
    <p:sldId id="408" r:id="rId52"/>
    <p:sldId id="425" r:id="rId53"/>
    <p:sldId id="426" r:id="rId54"/>
    <p:sldId id="428" r:id="rId55"/>
    <p:sldId id="427" r:id="rId56"/>
    <p:sldId id="429" r:id="rId57"/>
    <p:sldId id="430" r:id="rId58"/>
    <p:sldId id="431" r:id="rId59"/>
    <p:sldId id="432" r:id="rId60"/>
    <p:sldId id="434" r:id="rId61"/>
    <p:sldId id="436" r:id="rId62"/>
    <p:sldId id="437" r:id="rId63"/>
    <p:sldId id="438" r:id="rId64"/>
    <p:sldId id="439" r:id="rId65"/>
    <p:sldId id="440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5" autoAdjust="0"/>
    <p:restoredTop sz="89068" autoAdjust="0"/>
  </p:normalViewPr>
  <p:slideViewPr>
    <p:cSldViewPr>
      <p:cViewPr>
        <p:scale>
          <a:sx n="64" d="100"/>
          <a:sy n="64" d="100"/>
        </p:scale>
        <p:origin x="-176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1AA73D-3B61-4EFD-9463-3E9AC4C19D9A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9DE174-1814-46A7-B00B-7C580A79AA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365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FF6C-79E7-4DFE-943C-CA01E16EA991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8B54-CCF0-4532-9D6D-C4AF19722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D9714-C2A2-457D-9F74-D8A7FFE8A6ED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A91AC-12A3-4CB9-826A-055F57B4B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3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3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002DF-1A81-43F9-B162-B9FB45BC3E50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9DD8E-5BBB-414E-80DD-64FE8F70A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E8321-E02C-4C0D-B9B3-8A85939E16DC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567EE-28AB-4EEC-B814-B665B1411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AB4F8-D1AF-4317-A90D-7D7EBD4BEE47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5BB81-FAA1-45C5-B614-926459C32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619F7-45BA-4066-92F0-2BEE2A909E1D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70C7-EE4E-4965-B1D5-A1B323B69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C1F0F-992D-4E9E-A2CB-772F5A4E076C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D517A-00B6-4349-B338-EC8EBBE17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2B9D9-F78C-49D1-9545-D96A7B2F9D84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4092A-C03E-481B-9D13-5959EE3AB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316C5-142B-401B-99BA-DF26554431EB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CD4F1-D098-4DF5-B3E6-957F8F36A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E54A4-A5E4-43D4-A2E8-3AB4B3696C9A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C0552-3CCA-49A0-8F60-5B9E5E1F5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CF3AD-FCC9-424F-9C27-0468D5527AC0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1B119-5A53-4AE5-9888-7DBCB1DB8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228F9C-45BF-426B-BA9F-E5375FAC3DD2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F9D08C-C3F4-44BF-BF25-A535EEEA4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8" r:id="rId2"/>
    <p:sldLayoutId id="2147483697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8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B73D5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B73D5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2060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13"/>
            <a:ext cx="8229600" cy="3824287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3700" b="1" i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700" b="1" i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33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Салтыковой Юлии Евгеньевны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Учителя-логопеда структурного подразделения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№18 комбинированного вида»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Рузаевского муниципального района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b="1" smtClean="0">
              <a:solidFill>
                <a:srgbClr val="002E8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cre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create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1628775"/>
            <a:ext cx="8229600" cy="3240088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17375E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17375E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9900CC"/>
                </a:solidFill>
                <a:latin typeface="Arial" charset="0"/>
              </a:rPr>
              <a:t>2. СООТВЕТСТВИЕ ДАННЫХ ПЕРВИЧНОГО ОБСЛЕДОВАНИЯ И ДИАГНОЗА ПЕРСПЕКТИВНОМУ ПЛАНУ ИНДИВИДУАЛЬНОЙ ИЛИ ГРУППОВОЙ КОРРЕКЦИИ	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img20190215_155930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0"/>
            <a:ext cx="5137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5"/>
          <p:cNvSpPr txBox="1">
            <a:spLocks noChangeArrowheads="1"/>
          </p:cNvSpPr>
          <p:nvPr/>
        </p:nvSpPr>
        <p:spPr bwMode="auto">
          <a:xfrm>
            <a:off x="1187450" y="2205038"/>
            <a:ext cx="669607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9900CC"/>
                </a:solidFill>
                <a:latin typeface="Arial" charset="0"/>
              </a:rPr>
              <a:t>3. ДИНАМИКА ПРОДВИЖЕНИЯ ВОСПИТАННИКОВ В СООТВЕТСТВИИ С ПЕРСПЕКТИВНЫМ ПЛАНОМ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832ddc501340e67c3461147731b5e487-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0"/>
            <a:ext cx="620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img20190215_160021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ChangeArrowheads="1"/>
          </p:cNvSpPr>
          <p:nvPr/>
        </p:nvSpPr>
        <p:spPr bwMode="auto">
          <a:xfrm>
            <a:off x="468313" y="2420938"/>
            <a:ext cx="8388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9900CC"/>
                </a:solidFill>
                <a:latin typeface="Arial" charset="0"/>
              </a:rPr>
              <a:t>4. ВЗАИМОДЕЙСТВИЕ С РОДИТЕЛЯМИ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img20190215_160123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0"/>
            <a:ext cx="4951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832ddc501340e67c3461147731b5e487-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620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2000250" y="1643063"/>
            <a:ext cx="1143000" cy="285750"/>
          </a:xfrm>
        </p:spPr>
        <p:txBody>
          <a:bodyPr>
            <a:normAutofit fontScale="5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7625" y="1357313"/>
            <a:ext cx="4857750" cy="5310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Дата рождения: 19.11.1986 г.</a:t>
            </a: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Профессиональное образование:</a:t>
            </a:r>
            <a:r>
              <a:rPr lang="ru-RU" i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МГПИ им. М.Е.Евсевьева, квалификация: учитель-олигофренопедагог и учитель-логопед по специальности «Олигофренопедагогика» с дополнительной специальностью «Логопедия».</a:t>
            </a: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Диплом  №  ВСГ 1156849,  дата выдачи   14.06.2008г.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Стаж педагогической работы </a:t>
            </a: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(по специальности):  10 лет 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Общий трудовой стаж:  10 лет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Наличие квалификационной категории: первая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Дата последней аттестации:  Приказ № 448 от 22.05.2014 г.</a:t>
            </a:r>
            <a:r>
              <a:rPr lang="ru-RU" b="1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                </a:t>
            </a:r>
            <a:endParaRPr lang="ru-RU">
              <a:solidFill>
                <a:srgbClr val="38185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ru-RU">
              <a:solidFill>
                <a:srgbClr val="660066"/>
              </a:solidFill>
              <a:latin typeface="Constantia" pitchFamily="18" charset="0"/>
            </a:endParaRPr>
          </a:p>
          <a:p>
            <a:pPr>
              <a:defRPr/>
            </a:pPr>
            <a:r>
              <a:rPr lang="ru-RU" b="1" u="sng">
                <a:solidFill>
                  <a:srgbClr val="002060"/>
                </a:solidFill>
                <a:latin typeface="Constantia" pitchFamily="18" charset="0"/>
              </a:rPr>
              <a:t> </a:t>
            </a:r>
          </a:p>
        </p:txBody>
      </p:sp>
      <p:pic>
        <p:nvPicPr>
          <p:cNvPr id="15363" name="Picture 5" descr="ФОТО_ Салтыкова 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12875"/>
            <a:ext cx="3022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832ddc501340e67c3461147731b5e487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0"/>
            <a:ext cx="620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832ddc501340e67c3461147731b5e487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0"/>
            <a:ext cx="6048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g20190215_16022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0"/>
            <a:ext cx="5511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2268538" y="2349500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9900CC"/>
                </a:solidFill>
              </a:rPr>
              <a:t>5. НАЛИЧИЕ ПУБЛИКАЦИЙ</a:t>
            </a:r>
          </a:p>
        </p:txBody>
      </p:sp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2124075" y="3716338"/>
            <a:ext cx="5238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7375E"/>
                </a:solidFill>
                <a:latin typeface="Arial" charset="0"/>
              </a:rPr>
              <a:t>Российский уровень – 1 </a:t>
            </a:r>
          </a:p>
          <a:p>
            <a:endParaRPr lang="ru-RU" sz="2400" b="1">
              <a:solidFill>
                <a:srgbClr val="17375E"/>
              </a:solidFill>
              <a:latin typeface="Arial" charset="0"/>
            </a:endParaRPr>
          </a:p>
          <a:p>
            <a:r>
              <a:rPr lang="ru-RU" sz="2400" b="1">
                <a:solidFill>
                  <a:srgbClr val="17375E"/>
                </a:solidFill>
                <a:latin typeface="Arial" charset="0"/>
              </a:rPr>
              <a:t>Республиканский уровень - 1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715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Page_0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483235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5" descr="Page_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60350"/>
            <a:ext cx="41402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img20190215_154749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0"/>
            <a:ext cx="6443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Сертификат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0"/>
            <a:ext cx="755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ChangeArrowheads="1"/>
          </p:cNvSpPr>
          <p:nvPr/>
        </p:nvSpPr>
        <p:spPr bwMode="auto">
          <a:xfrm>
            <a:off x="755650" y="1268413"/>
            <a:ext cx="76327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9900CC"/>
                </a:solidFill>
                <a:latin typeface="Arial" charset="0"/>
              </a:rPr>
              <a:t>6. УЧАСТИЕ В ИННОВАЦИОННОЙ (ЭКСПЕРИМЕНТАЛЬНОЙ) ДЕЯТЕЛЬНОСТИ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img20190215_15463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61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4" descr="img20190215_154346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-20638"/>
            <a:ext cx="464343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832ddc501340e67c3461147731b5e487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20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/>
          <p:cNvSpPr txBox="1">
            <a:spLocks noChangeArrowheads="1"/>
          </p:cNvSpPr>
          <p:nvPr/>
        </p:nvSpPr>
        <p:spPr bwMode="auto">
          <a:xfrm>
            <a:off x="684213" y="2276475"/>
            <a:ext cx="792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9900CC"/>
                </a:solidFill>
                <a:latin typeface="Arial" charset="0"/>
              </a:rPr>
              <a:t>7. НАЛИЧИЕ АВТОРСКИХ ПРОГРАММ, МЕТОДИЧЕСКИХ ПОСОБИЙ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08" name="Object 8"/>
          <p:cNvGraphicFramePr>
            <a:graphicFrameLocks noChangeAspect="1"/>
          </p:cNvGraphicFramePr>
          <p:nvPr/>
        </p:nvGraphicFramePr>
        <p:xfrm>
          <a:off x="1531938" y="0"/>
          <a:ext cx="52498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9" name="PDF" r:id="rId3" imgW="0" imgH="0" progId="">
                  <p:embed/>
                </p:oleObj>
              </mc:Choice>
              <mc:Fallback>
                <p:oleObj name="PDF" r:id="rId3" imgW="0" imgH="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0"/>
                        <a:ext cx="524986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C:\Users\User\Downloads\img20190221_08532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476672"/>
            <a:ext cx="42277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овз программа сочн 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167" y="476672"/>
            <a:ext cx="4176464" cy="59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4"/>
          <p:cNvSpPr>
            <a:spLocks noChangeArrowheads="1"/>
          </p:cNvSpPr>
          <p:nvPr/>
        </p:nvSpPr>
        <p:spPr bwMode="auto">
          <a:xfrm>
            <a:off x="0" y="1844675"/>
            <a:ext cx="9144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8. ВЫСТУПЛЕНИЯ НА НАУЧНО-ПРАКТИЧЕСКИХ </a:t>
            </a:r>
          </a:p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КОНФЕРЕНЦИЯХ, </a:t>
            </a:r>
          </a:p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ПЕДАГОГИЧЕСКИХ ЧТЕНИЯХ, СЕМИНАРАХ,СЕКЦИЯХ, </a:t>
            </a:r>
            <a:endParaRPr lang="ru-RU" sz="2400">
              <a:solidFill>
                <a:srgbClr val="9900CC"/>
              </a:solidFill>
              <a:latin typeface="Arial" charset="0"/>
            </a:endParaRPr>
          </a:p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МЕТОДИЧЕСКИХ ОБЪЕДИНЕНИЯХ</a:t>
            </a:r>
            <a:endParaRPr lang="ru-RU" sz="2400">
              <a:solidFill>
                <a:srgbClr val="9900CC"/>
              </a:solidFill>
              <a:latin typeface="Arial" charset="0"/>
            </a:endParaRPr>
          </a:p>
          <a:p>
            <a:pPr algn="ctr" eaLnBrk="0" hangingPunct="0"/>
            <a:endParaRPr lang="ru-RU" sz="240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257026" name="Rectangle 5"/>
          <p:cNvSpPr>
            <a:spLocks noChangeArrowheads="1"/>
          </p:cNvSpPr>
          <p:nvPr/>
        </p:nvSpPr>
        <p:spPr bwMode="auto">
          <a:xfrm>
            <a:off x="1331913" y="4149725"/>
            <a:ext cx="72009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Уровень образовательной организации – </a:t>
            </a:r>
            <a:r>
              <a:rPr lang="en-US" sz="2400" b="1">
                <a:solidFill>
                  <a:srgbClr val="002060"/>
                </a:solidFill>
              </a:rPr>
              <a:t>1</a:t>
            </a:r>
          </a:p>
          <a:p>
            <a:endParaRPr lang="en-US" sz="2400" b="1">
              <a:solidFill>
                <a:srgbClr val="002060"/>
              </a:solidFill>
            </a:endParaRPr>
          </a:p>
          <a:p>
            <a:r>
              <a:rPr lang="ru-RU" sz="2400" b="1">
                <a:solidFill>
                  <a:srgbClr val="002060"/>
                </a:solidFill>
              </a:rPr>
              <a:t>Муниципальный уровень – 3</a:t>
            </a:r>
          </a:p>
          <a:p>
            <a:endParaRPr lang="ru-RU" sz="2400" b="1">
              <a:solidFill>
                <a:srgbClr val="002060"/>
              </a:solidFill>
            </a:endParaRPr>
          </a:p>
          <a:p>
            <a:r>
              <a:rPr lang="ru-RU" sz="2400" b="1">
                <a:solidFill>
                  <a:srgbClr val="002060"/>
                </a:solidFill>
              </a:rPr>
              <a:t>Республиканский уровень - 4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4" descr="832ddc501340e67c3461147731b5e487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0"/>
            <a:ext cx="7562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4" descr="832ddc501340e67c3461147731b5e487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0"/>
            <a:ext cx="6429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4" descr="img20190215_160401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0"/>
            <a:ext cx="6205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4" descr="img20190215_155832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6205538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4" descr="img20190215_153521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701675"/>
            <a:ext cx="820737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 descr="F:\img20190218_085011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5175"/>
            <a:ext cx="871378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img20190215_153934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0"/>
            <a:ext cx="5640388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Picture 4" descr="img20190215_153627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28688"/>
            <a:ext cx="838200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4" descr="Image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0"/>
            <a:ext cx="6337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4" descr="Image0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2" name="Picture 5" descr="Image0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4" descr="Image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7812087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6" name="Picture 5" descr="Image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7825"/>
            <a:ext cx="61563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4" descr="ФОРУМ САЛТЫКО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36613"/>
            <a:ext cx="7991475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4" descr="img20190215_154443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0"/>
            <a:ext cx="6192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4"/>
          <p:cNvSpPr>
            <a:spLocks noChangeArrowheads="1"/>
          </p:cNvSpPr>
          <p:nvPr/>
        </p:nvSpPr>
        <p:spPr bwMode="auto">
          <a:xfrm>
            <a:off x="539750" y="1773238"/>
            <a:ext cx="813593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/>
              <a:t> </a:t>
            </a:r>
            <a:r>
              <a:rPr lang="ru-RU" sz="3200" b="1">
                <a:solidFill>
                  <a:srgbClr val="9900CC"/>
                </a:solidFill>
                <a:latin typeface="Arial" charset="0"/>
              </a:rPr>
              <a:t>9. ПРОВЕДЕНИЕ ОТКРЫТЫХ ЗАНЯТИЙ, МАСТЕР-КЛАССОВ, МЕРОПРИЯТИЙ</a:t>
            </a:r>
            <a:endParaRPr lang="ru-RU" sz="320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270338" name="Rectangle 5"/>
          <p:cNvSpPr>
            <a:spLocks noChangeArrowheads="1"/>
          </p:cNvSpPr>
          <p:nvPr/>
        </p:nvSpPr>
        <p:spPr bwMode="auto">
          <a:xfrm>
            <a:off x="971550" y="4508500"/>
            <a:ext cx="6913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Уровень образовательной организации – </a:t>
            </a:r>
            <a:r>
              <a:rPr lang="en-US" sz="2400" b="1">
                <a:solidFill>
                  <a:srgbClr val="002060"/>
                </a:solidFill>
              </a:rPr>
              <a:t>1</a:t>
            </a:r>
          </a:p>
          <a:p>
            <a:endParaRPr lang="en-US" sz="2400" b="1">
              <a:solidFill>
                <a:srgbClr val="002060"/>
              </a:solidFill>
            </a:endParaRPr>
          </a:p>
          <a:p>
            <a:r>
              <a:rPr lang="ru-RU" sz="2400" b="1">
                <a:solidFill>
                  <a:srgbClr val="002060"/>
                </a:solidFill>
              </a:rPr>
              <a:t>Муниципальный уровень - 2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4" descr="832ddc501340e67c3461147731b5e487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0"/>
            <a:ext cx="7562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4" descr="img20190215_160309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205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4" descr="img20190215_15424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0"/>
            <a:ext cx="755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135731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СОБСТВЕННОГО </a:t>
            </a:r>
            <a:br>
              <a:rPr lang="ru-RU" sz="2800" b="1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ИННОВАЦИОННОГО ПЕДАГОГИЧЕСКОГО ОПЫТА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589462"/>
          </a:xfrm>
        </p:spPr>
        <p:txBody>
          <a:bodyPr>
            <a:normAutofit/>
          </a:bodyPr>
          <a:lstStyle/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Педагогический опыт </a:t>
            </a:r>
          </a:p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учителя-логопеда структурного подразделения </a:t>
            </a:r>
            <a:endParaRPr lang="en-US" sz="2400" b="1" i="1" dirty="0" smtClean="0">
              <a:solidFill>
                <a:srgbClr val="3818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«Детский сад № 18 комбинированного вида» </a:t>
            </a:r>
            <a:endParaRPr lang="en-US" sz="2400" b="1" i="1" dirty="0" smtClean="0">
              <a:solidFill>
                <a:srgbClr val="3818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«Детский сад «Радуга» </a:t>
            </a:r>
            <a:endParaRPr lang="en-US" sz="2400" b="1" i="1" dirty="0" smtClean="0">
              <a:solidFill>
                <a:srgbClr val="3818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комбинированного вида» </a:t>
            </a:r>
          </a:p>
          <a:p>
            <a:pPr marL="296863" indent="-296863" algn="ctr" eaLnBrk="1" hangingPunct="1">
              <a:lnSpc>
                <a:spcPct val="80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Салтыковой Юлии Евгеньевны</a:t>
            </a:r>
          </a:p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представлен на сайте  </a:t>
            </a:r>
          </a:p>
          <a:p>
            <a:pPr marL="296863" indent="-296863" algn="ctr" eaLnBrk="1" hangingPunct="1">
              <a:lnSpc>
                <a:spcPct val="75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2400" b="1" i="1" dirty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http://ds18ruz.schoolrm.ru/sveden/employees/18881/208613/</a:t>
            </a:r>
            <a:endParaRPr lang="ru-RU" sz="2400" b="1" i="1" dirty="0" smtClean="0">
              <a:solidFill>
                <a:srgbClr val="3818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96863" indent="-296863" eaLnBrk="1" hangingPunct="1">
              <a:lnSpc>
                <a:spcPct val="80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296863" indent="-296863" eaLnBrk="1" hangingPunct="1">
              <a:lnSpc>
                <a:spcPct val="80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i="1" dirty="0" smtClean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Видеофрагменты занятия представлены на школьном портале в разделе «Наша жизнь», вкладка- «Видео»</a:t>
            </a:r>
          </a:p>
          <a:p>
            <a:pPr marL="296863" indent="-296863" algn="ctr" eaLnBrk="1" hangingPunct="1">
              <a:lnSpc>
                <a:spcPct val="80000"/>
              </a:lnSpc>
              <a:buFont typeface="Wingdings 2" pitchFamily="18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2400" b="1" i="1" dirty="0">
                <a:solidFill>
                  <a:srgbClr val="3818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http://ds18ruz.schoolrm.ru/life/</a:t>
            </a:r>
            <a:endParaRPr lang="ru-RU" sz="2400" b="1" i="1" dirty="0" smtClean="0">
              <a:solidFill>
                <a:srgbClr val="3818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4" descr="img20190215_153735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8569325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4" descr="Image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7063" y="2492375"/>
            <a:ext cx="5976937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58" name="Picture 5" descr="Image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63007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4"/>
          <p:cNvSpPr>
            <a:spLocks noChangeArrowheads="1"/>
          </p:cNvSpPr>
          <p:nvPr/>
        </p:nvSpPr>
        <p:spPr bwMode="auto">
          <a:xfrm>
            <a:off x="1258888" y="908050"/>
            <a:ext cx="7416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9900CC"/>
                </a:solidFill>
              </a:rPr>
              <a:t>10. ОБЩЕСТВЕННАЯ АКТИВНОСТЬ ПЕДАГОГА: УЧАСТИЕ В ЭКСПЕРТНЫХ КОМИССИЯХ, В ЖЮРИ КОНКУРСОВ, ДЕПУТАТСКАЯ ДЕЯТЕЛЬНОСТЬ И Т.Д.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5" descr="img20190215_15414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0"/>
            <a:ext cx="6205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4" descr="img20190215_154037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0"/>
            <a:ext cx="6205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4" descr="Image0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5" name="Picture 3" descr="img20190218_150258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4"/>
          <p:cNvSpPr>
            <a:spLocks noChangeArrowheads="1"/>
          </p:cNvSpPr>
          <p:nvPr/>
        </p:nvSpPr>
        <p:spPr bwMode="auto">
          <a:xfrm>
            <a:off x="323850" y="1916113"/>
            <a:ext cx="80930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9900CC"/>
                </a:solidFill>
              </a:rPr>
              <a:t>11. УЧАСТИЕ ПЕДАГОГА</a:t>
            </a:r>
          </a:p>
          <a:p>
            <a:pPr algn="ctr"/>
            <a:r>
              <a:rPr lang="ru-RU" sz="3200" b="1">
                <a:solidFill>
                  <a:srgbClr val="9900CC"/>
                </a:solidFill>
              </a:rPr>
              <a:t> В ПРОФЕССИОНАЛЬНЫХ КОНКУРСАХ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Picture 4" descr="Image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456406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2" name="Picture 5" descr="Image0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81075"/>
            <a:ext cx="43402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4"/>
          <p:cNvSpPr>
            <a:spLocks noChangeArrowheads="1"/>
          </p:cNvSpPr>
          <p:nvPr/>
        </p:nvSpPr>
        <p:spPr bwMode="auto">
          <a:xfrm>
            <a:off x="0" y="1052513"/>
            <a:ext cx="92964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12. НАГРАДЫ И ПООЩРЕНИЯ ПЕДАГОГА В МЕЖАТТЕСТАЦИОННЫЙ </a:t>
            </a:r>
          </a:p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ПЕРИОД ОРГАНАМИ ГОСУДАРСТВЕННОЙ ВЛАСТИ, МО РМ,</a:t>
            </a:r>
          </a:p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МУНИЦИПАЛЬНЫМИ ОРГАНАМИ УПРАВЛЕНИЯ ОБРАЗОВАНИЕМ,</a:t>
            </a:r>
          </a:p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ОБЩЕСТВЕННЫМИ ОРГАНИЗАЦИЯМИ, ПЕДАГОГИЧЕСКИМИ СООБЩЕСТВАМИ,</a:t>
            </a:r>
          </a:p>
          <a:p>
            <a:pPr algn="ctr"/>
            <a:r>
              <a:rPr lang="ru-RU" sz="2400" b="1">
                <a:solidFill>
                  <a:srgbClr val="9900CC"/>
                </a:solidFill>
                <a:latin typeface="Arial" charset="0"/>
              </a:rPr>
              <a:t>РОДИТЕЛЬСКОЙ ОБЩЕСТВЕННОСТЬЮ.</a:t>
            </a:r>
          </a:p>
          <a:p>
            <a:pPr algn="ctr"/>
            <a:endParaRPr lang="ru-RU" sz="2400" b="1">
              <a:solidFill>
                <a:srgbClr val="99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4" descr="Image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0" name="Picture 4" descr="Image00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663" y="26988"/>
            <a:ext cx="4732337" cy="65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Вывод отчета на печать- Антиплагиа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4" descr="img20190215_153843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-15875"/>
            <a:ext cx="4468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674" name="Picture 4" descr="Image0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0"/>
            <a:ext cx="403225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4"/>
          <p:cNvSpPr>
            <a:spLocks noChangeArrowheads="1"/>
          </p:cNvSpPr>
          <p:nvPr/>
        </p:nvSpPr>
        <p:spPr bwMode="auto">
          <a:xfrm>
            <a:off x="900113" y="2276475"/>
            <a:ext cx="730885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9900CC"/>
                </a:solidFill>
              </a:rPr>
              <a:t>13. ПОВЫШЕНИЕ КВАЛИФИКАЦИИ,</a:t>
            </a:r>
          </a:p>
          <a:p>
            <a:pPr algn="ctr"/>
            <a:r>
              <a:rPr lang="ru-RU" sz="3200" b="1">
                <a:solidFill>
                  <a:srgbClr val="9900CC"/>
                </a:solidFill>
              </a:rPr>
              <a:t>ПРОФЕССИОНАЛЬНАЯ </a:t>
            </a:r>
            <a:br>
              <a:rPr lang="ru-RU" sz="3200" b="1">
                <a:solidFill>
                  <a:srgbClr val="9900CC"/>
                </a:solidFill>
              </a:rPr>
            </a:br>
            <a:r>
              <a:rPr lang="ru-RU" sz="3200" b="1">
                <a:solidFill>
                  <a:srgbClr val="9900CC"/>
                </a:solidFill>
              </a:rPr>
              <a:t>ПЕРЕПОДГОТОВКА.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4" descr="Image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125538"/>
            <a:ext cx="777557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Picture 4" descr="Image0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36613"/>
            <a:ext cx="8150225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4" descr="Image0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98525"/>
            <a:ext cx="8208962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4" descr="img20190215_154536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205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684213" y="2420938"/>
            <a:ext cx="7848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ПРИМЕНЕНИЕ ИНФОРМАЦИОННО-КОММУНИКАТИВНЫХ ТЕХНОЛОГИЙ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img20190215_155034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1713" y="0"/>
            <a:ext cx="517525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2" descr="sertifikat_site-389925-1554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056062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13" descr="1006417-141-144-se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3375"/>
            <a:ext cx="44259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7">
      <a:dk1>
        <a:sysClr val="windowText" lastClr="000000"/>
      </a:dk1>
      <a:lt1>
        <a:sysClr val="window" lastClr="FFFFFF"/>
      </a:lt1>
      <a:dk2>
        <a:srgbClr val="575F6D"/>
      </a:dk2>
      <a:lt2>
        <a:srgbClr val="542378"/>
      </a:lt2>
      <a:accent1>
        <a:srgbClr val="7030A0"/>
      </a:accent1>
      <a:accent2>
        <a:srgbClr val="0070C0"/>
      </a:accent2>
      <a:accent3>
        <a:srgbClr val="AB73D5"/>
      </a:accent3>
      <a:accent4>
        <a:srgbClr val="002060"/>
      </a:accent4>
      <a:accent5>
        <a:srgbClr val="AEBAD5"/>
      </a:accent5>
      <a:accent6>
        <a:srgbClr val="7030A0"/>
      </a:accent6>
      <a:hlink>
        <a:srgbClr val="0042C7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7">
    <a:dk1>
      <a:sysClr val="windowText" lastClr="000000"/>
    </a:dk1>
    <a:lt1>
      <a:sysClr val="window" lastClr="FFFFFF"/>
    </a:lt1>
    <a:dk2>
      <a:srgbClr val="575F6D"/>
    </a:dk2>
    <a:lt2>
      <a:srgbClr val="542378"/>
    </a:lt2>
    <a:accent1>
      <a:srgbClr val="7030A0"/>
    </a:accent1>
    <a:accent2>
      <a:srgbClr val="0070C0"/>
    </a:accent2>
    <a:accent3>
      <a:srgbClr val="AB73D5"/>
    </a:accent3>
    <a:accent4>
      <a:srgbClr val="002060"/>
    </a:accent4>
    <a:accent5>
      <a:srgbClr val="AEBAD5"/>
    </a:accent5>
    <a:accent6>
      <a:srgbClr val="7030A0"/>
    </a:accent6>
    <a:hlink>
      <a:srgbClr val="0042C7"/>
    </a:hlink>
    <a:folHlink>
      <a:srgbClr val="0070C0"/>
    </a:folHlink>
  </a:clrScheme>
</a:themeOverride>
</file>

<file path=ppt/theme/themeOverride2.xml><?xml version="1.0" encoding="utf-8"?>
<a:themeOverride xmlns:a="http://schemas.openxmlformats.org/drawingml/2006/main">
  <a:clrScheme name="Другая 7">
    <a:dk1>
      <a:sysClr val="windowText" lastClr="000000"/>
    </a:dk1>
    <a:lt1>
      <a:sysClr val="window" lastClr="FFFFFF"/>
    </a:lt1>
    <a:dk2>
      <a:srgbClr val="575F6D"/>
    </a:dk2>
    <a:lt2>
      <a:srgbClr val="542378"/>
    </a:lt2>
    <a:accent1>
      <a:srgbClr val="7030A0"/>
    </a:accent1>
    <a:accent2>
      <a:srgbClr val="0070C0"/>
    </a:accent2>
    <a:accent3>
      <a:srgbClr val="AB73D5"/>
    </a:accent3>
    <a:accent4>
      <a:srgbClr val="002060"/>
    </a:accent4>
    <a:accent5>
      <a:srgbClr val="AEBAD5"/>
    </a:accent5>
    <a:accent6>
      <a:srgbClr val="7030A0"/>
    </a:accent6>
    <a:hlink>
      <a:srgbClr val="0042C7"/>
    </a:hlink>
    <a:folHlink>
      <a:srgbClr val="007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</TotalTime>
  <Words>316</Words>
  <Application>Microsoft Office PowerPoint</Application>
  <PresentationFormat>Экран (4:3)</PresentationFormat>
  <Paragraphs>64</Paragraphs>
  <Slides>65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Поток</vt:lpstr>
      <vt:lpstr>PDF</vt:lpstr>
      <vt:lpstr>Министерство образования РМ</vt:lpstr>
      <vt:lpstr>Презентация PowerPoint</vt:lpstr>
      <vt:lpstr>Презентация PowerPoint</vt:lpstr>
      <vt:lpstr>Презентация PowerPoint</vt:lpstr>
      <vt:lpstr>  ПРЕДСТАВЛЕНИЕ СОБСТВЕННОГО  ИННОВАЦИОННОГО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2. СООТВЕТСТВИЕ ДАННЫХ ПЕРВИЧНОГО ОБСЛЕДОВАНИЯ И ДИАГНОЗА ПЕРСПЕКТИВНОМУ ПЛАНУ ИНДИВИДУАЛЬНОЙ ИЛИ ГРУППОВОЙ КОРРЕКЦИИ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arinushkin</dc:creator>
  <cp:lastModifiedBy>User</cp:lastModifiedBy>
  <cp:revision>617</cp:revision>
  <dcterms:created xsi:type="dcterms:W3CDTF">2017-03-14T09:03:05Z</dcterms:created>
  <dcterms:modified xsi:type="dcterms:W3CDTF">2019-02-21T06:54:56Z</dcterms:modified>
</cp:coreProperties>
</file>