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56" r:id="rId2"/>
    <p:sldId id="257" r:id="rId3"/>
    <p:sldId id="267" r:id="rId4"/>
    <p:sldId id="266" r:id="rId5"/>
    <p:sldId id="258" r:id="rId6"/>
    <p:sldId id="259" r:id="rId7"/>
    <p:sldId id="296" r:id="rId8"/>
    <p:sldId id="260" r:id="rId9"/>
    <p:sldId id="261" r:id="rId10"/>
    <p:sldId id="262" r:id="rId11"/>
    <p:sldId id="268" r:id="rId12"/>
    <p:sldId id="263" r:id="rId13"/>
    <p:sldId id="264" r:id="rId14"/>
    <p:sldId id="269" r:id="rId15"/>
    <p:sldId id="270" r:id="rId16"/>
    <p:sldId id="271" r:id="rId17"/>
    <p:sldId id="272" r:id="rId18"/>
    <p:sldId id="273" r:id="rId19"/>
    <p:sldId id="276" r:id="rId20"/>
    <p:sldId id="277" r:id="rId21"/>
    <p:sldId id="278" r:id="rId22"/>
    <p:sldId id="279" r:id="rId23"/>
    <p:sldId id="280" r:id="rId24"/>
    <p:sldId id="283" r:id="rId25"/>
    <p:sldId id="282" r:id="rId26"/>
    <p:sldId id="281" r:id="rId27"/>
    <p:sldId id="284" r:id="rId28"/>
    <p:sldId id="285" r:id="rId29"/>
    <p:sldId id="286" r:id="rId30"/>
    <p:sldId id="287" r:id="rId31"/>
    <p:sldId id="288" r:id="rId32"/>
    <p:sldId id="291" r:id="rId33"/>
    <p:sldId id="292" r:id="rId34"/>
    <p:sldId id="294" r:id="rId35"/>
    <p:sldId id="293" r:id="rId36"/>
    <p:sldId id="295" r:id="rId3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737" autoAdjust="0"/>
  </p:normalViewPr>
  <p:slideViewPr>
    <p:cSldViewPr>
      <p:cViewPr>
        <p:scale>
          <a:sx n="120" d="100"/>
          <a:sy n="120" d="100"/>
        </p:scale>
        <p:origin x="54" y="12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E53FBD-06E3-4765-82F5-73925907D737}" type="datetimeFigureOut">
              <a:rPr lang="ru-RU" smtClean="0"/>
              <a:t>20.12.2021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2550CB-5A90-4C0D-BD24-C9A897AC4B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0381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2550CB-5A90-4C0D-BD24-C9A897AC4B52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99948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20.12.2021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ds104sar.schoolrm.ru/sveden/employees/11248/196518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solncesvet.ru/sert/" TargetMode="External"/><Relationship Id="rId4" Type="http://schemas.openxmlformats.org/officeDocument/2006/relationships/hyperlink" Target="https://www.maam.ru/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ds104sar.schoolrm.ru/sveden/employees/11248/196518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cdn.hipwallpaper.com/i/63/36/kGOZof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142852"/>
            <a:ext cx="9144000" cy="43088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endParaRPr lang="ru-RU" sz="2200" b="1" dirty="0">
              <a:ln w="11430">
                <a:noFill/>
              </a:ln>
              <a:latin typeface="Garamond" pitchFamily="18" charset="0"/>
            </a:endParaRPr>
          </a:p>
        </p:txBody>
      </p:sp>
      <p:sp>
        <p:nvSpPr>
          <p:cNvPr id="1028" name="AutoShape 4" descr="https://catherineasquithgallery.com/uploads/posts/2021-02/1612980751_202-p-fon-dlya-prezentatsii-rozovii-odnotonnii-23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0" y="573739"/>
            <a:ext cx="9144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ln w="3175">
                  <a:solidFill>
                    <a:schemeClr val="tx1"/>
                  </a:solidFill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Портфолио</a:t>
            </a:r>
            <a:endParaRPr lang="ru-RU" sz="4400" dirty="0">
              <a:ln w="3175">
                <a:solidFill>
                  <a:schemeClr val="tx1"/>
                </a:solidFill>
              </a:ln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571836" y="1571612"/>
            <a:ext cx="5572164" cy="46166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</a:pPr>
            <a:endParaRPr lang="ru-RU" sz="2400" b="1" dirty="0">
              <a:ln w="3175">
                <a:solidFill>
                  <a:schemeClr val="tx1">
                    <a:lumMod val="65000"/>
                    <a:lumOff val="35000"/>
                  </a:schemeClr>
                </a:solidFill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277480" y="2390760"/>
            <a:ext cx="578644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ln w="3175">
                  <a:noFill/>
                </a:ln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Профессиональное образование</a:t>
            </a:r>
            <a:r>
              <a:rPr lang="ru-RU" b="1" dirty="0" smtClean="0">
                <a:ln w="3175">
                  <a:noFill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i="1" dirty="0" smtClean="0">
                <a:ln w="3175">
                  <a:noFill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высшее, МГПИ им. М. Е. </a:t>
            </a:r>
            <a:r>
              <a:rPr lang="ru-RU" i="1" dirty="0" err="1" smtClean="0">
                <a:ln w="3175">
                  <a:noFill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Евсевьева</a:t>
            </a:r>
            <a:endParaRPr lang="ru-RU" i="1" dirty="0" smtClean="0">
              <a:ln w="3175">
                <a:noFill/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b="1" dirty="0" smtClean="0">
                <a:ln w="3175">
                  <a:noFill/>
                </a:ln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Специальность: </a:t>
            </a:r>
            <a:r>
              <a:rPr lang="ru-RU" i="1" dirty="0" smtClean="0">
                <a:ln w="3175">
                  <a:noFill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Логопедия</a:t>
            </a:r>
          </a:p>
          <a:p>
            <a:pPr algn="just"/>
            <a:r>
              <a:rPr lang="ru-RU" b="1" dirty="0" smtClean="0">
                <a:ln w="3175">
                  <a:noFill/>
                </a:ln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Квалификация:</a:t>
            </a:r>
            <a:r>
              <a:rPr lang="ru-RU" b="1" dirty="0" smtClean="0">
                <a:ln w="3175">
                  <a:noFill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smtClean="0">
                <a:ln w="3175">
                  <a:noFill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учитель-логопед</a:t>
            </a:r>
          </a:p>
          <a:p>
            <a:pPr algn="just"/>
            <a:r>
              <a:rPr lang="ru-RU" b="1" dirty="0" smtClean="0">
                <a:ln w="3175">
                  <a:noFill/>
                </a:ln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Диплом: </a:t>
            </a:r>
            <a:r>
              <a:rPr lang="ru-RU" i="1" dirty="0" smtClean="0">
                <a:ln w="3175">
                  <a:noFill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ДВС № 1157789</a:t>
            </a:r>
          </a:p>
          <a:p>
            <a:pPr algn="just"/>
            <a:r>
              <a:rPr lang="ru-RU" b="1" dirty="0" smtClean="0">
                <a:ln w="3175">
                  <a:noFill/>
                </a:ln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Дата выдачи: </a:t>
            </a:r>
            <a:r>
              <a:rPr lang="ru-RU" i="1" dirty="0" smtClean="0">
                <a:ln w="3175">
                  <a:noFill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12 февраля 2016 года</a:t>
            </a:r>
          </a:p>
          <a:p>
            <a:pPr lvl="0" algn="just"/>
            <a:r>
              <a:rPr lang="ru-RU" b="1" dirty="0" smtClean="0">
                <a:ln w="3175">
                  <a:noFill/>
                </a:ln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Профессиональная переподготовка: </a:t>
            </a:r>
          </a:p>
          <a:p>
            <a:pPr lvl="0" algn="just"/>
            <a:r>
              <a:rPr lang="ru-RU" i="1" dirty="0" smtClean="0">
                <a:ln w="3175">
                  <a:noFill/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МГПИ </a:t>
            </a:r>
            <a:r>
              <a:rPr lang="ru-RU" i="1" dirty="0">
                <a:ln w="3175">
                  <a:noFill/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им. М. Е. </a:t>
            </a:r>
            <a:r>
              <a:rPr lang="ru-RU" i="1" dirty="0" err="1" smtClean="0">
                <a:ln w="3175">
                  <a:noFill/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Евсевьева</a:t>
            </a:r>
            <a:endParaRPr lang="ru-RU" i="1" dirty="0" smtClean="0">
              <a:ln w="3175">
                <a:noFill/>
              </a:ln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ru-RU" b="1" dirty="0">
                <a:ln w="3175">
                  <a:noFill/>
                </a:ln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Квалификация:</a:t>
            </a:r>
            <a:r>
              <a:rPr lang="ru-RU" b="1" dirty="0">
                <a:ln w="3175">
                  <a:noFill/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>
                <a:ln w="3175">
                  <a:noFill/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i="1" dirty="0" smtClean="0">
                <a:ln w="3175">
                  <a:noFill/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оспитатель</a:t>
            </a:r>
            <a:endParaRPr lang="ru-RU" i="1" dirty="0">
              <a:ln w="3175">
                <a:noFill/>
              </a:ln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ru-RU" b="1" dirty="0">
                <a:ln w="3175">
                  <a:noFill/>
                </a:ln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Дата выдачи: </a:t>
            </a:r>
            <a:r>
              <a:rPr lang="ru-RU" i="1" dirty="0" smtClean="0">
                <a:ln w="3175">
                  <a:noFill/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05 апреля </a:t>
            </a:r>
            <a:r>
              <a:rPr lang="ru-RU" i="1" dirty="0">
                <a:ln w="3175">
                  <a:noFill/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2016 года</a:t>
            </a:r>
          </a:p>
          <a:p>
            <a:pPr algn="just"/>
            <a:r>
              <a:rPr lang="ru-RU" b="1" dirty="0" smtClean="0">
                <a:ln w="3175">
                  <a:noFill/>
                </a:ln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Общий трудовой стаж:</a:t>
            </a:r>
            <a:r>
              <a:rPr lang="ru-RU" b="1" dirty="0" smtClean="0">
                <a:ln w="3175">
                  <a:noFill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smtClean="0">
                <a:ln w="3175">
                  <a:noFill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14 лет</a:t>
            </a:r>
          </a:p>
          <a:p>
            <a:pPr algn="just"/>
            <a:r>
              <a:rPr lang="ru-RU" b="1" dirty="0" smtClean="0">
                <a:ln w="3175">
                  <a:noFill/>
                </a:ln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Стаж педагогической работы: </a:t>
            </a:r>
            <a:r>
              <a:rPr lang="ru-RU" i="1" dirty="0" smtClean="0">
                <a:ln w="3175">
                  <a:noFill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8 лет</a:t>
            </a:r>
          </a:p>
          <a:p>
            <a:pPr algn="just"/>
            <a:r>
              <a:rPr lang="ru-RU" b="1" dirty="0" smtClean="0">
                <a:ln w="3175">
                  <a:noFill/>
                </a:ln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данном учреждении: </a:t>
            </a:r>
            <a:r>
              <a:rPr lang="ru-RU" i="1" dirty="0" smtClean="0">
                <a:ln w="3175">
                  <a:noFill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8 лет</a:t>
            </a:r>
          </a:p>
          <a:p>
            <a:pPr algn="just"/>
            <a:r>
              <a:rPr lang="ru-RU" b="1" dirty="0" smtClean="0">
                <a:ln w="3175">
                  <a:noFill/>
                </a:ln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Занимаемая должность: </a:t>
            </a:r>
            <a:r>
              <a:rPr lang="ru-RU" i="1" dirty="0" smtClean="0">
                <a:ln w="3175">
                  <a:noFill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</a:t>
            </a:r>
          </a:p>
          <a:p>
            <a:pPr algn="just"/>
            <a:r>
              <a:rPr lang="ru-RU" b="1" dirty="0" smtClean="0">
                <a:ln w="3175">
                  <a:noFill/>
                </a:ln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Квалификационная категория:</a:t>
            </a:r>
            <a:r>
              <a:rPr lang="ru-RU" b="1" dirty="0" smtClean="0">
                <a:ln w="3175">
                  <a:noFill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smtClean="0">
                <a:ln w="3175">
                  <a:noFill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ru-RU" i="1" dirty="0" smtClean="0">
                <a:ln w="3175">
                  <a:noFill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квалификационная категория</a:t>
            </a:r>
            <a:endParaRPr lang="ru-RU" i="1" dirty="0">
              <a:ln w="3175">
                <a:noFill/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7" descr="C:\Users\vospital\Desktop\Аттестация 2016\Баландина\Баландина А А.jpg"/>
          <p:cNvPicPr>
            <a:picLocks noChangeAspect="1" noChangeArrowheads="1"/>
          </p:cNvPicPr>
          <p:nvPr/>
        </p:nvPicPr>
        <p:blipFill>
          <a:blip r:embed="rId3" cstate="print"/>
          <a:srcRect t="10431"/>
          <a:stretch>
            <a:fillRect/>
          </a:stretch>
        </p:blipFill>
        <p:spPr bwMode="auto">
          <a:xfrm>
            <a:off x="155575" y="2540720"/>
            <a:ext cx="3143272" cy="4224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0" y="1343180"/>
            <a:ext cx="9143999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Баландиной</a:t>
            </a:r>
            <a:r>
              <a:rPr lang="ru-RU" sz="2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Анны Александровны,</a:t>
            </a:r>
          </a:p>
          <a:p>
            <a:pPr algn="ctr"/>
            <a:r>
              <a:rPr lang="ru-RU" sz="2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воспитателя</a:t>
            </a:r>
          </a:p>
          <a:p>
            <a:pPr algn="ctr"/>
            <a:r>
              <a:rPr lang="ru-RU" sz="2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МАДОУ «Детский сад 104 комбинированного вида» г.о. Саранск</a:t>
            </a: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142852"/>
            <a:ext cx="9144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    Министерство образования Республики Мордовия</a:t>
            </a:r>
            <a:endParaRPr lang="ru-RU" sz="22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cdn.hipwallpaper.com/i/63/36/kGOZof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755576" y="1772816"/>
            <a:ext cx="7632847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altLang="ru-RU" sz="3200" b="1" i="1" u="sng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3200" b="1" i="1" u="sng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altLang="ru-RU" sz="3200" b="1" i="1" u="sng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 Результаты участия воспитанников: конкурсах; выставках; турнирах; соревнованиях; акциях; фестивалях. </a:t>
            </a:r>
            <a:endParaRPr lang="ru-RU" altLang="ru-RU" sz="3200" u="sng" dirty="0">
              <a:solidFill>
                <a:schemeClr val="tx2">
                  <a:lumMod val="75000"/>
                </a:schemeClr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cdn.hipwallpaper.com/i/63/36/kGOZof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187624" y="260648"/>
            <a:ext cx="676875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800" b="1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Победы и призовые места в очных муниципальных мероприятиях</a:t>
            </a:r>
            <a:endParaRPr lang="ru-RU" altLang="ru-RU" sz="2800" dirty="0">
              <a:solidFill>
                <a:schemeClr val="tx2">
                  <a:lumMod val="75000"/>
                </a:schemeClr>
              </a:solidFill>
              <a:latin typeface="Constantia" pitchFamily="18" charset="0"/>
              <a:cs typeface="Arial" charset="0"/>
            </a:endParaRPr>
          </a:p>
        </p:txBody>
      </p:sp>
      <p:pic>
        <p:nvPicPr>
          <p:cNvPr id="7170" name="Picture 2" descr="C:\Users\User1\Desktop\Изображение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2290" y="1232850"/>
            <a:ext cx="3780629" cy="5199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1142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cdn.hipwallpaper.com/i/63/36/kGOZof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2" descr="C:\Users\Stdm\Desktop\Атестат\2019.04.29 Грамота (конкурс детских рисунков)+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96752"/>
            <a:ext cx="3888000" cy="5539033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C5B9D5"/>
            </a:solidFill>
            <a:round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extLst/>
        </p:spPr>
      </p:pic>
      <p:sp>
        <p:nvSpPr>
          <p:cNvPr id="5" name="Прямоугольник 4"/>
          <p:cNvSpPr/>
          <p:nvPr/>
        </p:nvSpPr>
        <p:spPr>
          <a:xfrm>
            <a:off x="1907704" y="137730"/>
            <a:ext cx="601932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800" b="1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Победы и призовые места в очных республиканских мероприятиях</a:t>
            </a:r>
            <a:endParaRPr lang="ru-RU" altLang="ru-RU" sz="2800" dirty="0">
              <a:solidFill>
                <a:schemeClr val="tx2">
                  <a:lumMod val="75000"/>
                </a:schemeClr>
              </a:solidFill>
              <a:latin typeface="Constantia" pitchFamily="18" charset="0"/>
              <a:cs typeface="Arial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214052"/>
            <a:ext cx="4179999" cy="5643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cdn.hipwallpaper.com/i/63/36/kGOZof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0228" y="1196752"/>
            <a:ext cx="4023544" cy="5346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27584" y="0"/>
            <a:ext cx="705678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800" b="1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Победы и призовые места в очных </a:t>
            </a:r>
            <a:r>
              <a:rPr lang="ru-RU" altLang="ru-RU" sz="28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всероссийских </a:t>
            </a:r>
            <a:r>
              <a:rPr lang="ru-RU" altLang="ru-RU" sz="2800" b="1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мероприятиях</a:t>
            </a:r>
            <a:endParaRPr lang="ru-RU" altLang="ru-RU" sz="2800" dirty="0">
              <a:solidFill>
                <a:schemeClr val="tx2">
                  <a:lumMod val="75000"/>
                </a:schemeClr>
              </a:solidFill>
              <a:latin typeface="Constantia" pitchFamily="18" charset="0"/>
              <a:cs typeface="Arial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cdn.hipwallpaper.com/i/63/36/kGOZof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611560" y="186780"/>
            <a:ext cx="792088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3200" b="1" u="sng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5. Наличие авторских программ, методических пособий</a:t>
            </a:r>
          </a:p>
        </p:txBody>
      </p:sp>
      <p:pic>
        <p:nvPicPr>
          <p:cNvPr id="8194" name="Picture 2" descr="C:\Users\User1\Desktop\Изображение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39552" y="1263996"/>
            <a:ext cx="3877940" cy="5333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User1\Desktop\Изображение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572000" y="1245762"/>
            <a:ext cx="3891199" cy="5351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3013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cdn.hipwallpaper.com/i/63/36/kGOZof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9219" name="Picture 3" descr="C:\Users\User1\Desktop\Изображение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579495"/>
            <a:ext cx="4143811" cy="5699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20585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cdn.hipwallpaper.com/i/63/36/kGOZof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811" y="6515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12335" y="1471672"/>
            <a:ext cx="856895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3200" b="1" u="sng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6. Выступления на заседаниях методических советов, научно-практических конференциях, педагогических чтениях , семинарах, секциях , </a:t>
            </a:r>
            <a:r>
              <a:rPr lang="ru-RU" altLang="ru-RU" sz="3200" b="1" u="sng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форумах, радиопередачах (очно)</a:t>
            </a:r>
            <a:endParaRPr lang="ru-RU" altLang="ru-RU" sz="3200" b="1" u="sng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43349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cdn.hipwallpaper.com/i/63/36/kGOZof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755576" y="188640"/>
            <a:ext cx="734481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altLang="ru-RU" sz="2800" b="1" i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ru-RU" altLang="ru-RU" sz="28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8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User1\Desktop\Изображение (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4046" y="777255"/>
            <a:ext cx="3995455" cy="5494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ASUS\Desktop\img16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207" y="764704"/>
            <a:ext cx="3894588" cy="5507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79494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cdn.hipwallpaper.com/i/63/36/kGOZof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683568" y="404664"/>
            <a:ext cx="777686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3200" b="1" i="1" u="sng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7. Проведение открытых занятий 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3200" b="1" i="1" u="sng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мастер-классов, мероприятий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481882"/>
            <a:ext cx="3560763" cy="503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C:\Users\ASUS\Desktop\img17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605" y="1481882"/>
            <a:ext cx="3560836" cy="5035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0363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cdn.hipwallpaper.com/i/63/36/kGOZof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899592" y="260648"/>
            <a:ext cx="74168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800" b="1" i="1" u="sng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8. Экспертная деятельность</a:t>
            </a:r>
          </a:p>
        </p:txBody>
      </p:sp>
      <p:pic>
        <p:nvPicPr>
          <p:cNvPr id="4098" name="Picture 2" descr="C:\Users\User1\Desktop\9c857b3327d65b7a51eff51d422f17e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412776"/>
            <a:ext cx="3672408" cy="5191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347864" y="827419"/>
            <a:ext cx="43670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dirty="0" smtClean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Международный </a:t>
            </a:r>
            <a:r>
              <a:rPr lang="ru-RU" dirty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</a:t>
            </a:r>
          </a:p>
        </p:txBody>
      </p:sp>
      <p:pic>
        <p:nvPicPr>
          <p:cNvPr id="6" name="Picture 2" descr="C:\Users\ASUS\Desktop\img16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614" y="1412776"/>
            <a:ext cx="3663790" cy="5181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55463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cdn.hipwallpaper.com/i/63/36/kGOZof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215516" y="2996952"/>
            <a:ext cx="8712968" cy="2259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https://ds104sar.schoolrm.ru/sveden/employees/</a:t>
            </a:r>
            <a:endParaRPr lang="ru-RU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  <a:hlinkClick r:id="rId3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11248/196</a:t>
            </a:r>
            <a:r>
              <a:rPr lang="ru-RU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518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/</a:t>
            </a:r>
            <a:endParaRPr lang="ru-RU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3050" lvl="0" indent="-27305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https://www.maam.ru</a:t>
            </a:r>
            <a:endParaRPr lang="ru-RU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3050" lvl="0" indent="-27305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defRPr/>
            </a:pP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https://solncesvet.ru/sert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/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55576" y="294951"/>
            <a:ext cx="734481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kern="0" dirty="0" smtClean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Педагогический опыт воспитателя </a:t>
            </a:r>
            <a:r>
              <a:rPr lang="ru-RU" sz="3200" b="1" kern="0" dirty="0" err="1" smtClean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Баландиной</a:t>
            </a:r>
            <a:r>
              <a:rPr lang="ru-RU" sz="3200" b="1" kern="0" dirty="0" smtClean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Анны Александровны представлен на сайтах:</a:t>
            </a:r>
            <a:endParaRPr lang="ru-RU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cdn.hipwallpaper.com/i/63/36/kGOZof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575556" y="116632"/>
            <a:ext cx="799288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altLang="ru-RU" sz="3200" b="1" i="1" u="sng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altLang="ru-RU" sz="3200" b="1" i="1" u="sng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altLang="ru-RU" sz="3200" b="1" i="1" u="sng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3200" b="1" i="1" u="sng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r>
              <a:rPr lang="ru-RU" altLang="ru-RU" sz="3200" b="1" i="1" u="sng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 Общественно-педагогическая активность педагога : участие в комиссиях, педагогических сообществах, в жюри конкурсов</a:t>
            </a:r>
          </a:p>
        </p:txBody>
      </p:sp>
    </p:spTree>
    <p:extLst>
      <p:ext uri="{BB962C8B-B14F-4D97-AF65-F5344CB8AC3E}">
        <p14:creationId xmlns:p14="http://schemas.microsoft.com/office/powerpoint/2010/main" val="10153923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cdn.hipwallpaper.com/i/63/36/kGOZof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620" y="703682"/>
            <a:ext cx="4104456" cy="5645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71600" y="248144"/>
            <a:ext cx="34027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Член профсоюзной организации</a:t>
            </a:r>
            <a:endParaRPr lang="ru-RU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4" name="Picture 4" descr="C:\Users\User1\Desktop\Screenshot_20211219_16372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5" y="734808"/>
            <a:ext cx="3983730" cy="5614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652120" y="252434"/>
            <a:ext cx="2744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Международный уровень</a:t>
            </a:r>
            <a:endParaRPr lang="ru-RU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81757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cdn.hipwallpaper.com/i/63/36/kGOZof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827584" y="404664"/>
            <a:ext cx="734481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3200" b="1" i="1" u="sng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10. Позитивные результаты работы с воспитанниками</a:t>
            </a:r>
          </a:p>
        </p:txBody>
      </p:sp>
      <p:pic>
        <p:nvPicPr>
          <p:cNvPr id="7170" name="Picture 2" descr="C:\Users\User1\Desktop\Изображение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67544" y="1628800"/>
            <a:ext cx="3665046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628800"/>
            <a:ext cx="3681886" cy="5064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12195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cdn.hipwallpaper.com/i/63/36/kGOZof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60654"/>
            <a:ext cx="4176463" cy="5744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571897"/>
            <a:ext cx="4168289" cy="5733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57625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cdn.hipwallpaper.com/i/63/36/kGOZof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394240"/>
            <a:ext cx="4412938" cy="6069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5513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cdn.hipwallpaper.com/i/63/36/kGOZof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971600" y="332656"/>
            <a:ext cx="698477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3200" b="1" i="1" u="sng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11. Качество взаимодействия с родителями</a:t>
            </a:r>
          </a:p>
        </p:txBody>
      </p:sp>
      <p:pic>
        <p:nvPicPr>
          <p:cNvPr id="4098" name="Picture 2" descr="C:\Users\ASUS\Desktop\img17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724" y="1409874"/>
            <a:ext cx="3617610" cy="5115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ASUS\Desktop\img17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7" y="1409874"/>
            <a:ext cx="3617610" cy="5115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93818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cdn.hipwallpaper.com/i/63/36/kGOZof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122" name="Picture 2" descr="C:\Users\ASUS\Desktop\img17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88640"/>
            <a:ext cx="4582774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22827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cdn.hipwallpaper.com/i/63/36/kGOZof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259632" y="260648"/>
            <a:ext cx="648072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3200" b="1" i="1" u="sng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12. Работа с детьми из социально – неблагополучных семей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583" y="1484784"/>
            <a:ext cx="3769526" cy="5184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30683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cdn.hipwallpaper.com/i/63/36/kGOZof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331640" y="1429285"/>
            <a:ext cx="698477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altLang="ru-RU" sz="3200" b="1" i="1" u="sng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altLang="ru-RU" sz="3200" b="1" i="1" u="sng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3200" b="1" i="1" u="sng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13</a:t>
            </a:r>
            <a:r>
              <a:rPr lang="ru-RU" altLang="ru-RU" sz="3200" b="1" i="1" u="sng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 Участие педагога в профессиональных конкурсах</a:t>
            </a:r>
          </a:p>
        </p:txBody>
      </p:sp>
    </p:spTree>
    <p:extLst>
      <p:ext uri="{BB962C8B-B14F-4D97-AF65-F5344CB8AC3E}">
        <p14:creationId xmlns:p14="http://schemas.microsoft.com/office/powerpoint/2010/main" val="14246345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cdn.hipwallpaper.com/i/63/36/kGOZof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3314" name="Picture 2" descr="C:\Users\User1\Desktop\7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74782"/>
            <a:ext cx="4248472" cy="6003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44016" y="1085196"/>
            <a:ext cx="4572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800" b="1" i="1" dirty="0">
                <a:solidFill>
                  <a:srgbClr val="1F497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Победы и призовые места в конкурсах на порталах сети Интернет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800" b="1" i="1" dirty="0">
                <a:solidFill>
                  <a:srgbClr val="1F497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различных уровней</a:t>
            </a:r>
          </a:p>
        </p:txBody>
      </p:sp>
    </p:spTree>
    <p:extLst>
      <p:ext uri="{BB962C8B-B14F-4D97-AF65-F5344CB8AC3E}">
        <p14:creationId xmlns:p14="http://schemas.microsoft.com/office/powerpoint/2010/main" val="12311603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cdn.hipwallpaper.com/i/63/36/kGOZof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51520" y="332656"/>
            <a:ext cx="9217024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Представление собственного </a:t>
            </a:r>
            <a:br>
              <a:rPr kumimoji="0" lang="ru-RU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ru-RU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инновационного педагогического опыта </a:t>
            </a:r>
            <a:r>
              <a:rPr kumimoji="0" lang="ru-RU" altLang="ru-RU" sz="3200" b="1" i="1" u="none" strike="noStrike" kern="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/>
            </a:r>
            <a:br>
              <a:rPr kumimoji="0" lang="ru-RU" altLang="ru-RU" sz="3200" b="1" i="1" u="none" strike="noStrike" kern="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</a:br>
            <a:r>
              <a:rPr kumimoji="0" lang="ru-RU" altLang="ru-RU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размещено на сайте  </a:t>
            </a:r>
            <a:br>
              <a:rPr kumimoji="0" lang="ru-RU" altLang="ru-RU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</a:br>
            <a:r>
              <a:rPr kumimoji="0" lang="ru-RU" altLang="ru-RU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МАДОУ «Детский сад №104 комбинированного вида»</a:t>
            </a:r>
            <a:br>
              <a:rPr kumimoji="0" lang="ru-RU" altLang="ru-RU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</a:b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511660" y="3721873"/>
            <a:ext cx="669674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https://ds104sar.schoolrm.ru/sveden/employees/11248/196</a:t>
            </a:r>
            <a:r>
              <a:rPr lang="ru-RU" altLang="ru-RU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518</a:t>
            </a:r>
            <a:r>
              <a:rPr lang="en-US" altLang="ru-RU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/</a:t>
            </a:r>
            <a:endParaRPr lang="ru-RU" altLang="ru-RU" sz="2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564011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cdn.hipwallpaper.com/i/63/36/kGOZof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683568" y="116632"/>
            <a:ext cx="734481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800" b="1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Победы и призовые места в очных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800" b="1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муниципальных конкурсах</a:t>
            </a:r>
            <a:r>
              <a:rPr lang="ru-RU" altLang="ru-RU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altLang="ru-RU" sz="28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39" name="Picture 3" descr="C:\Users\User1\Desktop\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196752"/>
            <a:ext cx="3848940" cy="5445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46147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cdn.hipwallpaper.com/i/63/36/kGOZof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827584" y="72787"/>
            <a:ext cx="748883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800" b="1" i="1" dirty="0" smtClean="0">
                <a:solidFill>
                  <a:srgbClr val="1F497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Участие в очных конкурсах республиканского уровня</a:t>
            </a:r>
            <a:r>
              <a:rPr lang="ru-RU" altLang="ru-RU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altLang="ru-RU" sz="28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ASUS\Desktop\Влюбленные в чтение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5798" y="1045216"/>
            <a:ext cx="3957819" cy="5624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37024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cdn.hipwallpaper.com/i/63/36/kGOZof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1806" y="1268760"/>
            <a:ext cx="3821157" cy="5404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99592" y="72787"/>
            <a:ext cx="727280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800" b="1" i="1" dirty="0">
                <a:solidFill>
                  <a:srgbClr val="1F497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altLang="ru-RU" sz="2800" b="1" i="1" dirty="0" smtClean="0">
                <a:solidFill>
                  <a:srgbClr val="1F497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ризовые </a:t>
            </a:r>
            <a:r>
              <a:rPr lang="ru-RU" altLang="ru-RU" sz="2800" b="1" i="1" dirty="0">
                <a:solidFill>
                  <a:srgbClr val="1F497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места </a:t>
            </a:r>
            <a:r>
              <a:rPr lang="ru-RU" altLang="ru-RU" sz="2800" b="1" i="1" dirty="0" smtClean="0">
                <a:solidFill>
                  <a:srgbClr val="1F497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и победы в </a:t>
            </a:r>
            <a:r>
              <a:rPr lang="ru-RU" altLang="ru-RU" sz="2800" b="1" i="1" dirty="0">
                <a:solidFill>
                  <a:srgbClr val="1F497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очных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800" b="1" i="1" dirty="0" smtClean="0">
                <a:solidFill>
                  <a:srgbClr val="1F497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конкурсах российского уровня</a:t>
            </a:r>
            <a:r>
              <a:rPr lang="ru-RU" altLang="ru-RU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altLang="ru-RU" sz="28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604308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cdn.hipwallpaper.com/i/63/36/kGOZof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700808" y="2586168"/>
            <a:ext cx="57423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3200" b="1" i="1" u="sng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14. Награды и поощрения</a:t>
            </a:r>
          </a:p>
        </p:txBody>
      </p:sp>
    </p:spTree>
    <p:extLst>
      <p:ext uri="{BB962C8B-B14F-4D97-AF65-F5344CB8AC3E}">
        <p14:creationId xmlns:p14="http://schemas.microsoft.com/office/powerpoint/2010/main" val="255015096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cdn.hipwallpaper.com/i/63/36/kGOZof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700808" y="2586168"/>
            <a:ext cx="57423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altLang="ru-RU" sz="3200" b="1" i="1" u="sng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547664" y="188640"/>
            <a:ext cx="676875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800" b="1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Поощрения с различных сайтов и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800" b="1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порталов сети Интернет</a:t>
            </a:r>
          </a:p>
        </p:txBody>
      </p:sp>
      <p:pic>
        <p:nvPicPr>
          <p:cNvPr id="18434" name="Picture 2" descr="C:\Users\User1\Desktop\5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1404" y="1340768"/>
            <a:ext cx="3661272" cy="516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192066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cdn.hipwallpaper.com/i/63/36/kGOZof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7410" name="Picture 2" descr="C:\Users\User1\Desktop\благодарность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4583" y="1124744"/>
            <a:ext cx="3798127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47564" y="188640"/>
            <a:ext cx="78488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altLang="ru-RU" sz="28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619672" y="154532"/>
            <a:ext cx="65527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800" b="1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Поощрения </a:t>
            </a:r>
            <a:r>
              <a:rPr lang="ru-RU" altLang="ru-RU" sz="28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муниципального </a:t>
            </a:r>
            <a:r>
              <a:rPr lang="ru-RU" altLang="ru-RU" sz="2800" b="1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уровня</a:t>
            </a:r>
          </a:p>
        </p:txBody>
      </p:sp>
      <p:pic>
        <p:nvPicPr>
          <p:cNvPr id="3074" name="Picture 2" descr="C:\Users\ASUS\Desktop\img16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04168"/>
            <a:ext cx="3816424" cy="5396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782984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cdn.hipwallpaper.com/i/63/36/kGOZof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647564" y="188640"/>
            <a:ext cx="78488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altLang="ru-RU" sz="28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115616" y="154532"/>
            <a:ext cx="75608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800" b="1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Поощрения </a:t>
            </a:r>
            <a:r>
              <a:rPr lang="ru-RU" altLang="ru-RU" sz="28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республиканского уровня </a:t>
            </a:r>
            <a:r>
              <a:rPr lang="ru-RU" altLang="ru-RU" sz="2800" b="1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уровня</a:t>
            </a:r>
          </a:p>
        </p:txBody>
      </p:sp>
      <p:pic>
        <p:nvPicPr>
          <p:cNvPr id="1026" name="Picture 2" descr="C:\Users\ASUS\Desktop\благ.письмо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229" y="711860"/>
            <a:ext cx="4265448" cy="5938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34735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cdn.hipwallpaper.com/i/63/36/kGOZof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763688" y="332656"/>
            <a:ext cx="602748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3200" b="1" i="1" u="sng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1. Участие в инновационной (экспериментальной) деятельности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83568" y="2564904"/>
            <a:ext cx="7776864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Wingdings" pitchFamily="2" charset="2"/>
              <a:buChar char="Ø"/>
              <a:defRPr/>
            </a:pPr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Муниципальный уровень</a:t>
            </a:r>
          </a:p>
          <a:p>
            <a:pPr lvl="0" algn="just">
              <a:defRPr/>
            </a:pPr>
            <a:r>
              <a:rPr lang="ru-RU" altLang="ru-RU" sz="2800" b="1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инновационная деятельность МАДОУ «Детский сад №104 комбинированного вида»</a:t>
            </a:r>
          </a:p>
          <a:p>
            <a:pPr lvl="0" algn="just">
              <a:defRPr/>
            </a:pPr>
            <a:r>
              <a:rPr lang="ru-RU" altLang="ru-RU" sz="2800" b="1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«Формирование познавательной активности детей дошкольного возраста в процессе организации исследовательской деятельности в детских мини-лабораториях», 2017-2022 г. </a:t>
            </a:r>
          </a:p>
        </p:txBody>
      </p:sp>
    </p:spTree>
    <p:extLst>
      <p:ext uri="{BB962C8B-B14F-4D97-AF65-F5344CB8AC3E}">
        <p14:creationId xmlns:p14="http://schemas.microsoft.com/office/powerpoint/2010/main" val="18197764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cdn.hipwallpaper.com/i/63/36/kGOZof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3" descr="C:\Users\1\Desktop\Шуляпова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89" y="225722"/>
            <a:ext cx="4580017" cy="5795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C:\Users\User1\Desktop\Изображение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712922" y="225722"/>
            <a:ext cx="4214018" cy="5795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cdn.hipwallpaper.com/i/63/36/kGOZof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7" name="Picture 3" descr="C:\Users\User1\Desktop\Изображение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511660" y="-779904"/>
            <a:ext cx="6120680" cy="8417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cdn.hipwallpaper.com/i/63/36/kGOZof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050" name="Picture 2" descr="C:\Users\ASUS\Desktop\img17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1078" y="245863"/>
            <a:ext cx="4501844" cy="6366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76408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cdn.hipwallpaper.com/i/63/36/kGOZof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701712" y="121155"/>
            <a:ext cx="374057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3200" b="1" i="1" u="sng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2. Наставничество</a:t>
            </a:r>
            <a:endParaRPr lang="ru-RU" altLang="ru-RU" sz="3200" u="sng" dirty="0">
              <a:solidFill>
                <a:schemeClr val="tx2">
                  <a:lumMod val="75000"/>
                </a:schemeClr>
              </a:solidFill>
              <a:latin typeface="Arial" charset="0"/>
              <a:cs typeface="Arial" charset="0"/>
            </a:endParaRPr>
          </a:p>
        </p:txBody>
      </p:sp>
      <p:pic>
        <p:nvPicPr>
          <p:cNvPr id="3074" name="Picture 2" descr="C:\Users\User1\Desktop\Изображение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51518" y="908720"/>
            <a:ext cx="4018492" cy="5526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User1\Desktop\Изображение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571999" y="934677"/>
            <a:ext cx="3960047" cy="5446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cdn.hipwallpaper.com/i/63/36/kGOZof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195736" y="332656"/>
            <a:ext cx="441383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3200" b="1" i="1" u="sng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3. Наличие публикаций</a:t>
            </a:r>
            <a:endParaRPr lang="ru-RU" altLang="ru-RU" sz="3200" u="sng" dirty="0">
              <a:solidFill>
                <a:schemeClr val="tx2">
                  <a:lumMod val="75000"/>
                </a:schemeClr>
              </a:solidFill>
              <a:latin typeface="Arial" charset="0"/>
              <a:cs typeface="Arial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175979" y="917431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b="1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Материалы, прошедшие экспертизу на сайтах, порталах сети Интернет</a:t>
            </a:r>
            <a:endParaRPr lang="ru-RU" altLang="ru-RU" dirty="0">
              <a:solidFill>
                <a:schemeClr val="tx2">
                  <a:lumMod val="75000"/>
                </a:schemeClr>
              </a:solidFill>
              <a:latin typeface="Arial" charset="0"/>
              <a:cs typeface="Arial" charset="0"/>
            </a:endParaRPr>
          </a:p>
        </p:txBody>
      </p:sp>
      <p:sp>
        <p:nvSpPr>
          <p:cNvPr id="5" name="AutoShape 2" descr="https://mail.yandex.ru/message_part/1265760-016-015-sert.jpg?_uid=479321142&amp;name=1265760-016-015-sert.jpg&amp;hid=1.2&amp;ids=177892185281143079&amp;no_disposition=y&amp;exif_rotate=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4" descr="https://mail.yandex.ru/message_part/1265760-016-015-sert.jpg?_uid=479321142&amp;name=1265760-016-015-sert.jpg&amp;hid=1.2&amp;ids=177892185281143079&amp;no_disposition=y&amp;exif_rotate=y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6" descr="https://mail.yandex.ru/message_part/1265760-016-015-sert.jpg?_uid=479321142&amp;name=1265760-016-015-sert.jpg&amp;hid=1.2&amp;ids=177892185281143079&amp;no_disposition=y&amp;exif_rotate=y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103" name="Picture 7" descr="C:\Users\User1\Desktop\1265760-016-015-ser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656065"/>
            <a:ext cx="3324276" cy="4697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C:\Users\User1\Desktop\Изображение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545641" y="1656064"/>
            <a:ext cx="3447995" cy="4742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1028</TotalTime>
  <Words>389</Words>
  <Application>Microsoft Office PowerPoint</Application>
  <PresentationFormat>Экран (4:3)</PresentationFormat>
  <Paragraphs>70</Paragraphs>
  <Slides>36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37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HOME</cp:lastModifiedBy>
  <cp:revision>67</cp:revision>
  <dcterms:modified xsi:type="dcterms:W3CDTF">2021-12-20T11:36:01Z</dcterms:modified>
</cp:coreProperties>
</file>