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302" r:id="rId17"/>
    <p:sldId id="285" r:id="rId18"/>
    <p:sldId id="315" r:id="rId19"/>
    <p:sldId id="316" r:id="rId20"/>
    <p:sldId id="324" r:id="rId21"/>
    <p:sldId id="286" r:id="rId22"/>
    <p:sldId id="298" r:id="rId23"/>
    <p:sldId id="301" r:id="rId24"/>
    <p:sldId id="320" r:id="rId25"/>
    <p:sldId id="321" r:id="rId26"/>
    <p:sldId id="287" r:id="rId27"/>
    <p:sldId id="309" r:id="rId28"/>
    <p:sldId id="310" r:id="rId29"/>
    <p:sldId id="307" r:id="rId30"/>
    <p:sldId id="323" r:id="rId31"/>
    <p:sldId id="300" r:id="rId32"/>
    <p:sldId id="288" r:id="rId33"/>
    <p:sldId id="325" r:id="rId34"/>
    <p:sldId id="314" r:id="rId35"/>
    <p:sldId id="308" r:id="rId36"/>
    <p:sldId id="318" r:id="rId37"/>
    <p:sldId id="319" r:id="rId38"/>
    <p:sldId id="289" r:id="rId39"/>
    <p:sldId id="290" r:id="rId40"/>
    <p:sldId id="317" r:id="rId41"/>
    <p:sldId id="304" r:id="rId42"/>
    <p:sldId id="311" r:id="rId43"/>
    <p:sldId id="291" r:id="rId44"/>
    <p:sldId id="322" r:id="rId45"/>
    <p:sldId id="312" r:id="rId46"/>
    <p:sldId id="305" r:id="rId47"/>
    <p:sldId id="313" r:id="rId48"/>
    <p:sldId id="292" r:id="rId49"/>
    <p:sldId id="293" r:id="rId50"/>
    <p:sldId id="29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FC6"/>
    <a:srgbClr val="083864"/>
    <a:srgbClr val="7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47395" y="487443"/>
            <a:ext cx="8281258" cy="12025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83864"/>
                </a:solidFill>
              </a:rPr>
              <a:t>Проект</a:t>
            </a:r>
            <a:r>
              <a:rPr lang="en-US" b="1" i="1" dirty="0" smtClean="0">
                <a:solidFill>
                  <a:srgbClr val="083864"/>
                </a:solidFill>
              </a:rPr>
              <a:t>:</a:t>
            </a:r>
            <a:endParaRPr lang="ru-RU" b="1" i="1" dirty="0">
              <a:solidFill>
                <a:srgbClr val="08386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12776"/>
            <a:ext cx="8458200" cy="3387824"/>
          </a:xfrm>
        </p:spPr>
        <p:txBody>
          <a:bodyPr>
            <a:noAutofit/>
          </a:bodyPr>
          <a:lstStyle/>
          <a:p>
            <a:endParaRPr lang="ru-RU" sz="4400" b="1" i="1" dirty="0" smtClean="0">
              <a:latin typeface="Cambria" pitchFamily="18" charset="0"/>
            </a:endParaRPr>
          </a:p>
          <a:p>
            <a:r>
              <a:rPr lang="en-US" sz="4400" b="1" i="1" dirty="0" smtClean="0">
                <a:latin typeface="Cambria" pitchFamily="18" charset="0"/>
              </a:rPr>
              <a:t> </a:t>
            </a:r>
            <a:endParaRPr lang="ru-RU" sz="4400" b="1" i="1" dirty="0" smtClean="0">
              <a:latin typeface="Cambria" pitchFamily="18" charset="0"/>
            </a:endParaRPr>
          </a:p>
          <a:p>
            <a:endParaRPr lang="ru-RU" sz="4400" b="1" i="1" dirty="0" smtClean="0">
              <a:latin typeface="Cambria" pitchFamily="18" charset="0"/>
            </a:endParaRPr>
          </a:p>
          <a:p>
            <a:pPr algn="ctr"/>
            <a:r>
              <a:rPr lang="ru-RU" sz="6600" b="1" i="1" dirty="0" smtClean="0">
                <a:solidFill>
                  <a:srgbClr val="083864"/>
                </a:solidFill>
                <a:latin typeface="Cambria" pitchFamily="18" charset="0"/>
              </a:rPr>
              <a:t>МЫ РАЗНЫЕ ,</a:t>
            </a:r>
          </a:p>
          <a:p>
            <a:pPr algn="ctr"/>
            <a:r>
              <a:rPr lang="ru-RU" sz="6600" b="1" i="1" dirty="0" smtClean="0">
                <a:solidFill>
                  <a:srgbClr val="083864"/>
                </a:solidFill>
                <a:latin typeface="Cambria" pitchFamily="18" charset="0"/>
              </a:rPr>
              <a:t> НО ДЕТИ ОДНОЙ СТРАНЫ.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068144"/>
          </a:xfrm>
        </p:spPr>
        <p:txBody>
          <a:bodyPr>
            <a:normAutofit/>
          </a:bodyPr>
          <a:lstStyle/>
          <a:p>
            <a:r>
              <a:rPr lang="ru-RU" sz="2000" b="1" i="1" u="sng" dirty="0" smtClean="0">
                <a:latin typeface="Cambria" pitchFamily="18" charset="0"/>
              </a:rPr>
              <a:t>ГИПОТЕЗА</a:t>
            </a:r>
            <a:r>
              <a:rPr lang="en-US" sz="2000" b="1" i="1" u="sng" dirty="0" smtClean="0">
                <a:latin typeface="Cambria" pitchFamily="18" charset="0"/>
              </a:rPr>
              <a:t>:</a:t>
            </a:r>
            <a:r>
              <a:rPr lang="ru-RU" sz="2000" b="1" i="1" u="sng" dirty="0" smtClean="0">
                <a:latin typeface="Cambria" pitchFamily="18" charset="0"/>
              </a:rPr>
              <a:t/>
            </a:r>
            <a:br>
              <a:rPr lang="ru-RU" sz="2000" b="1" i="1" u="sng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> </a:t>
            </a:r>
            <a:r>
              <a:rPr lang="ru-RU" sz="2000" b="1" i="1" dirty="0" smtClean="0">
                <a:solidFill>
                  <a:srgbClr val="106FC6"/>
                </a:solidFill>
                <a:latin typeface="Cambria" pitchFamily="18" charset="0"/>
              </a:rPr>
              <a:t>ФОРМИРОВАНИЕ У ДОШКОЛЬНИКОВ ТОЛЕРАНТНОГО ОТНОШЕНИЯ К ПРЕДСТАВИТЕЛЯМ  ДРУГИХ НАЦИОНАЛЬНОСТЕЙ, КУЛЬТУР И ТРАДИЦИЙ, А ТАКЖЕ ГРАЖДАНСКОЙ ИДЕНТИЧНОСТИ ВОЗМОЖНО, ЕСЛИ</a:t>
            </a:r>
            <a:r>
              <a:rPr lang="en-US" sz="2000" b="1" i="1" dirty="0" smtClean="0">
                <a:solidFill>
                  <a:srgbClr val="106FC6"/>
                </a:solidFill>
                <a:latin typeface="Cambria" pitchFamily="18" charset="0"/>
              </a:rPr>
              <a:t>: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> - </a:t>
            </a:r>
            <a:r>
              <a:rPr lang="ru-RU" sz="2000" b="1" i="1" dirty="0" smtClean="0">
                <a:latin typeface="Cambria" pitchFamily="18" charset="0"/>
              </a:rPr>
              <a:t>ПРОИЗВЕДЕНИЯ ХУДОЖЕСТВЕННОЙ ЛИТЕРАТУРЫ ДОСТУПНЫ ДЛЯ ВОСПРИЯТИЯ ДОШКОЛЬНИКОВ</a:t>
            </a:r>
            <a:r>
              <a:rPr lang="en-US" sz="2000" b="1" i="1" dirty="0" smtClean="0">
                <a:latin typeface="Cambria" pitchFamily="18" charset="0"/>
              </a:rPr>
              <a:t>;</a:t>
            </a: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> - </a:t>
            </a:r>
            <a:r>
              <a:rPr lang="ru-RU" sz="2000" b="1" i="1" dirty="0" smtClean="0">
                <a:latin typeface="Cambria" pitchFamily="18" charset="0"/>
              </a:rPr>
              <a:t>ЧТЕНИЕ ХУДОЖЕСТВЕННОЙ ЛИТЕРАТУРЫ СОПРВОЖДАЕТСЯ РАССКАЗОМ ВОСПИТАТЕЛЯ И БЕСЕДАМИ О ПРОЧИТАННОМ</a:t>
            </a:r>
            <a:r>
              <a:rPr lang="en-US" sz="2000" b="1" i="1" dirty="0" smtClean="0">
                <a:latin typeface="Cambria" pitchFamily="18" charset="0"/>
              </a:rPr>
              <a:t>;</a:t>
            </a: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 - ПОДОБРАНЫ МУЗЫКАЛЬНЫЕ ПРОИЗВЕДЕНИЯ РАЗНЫХ НАРОДОВ</a:t>
            </a:r>
            <a:r>
              <a:rPr lang="en-US" sz="2000" b="1" i="1" dirty="0" smtClean="0">
                <a:latin typeface="Cambria" pitchFamily="18" charset="0"/>
              </a:rPr>
              <a:t>;</a:t>
            </a: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en-US" sz="2000" b="1" i="1" dirty="0" smtClean="0">
                <a:latin typeface="Cambria" pitchFamily="18" charset="0"/>
              </a:rPr>
              <a:t>- </a:t>
            </a:r>
            <a:r>
              <a:rPr lang="ru-RU" sz="2000" b="1" i="1" dirty="0" smtClean="0">
                <a:latin typeface="Cambria" pitchFamily="18" charset="0"/>
              </a:rPr>
              <a:t>РОДИТЕЛИ И СОЦИАЛЬНЫЕ ИНСТИТУТЫ, БИБЛИОТЕКА, МУЗЕЙ, 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ЯВЛЯЮТСЯ НЕПОСРЕДСТВЕННЫМИ УЧАСТНИКАМИ ПРОЦЕССА.</a:t>
            </a: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204048"/>
          </a:xfrm>
        </p:spPr>
        <p:txBody>
          <a:bodyPr>
            <a:normAutofit fontScale="90000"/>
          </a:bodyPr>
          <a:lstStyle/>
          <a:p>
            <a:r>
              <a:rPr lang="ru-RU" sz="2400" b="1" i="1" u="sng" dirty="0" smtClean="0">
                <a:latin typeface="Cambria" pitchFamily="18" charset="0"/>
              </a:rPr>
              <a:t/>
            </a:r>
            <a:br>
              <a:rPr lang="ru-RU" sz="2400" b="1" i="1" u="sng" dirty="0" smtClean="0">
                <a:latin typeface="Cambria" pitchFamily="18" charset="0"/>
              </a:rPr>
            </a:br>
            <a:r>
              <a:rPr lang="ru-RU" sz="2400" b="1" i="1" u="sng" dirty="0" smtClean="0">
                <a:latin typeface="Cambria" pitchFamily="18" charset="0"/>
              </a:rPr>
              <a:t>СОДЕРЖАТЕЛЬНЫЙ КОМПОНЕНТ ПРОЕКТА</a:t>
            </a:r>
            <a:r>
              <a:rPr lang="en-US" sz="2400" b="1" i="1" u="sng" dirty="0" smtClean="0">
                <a:latin typeface="Cambria" pitchFamily="18" charset="0"/>
              </a:rPr>
              <a:t>:</a:t>
            </a:r>
            <a:r>
              <a:rPr lang="ru-RU" sz="2400" b="1" i="1" u="sng" dirty="0" smtClean="0">
                <a:latin typeface="Cambria" pitchFamily="18" charset="0"/>
              </a:rPr>
              <a:t/>
            </a:r>
            <a:br>
              <a:rPr lang="ru-RU" sz="2400" b="1" i="1" u="sng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>ОЗНАКОМЛЕНИЕ С НАРОДАМИ РАЗНЫХ НАЦИОНАЛЬНОСТЕЙ ПОСРЕДСТВОМ ЧТЕНИЯ ХУДОЖЕСТВЕННОЙ ЛИТЕРАТУРЫ, ИЛЛЮСТРАЦИОННОГО И ИГРОВОГО МАТЕРИАЛА, ПОКАЗЫВАЮЩИХ СВЯЗЬ И ДРУЖБУ НАРОДОВ.</a:t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u="sng" dirty="0" smtClean="0">
                <a:latin typeface="Cambria" pitchFamily="18" charset="0"/>
              </a:rPr>
              <a:t>Технология реализации проекта предполагала </a:t>
            </a:r>
            <a:r>
              <a:rPr lang="ru-RU" sz="2400" b="1" i="1" dirty="0" smtClean="0">
                <a:latin typeface="Cambria" pitchFamily="18" charset="0"/>
              </a:rPr>
              <a:t>включение в совместную деятельность педагогов детского сада, детей старшего дошкольного возраста, родителей, сотрудников библиотеки.</a:t>
            </a: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endParaRPr lang="ru-RU" sz="24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78011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Задачи</a:t>
            </a:r>
            <a:r>
              <a:rPr lang="en-US" sz="2400" b="1" i="1" dirty="0" smtClean="0">
                <a:latin typeface="Cambria" pitchFamily="18" charset="0"/>
              </a:rPr>
              <a:t>: </a:t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>- </a:t>
            </a:r>
            <a:r>
              <a:rPr lang="ru-RU" sz="1800" b="1" i="1" dirty="0" smtClean="0">
                <a:latin typeface="Cambria" pitchFamily="18" charset="0"/>
              </a:rPr>
              <a:t>Обобщать и  расширять знания детей о традициях, обычаях, праздниках, играх народов </a:t>
            </a:r>
            <a:r>
              <a:rPr lang="ru-RU" sz="1800" b="1" i="1" dirty="0" err="1" smtClean="0">
                <a:latin typeface="Cambria" pitchFamily="18" charset="0"/>
              </a:rPr>
              <a:t>россии</a:t>
            </a:r>
            <a:r>
              <a:rPr lang="en-US" sz="1800" b="1" i="1" dirty="0" smtClean="0">
                <a:latin typeface="Cambria" pitchFamily="18" charset="0"/>
              </a:rPr>
              <a:t>;</a:t>
            </a: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формировать культуру межличностного отношения детей  в группе</a:t>
            </a:r>
            <a:r>
              <a:rPr lang="en-US" sz="1800" b="1" i="1" dirty="0" smtClean="0">
                <a:latin typeface="Cambria" pitchFamily="18" charset="0"/>
              </a:rPr>
              <a:t>;</a:t>
            </a: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воспитывать  уважение к культуре и обычаям других народностей</a:t>
            </a:r>
            <a:r>
              <a:rPr lang="en-US" sz="1800" b="1" i="1" dirty="0" smtClean="0">
                <a:latin typeface="Cambria" pitchFamily="18" charset="0"/>
              </a:rPr>
              <a:t>;</a:t>
            </a: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привлечь и заинтересовать родителей к построению образовательного пространства детей, направить на совместную творческую деятельность с детьми</a:t>
            </a:r>
            <a:r>
              <a:rPr lang="en-US" sz="1800" b="1" i="1" dirty="0" smtClean="0">
                <a:latin typeface="Cambria" pitchFamily="18" charset="0"/>
              </a:rPr>
              <a:t>;</a:t>
            </a: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вызвать желание педагогов участвовать в творческой деятельности вместе с детьми.</a:t>
            </a: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6360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Cambria" pitchFamily="18" charset="0"/>
              </a:rPr>
              <a:t>Конечные результаты выражены в целевых ориентирах</a:t>
            </a:r>
            <a:r>
              <a:rPr lang="en-US" sz="2400" b="1" i="1" dirty="0" smtClean="0">
                <a:latin typeface="Cambria" pitchFamily="18" charset="0"/>
              </a:rPr>
              <a:t>:</a:t>
            </a: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> - </a:t>
            </a:r>
            <a:r>
              <a:rPr lang="ru-RU" sz="2400" b="1" i="1" dirty="0" smtClean="0">
                <a:latin typeface="Cambria" pitchFamily="18" charset="0"/>
              </a:rPr>
              <a:t>формирование у дошкольников толерантного отношения к людям разных национальностей, осознания, что мы – народ одной страны.</a:t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>-  помочь детям освоить правила толерантного отношения к детям  других национальностей.</a:t>
            </a:r>
            <a:endParaRPr lang="ru-RU" sz="24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492080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Cambria" pitchFamily="18" charset="0"/>
              </a:rPr>
              <a:t>Цель второго, основного этапа </a:t>
            </a:r>
            <a:r>
              <a:rPr lang="en-US" sz="2400" b="1" i="1" u="sng" dirty="0" smtClean="0">
                <a:latin typeface="Cambria" pitchFamily="18" charset="0"/>
              </a:rPr>
              <a:t>:</a:t>
            </a:r>
            <a:br>
              <a:rPr lang="en-US" sz="2400" b="1" i="1" u="sng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> - </a:t>
            </a:r>
            <a:r>
              <a:rPr lang="ru-RU" sz="2400" b="1" i="1" dirty="0" smtClean="0">
                <a:latin typeface="Cambria" pitchFamily="18" charset="0"/>
              </a:rPr>
              <a:t>внедрение системы работы, обеспечивающей знакомство с народом разной национальности, их обычаями и традициями</a:t>
            </a:r>
            <a:r>
              <a:rPr lang="en-US" sz="2400" b="1" i="1" dirty="0" smtClean="0">
                <a:latin typeface="Cambria" pitchFamily="18" charset="0"/>
              </a:rPr>
              <a:t>;</a:t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> - </a:t>
            </a:r>
            <a:r>
              <a:rPr lang="ru-RU" sz="2400" b="1" i="1" dirty="0" smtClean="0">
                <a:latin typeface="Cambria" pitchFamily="18" charset="0"/>
              </a:rPr>
              <a:t>формирование доброжелательного отношения друг к другу независимо от национальности, культуры, социального статуса и физических возможностей.</a:t>
            </a:r>
            <a:endParaRPr lang="ru-RU" sz="24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52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latin typeface="Cambria" pitchFamily="18" charset="0"/>
              </a:rPr>
              <a:t>Работа с педагогами</a:t>
            </a:r>
            <a:r>
              <a:rPr lang="en-US" sz="3100" b="1" i="1" dirty="0" smtClean="0">
                <a:latin typeface="Cambria" pitchFamily="18" charset="0"/>
              </a:rPr>
              <a:t>:</a:t>
            </a: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>- проведение семинара на тему:</a:t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> «Мы - единый народ»;</a:t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> - выставка кукол в народных костюмах;</a:t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> - просмотр видеоматериалов,</a:t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/>
            </a:r>
            <a:br>
              <a:rPr lang="ru-RU" sz="3100" b="1" i="1" dirty="0" smtClean="0">
                <a:latin typeface="Cambria" pitchFamily="18" charset="0"/>
              </a:rPr>
            </a:br>
            <a:r>
              <a:rPr lang="ru-RU" sz="3100" b="1" i="1" dirty="0" smtClean="0">
                <a:latin typeface="Cambria" pitchFamily="18" charset="0"/>
              </a:rPr>
              <a:t> - познавательная выставка «Дружба народов».</a:t>
            </a: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Куклы в народных костюмах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4" name="Содержимое 3" descr="DSCF7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212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Мероприятия по работе с детьми</a:t>
            </a:r>
            <a:r>
              <a:rPr lang="en-US" sz="2400" b="1" i="1" dirty="0" smtClean="0">
                <a:latin typeface="Cambria" pitchFamily="18" charset="0"/>
              </a:rPr>
              <a:t>:</a:t>
            </a:r>
            <a:r>
              <a:rPr lang="en-US" sz="2400" b="1" i="1" u="sng" dirty="0" smtClean="0">
                <a:latin typeface="Cambria" pitchFamily="18" charset="0"/>
              </a:rPr>
              <a:t/>
            </a:r>
            <a:br>
              <a:rPr lang="en-US" sz="2400" b="1" i="1" u="sng" dirty="0" smtClean="0">
                <a:latin typeface="Cambria" pitchFamily="18" charset="0"/>
              </a:rPr>
            </a:br>
            <a:r>
              <a:rPr lang="en-US" sz="2400" b="1" i="1" u="sng" dirty="0" smtClean="0">
                <a:latin typeface="Cambria" pitchFamily="18" charset="0"/>
              </a:rPr>
              <a:t/>
            </a:r>
            <a:br>
              <a:rPr lang="en-US" sz="2400" b="1" i="1" u="sng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>1. Познание и речевое развитие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b="1" i="1" dirty="0" smtClean="0">
                <a:latin typeface="Cambria" pitchFamily="18" charset="0"/>
              </a:rPr>
              <a:t>- НОД «Народов дружная семья»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просмотр мультфильмов и </a:t>
            </a:r>
            <a:r>
              <a:rPr lang="ru-RU" sz="1800" b="1" i="1" dirty="0" err="1" smtClean="0">
                <a:latin typeface="Cambria" pitchFamily="18" charset="0"/>
              </a:rPr>
              <a:t>мультимедийных</a:t>
            </a:r>
            <a:r>
              <a:rPr lang="ru-RU" sz="1800" b="1" i="1" dirty="0" smtClean="0">
                <a:latin typeface="Cambria" pitchFamily="18" charset="0"/>
              </a:rPr>
              <a:t> презентаций;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Цикл бесед: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  о народных играх;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беседы «Россия  - наша Родина», «Народы России».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          -  познавательные сообщения: «А знаете ли вы»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Что значило на Руси «припекать ребенка?»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Какой самый важный праздник у азербайджанцев?» 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Что такое «сабантуй»?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Почему якуты «кормят» огонь?»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Что такое «чаепитие по-узбекски?»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Как празднуют Рождество на Украине?»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Рассматривание репродукций картин. 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Пользователь\Desktop\фотоаппарат\24.11.2016 развлечение клоуны про Россию\IMG_7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4021">
            <a:off x="3438795" y="3186795"/>
            <a:ext cx="5436096" cy="339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Пользователь\Desktop\фотоаппарат\24.11.2016 развлечение клоуны про Россию\IMG_7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0251">
            <a:off x="530988" y="149921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«Наша родина  - </a:t>
            </a:r>
            <a:r>
              <a:rPr lang="ru-RU" sz="2400" b="1" i="1" dirty="0" err="1" smtClean="0">
                <a:latin typeface="Cambria" pitchFamily="18" charset="0"/>
              </a:rPr>
              <a:t>россия</a:t>
            </a:r>
            <a:r>
              <a:rPr lang="ru-RU" sz="2400" b="1" i="1" dirty="0" smtClean="0">
                <a:latin typeface="Cambria" pitchFamily="18" charset="0"/>
              </a:rPr>
              <a:t>»</a:t>
            </a:r>
            <a:endParaRPr lang="ru-RU" sz="2400" b="1" i="1" dirty="0">
              <a:latin typeface="Cambria" pitchFamily="18" charset="0"/>
            </a:endParaRPr>
          </a:p>
        </p:txBody>
      </p:sp>
      <p:pic>
        <p:nvPicPr>
          <p:cNvPr id="4" name="Picture 4" descr="C:\Users\Пользователь\Desktop\фотоаппарат\24.11.2016 развлечение клоуны про Россию\IMG_7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371" y="1647522"/>
            <a:ext cx="5785658" cy="433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Наш народ - многонациональный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Содержимое 4" descr="img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916833"/>
            <a:ext cx="419100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Наша страна- замечательный дом,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Кто же живет и работает в нем</a:t>
            </a:r>
            <a:r>
              <a:rPr lang="en-US" sz="1800" b="1" i="1" dirty="0" smtClean="0">
                <a:solidFill>
                  <a:srgbClr val="7A0000"/>
                </a:solidFill>
                <a:latin typeface="Cambria" pitchFamily="18" charset="0"/>
              </a:rPr>
              <a:t>?</a:t>
            </a:r>
            <a:endParaRPr lang="ru-RU" sz="1800" b="1" i="1" dirty="0" smtClean="0">
              <a:solidFill>
                <a:srgbClr val="7A0000"/>
              </a:solidFill>
              <a:latin typeface="Cambria" pitchFamily="18" charset="0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Простые и удивительные,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Талантливые и открытые,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Добродушные и душевные,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Отчаянные и смелые,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Работники умелые –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Люди, жители страны,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И едины, и дружны,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Они вместе есть народ,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7A0000"/>
                </a:solidFill>
                <a:latin typeface="Cambria" pitchFamily="18" charset="0"/>
              </a:rPr>
              <a:t>Что растет из года в год!</a:t>
            </a:r>
            <a:endParaRPr lang="ru-RU" sz="1800" b="1" i="1" dirty="0">
              <a:solidFill>
                <a:srgbClr val="7A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ользователь\Desktop\фотоаппарат\Новая папка\IMG_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996952"/>
            <a:ext cx="4503415" cy="34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Пользователь\Desktop\фотоаппарат\Новая папка\IMG_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459757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8802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2. Чтение художественной литературы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- чтение народных сказок;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 изучение пословиц и поговорок на тему «Дружба народов»;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чтение мордовских народных сказок «</a:t>
            </a:r>
            <a:r>
              <a:rPr lang="ru-RU" sz="1600" b="1" i="1" dirty="0" err="1" smtClean="0">
                <a:latin typeface="Cambria" pitchFamily="18" charset="0"/>
              </a:rPr>
              <a:t>Сырьжа</a:t>
            </a:r>
            <a:r>
              <a:rPr lang="ru-RU" sz="1600" b="1" i="1" dirty="0" smtClean="0">
                <a:latin typeface="Cambria" pitchFamily="18" charset="0"/>
              </a:rPr>
              <a:t>», «Сабан – богатырь»,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 хантыйских сказок: «Как кукла друзей искала», «Как у бурундука на спине полоски появились»,  молдавской сказки «Ион </a:t>
            </a:r>
            <a:r>
              <a:rPr lang="ru-RU" sz="1600" b="1" i="1" dirty="0" err="1" smtClean="0">
                <a:latin typeface="Cambria" pitchFamily="18" charset="0"/>
              </a:rPr>
              <a:t>Молдавану</a:t>
            </a:r>
            <a:r>
              <a:rPr lang="ru-RU" sz="1600" b="1" i="1" dirty="0" smtClean="0">
                <a:latin typeface="Cambria" pitchFamily="18" charset="0"/>
              </a:rPr>
              <a:t>»,  татарской сказки «Знание всего дороже», русских народных сказок.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 - заучивание стихотворений</a:t>
            </a:r>
            <a:r>
              <a:rPr lang="en-US" sz="1600" b="1" i="1" dirty="0" smtClean="0">
                <a:latin typeface="Cambria" pitchFamily="18" charset="0"/>
              </a:rPr>
              <a:t>: </a:t>
            </a: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У. Трутнева «О Родине»,  </a:t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Г. </a:t>
            </a:r>
            <a:r>
              <a:rPr lang="ru-RU" sz="1600" b="1" i="1" dirty="0" err="1" smtClean="0">
                <a:latin typeface="Cambria" pitchFamily="18" charset="0"/>
              </a:rPr>
              <a:t>Ладонщиков</a:t>
            </a:r>
            <a:r>
              <a:rPr lang="ru-RU" sz="1600" b="1" i="1" dirty="0" smtClean="0">
                <a:latin typeface="Cambria" pitchFamily="18" charset="0"/>
              </a:rPr>
              <a:t> «С добрым утром, край родной!»</a:t>
            </a:r>
            <a:br>
              <a:rPr lang="ru-RU" sz="1600" b="1" i="1" dirty="0" smtClean="0">
                <a:latin typeface="Cambria" pitchFamily="18" charset="0"/>
              </a:rPr>
            </a:br>
            <a:endParaRPr lang="ru-RU" sz="16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</a:rPr>
              <a:t>Изучение художественной литературы</a:t>
            </a:r>
            <a:endParaRPr lang="ru-RU" sz="3200" b="1" i="1" dirty="0">
              <a:latin typeface="Cambria" pitchFamily="18" charset="0"/>
            </a:endParaRPr>
          </a:p>
        </p:txBody>
      </p:sp>
      <p:pic>
        <p:nvPicPr>
          <p:cNvPr id="4" name="Содержимое 3" descr="42d5615c40ae11bd58330e86caf3a4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ХУДОЖЕСТВЕННАЯ ЛИТЕРАТУРА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DSCF74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6" name="Содержимое 5" descr="DSCF74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ользователь\Desktop\фотоаппарат\Новая папка\IMG_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996952"/>
            <a:ext cx="4503415" cy="34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Пользователь\Desktop\фотоаппарат\Новая папка\IMG_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459757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фотоаппарат\Новая папка\IMG_1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03815" cy="604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62646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>3. Художественно- эстетическое развитие.</a:t>
            </a: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лепка «Цветок дружбы»;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изучение пословиц и поговорок на тему «Дружба народов»;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рисование «Национальный </a:t>
            </a:r>
            <a:r>
              <a:rPr lang="ru-RU" sz="1800" b="1" i="1" dirty="0" smtClean="0">
                <a:latin typeface="Cambria" pitchFamily="18" charset="0"/>
              </a:rPr>
              <a:t>костюм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          - рисование «Моя Родина  - Россия»;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праздник урожая;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мордовский фольклорный праздник «Весну встречаем»;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-  мордовский фольклорный праздник «Жаворонки весну кличут»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-  развлечение «Мордовские матрешки»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народная песня «</a:t>
            </a:r>
            <a:r>
              <a:rPr lang="ru-RU" sz="1800" b="1" i="1" dirty="0" err="1" smtClean="0">
                <a:latin typeface="Cambria" pitchFamily="18" charset="0"/>
              </a:rPr>
              <a:t>Вай</a:t>
            </a:r>
            <a:r>
              <a:rPr lang="ru-RU" sz="1800" b="1" i="1" dirty="0" smtClean="0">
                <a:latin typeface="Cambria" pitchFamily="18" charset="0"/>
              </a:rPr>
              <a:t>, Ванине, Ванине»;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песенно-танцевальная композиция «</a:t>
            </a:r>
            <a:r>
              <a:rPr lang="ru-RU" sz="1800" b="1" i="1" dirty="0" err="1" smtClean="0">
                <a:latin typeface="Cambria" pitchFamily="18" charset="0"/>
              </a:rPr>
              <a:t>Селека</a:t>
            </a:r>
            <a:r>
              <a:rPr lang="ru-RU" sz="1800" b="1" i="1" dirty="0" smtClean="0">
                <a:latin typeface="Cambria" pitchFamily="18" charset="0"/>
              </a:rPr>
              <a:t>» мордовская </a:t>
            </a:r>
            <a:r>
              <a:rPr lang="ru-RU" sz="1800" b="1" i="1" dirty="0" smtClean="0">
                <a:latin typeface="Cambria" pitchFamily="18" charset="0"/>
              </a:rPr>
              <a:t>песня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92088"/>
          </a:xfrm>
        </p:spPr>
        <p:txBody>
          <a:bodyPr/>
          <a:lstStyle/>
          <a:p>
            <a:r>
              <a:rPr lang="ru-RU" b="1" i="1" dirty="0" smtClean="0">
                <a:latin typeface="Cambria" pitchFamily="18" charset="0"/>
              </a:rPr>
              <a:t>                            рисование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DSCF74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91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Содержимое 5" descr="DSCF74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95157"/>
            <a:ext cx="4343400" cy="3060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Содержимое 5" descr="DSCF7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947916"/>
            <a:ext cx="4343400" cy="3083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92088"/>
          </a:xfrm>
        </p:spPr>
        <p:txBody>
          <a:bodyPr/>
          <a:lstStyle/>
          <a:p>
            <a:r>
              <a:rPr lang="ru-RU" b="1" i="1" dirty="0" smtClean="0">
                <a:latin typeface="Cambria" pitchFamily="18" charset="0"/>
              </a:rPr>
              <a:t>                            рисование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DSCF74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91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Содержимое 5" descr="DSCF74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43434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Содержимое 5" descr="DSCF7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861048"/>
            <a:ext cx="4343400" cy="3257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              Осенний праздник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bc805fbe0d5edf5c189b4eaebf6411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Содержимое 5" descr="1931cc2b0e34e85e16504385766a30a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Cambria" pitchFamily="18" charset="0"/>
              </a:rPr>
              <a:t>Дружба народов возникла еще в древние времена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4" name="Содержимое 3" descr="nebo1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799"/>
            <a:ext cx="7369377" cy="468052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Пользователь\Desktop\фотоаппарат\библиотека 15.11.2016\IMG_7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000875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Cambria" pitchFamily="18" charset="0"/>
              </a:rPr>
              <a:t>Праздник «Встречаем весну»</a:t>
            </a:r>
            <a:endParaRPr lang="ru-RU" sz="2000" b="1" i="1" dirty="0">
              <a:latin typeface="Cambria" pitchFamily="18" charset="0"/>
            </a:endParaRPr>
          </a:p>
        </p:txBody>
      </p:sp>
      <p:pic>
        <p:nvPicPr>
          <p:cNvPr id="4" name="Рисунок 11" descr="E:\IMG_20180226_131957.jpg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53244">
            <a:off x="685824" y="811984"/>
            <a:ext cx="7689665" cy="601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708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4. Социально- коммуникативное развитие.</a:t>
            </a:r>
            <a:r>
              <a:rPr lang="en-US" sz="2400" b="1" dirty="0" smtClean="0">
                <a:latin typeface="Cambria" pitchFamily="18" charset="0"/>
              </a:rPr>
              <a:t/>
            </a:r>
            <a:br>
              <a:rPr lang="en-US" sz="2400" b="1" dirty="0" smtClean="0">
                <a:latin typeface="Cambria" pitchFamily="18" charset="0"/>
              </a:rPr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i="1" dirty="0" smtClean="0">
                <a:latin typeface="Cambria" pitchFamily="18" charset="0"/>
              </a:rPr>
              <a:t> - проведение дидактических игр «Ты мне нравишься потому, что…», «Назови ласково», «Приветствие других стран»; «Придумай узор».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 Проведение развлекательное мероприятие для детей «Игры Народов России»;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- КВН и викторины «Что ты знаешь о Мордовии?», «Путешествие в зеленое царство-государство», «Животные Мордовии», «Растительный мир Мордовии»;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Экскурсия в «Краеведческий музей», «Музей Эрзя», Мини–музей ДОУ, мордовское подворье.</a:t>
            </a:r>
            <a:br>
              <a:rPr lang="ru-RU" sz="1800" b="1" i="1" dirty="0" smtClean="0">
                <a:latin typeface="Cambria" pitchFamily="18" charset="0"/>
              </a:rPr>
            </a:b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ИГРЫ И ТРАДИЦИИ  НАРОДОВ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c434ee5e6e158040e4c4bd67c66a05b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Содержимое 5" descr="img_57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Пользователь\Desktop\фотоаппарат\IMG_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47663" y="836713"/>
            <a:ext cx="5904658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</a:rPr>
              <a:t>Экскурсия в музей</a:t>
            </a:r>
            <a:endParaRPr lang="ru-RU" sz="3200" b="1" i="1" dirty="0">
              <a:latin typeface="Cambria" pitchFamily="18" charset="0"/>
            </a:endParaRPr>
          </a:p>
        </p:txBody>
      </p:sp>
      <p:pic>
        <p:nvPicPr>
          <p:cNvPr id="4" name="Содержимое 3" descr="fe42305c38927d9ba0edb0df64d92a7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Пользователь\Desktop\фотоаппарат\Новая папка\IMG_1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500063"/>
            <a:ext cx="7459166" cy="55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Пользователь\Desktop\фотоаппарат\IMG_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57237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52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 </a:t>
            </a:r>
            <a:r>
              <a:rPr lang="ru-RU" sz="2400" b="1" i="1" dirty="0" smtClean="0">
                <a:latin typeface="Cambria" pitchFamily="18" charset="0"/>
              </a:rPr>
              <a:t>5. Физическое развитие.</a:t>
            </a: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i="1" dirty="0" smtClean="0">
                <a:latin typeface="Cambria" pitchFamily="18" charset="0"/>
              </a:rPr>
              <a:t>- спортивное развлечение «Мы разные, но мы вместе»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- спортивные игры мордвы «</a:t>
            </a:r>
            <a:r>
              <a:rPr lang="ru-RU" sz="2000" b="1" i="1" dirty="0" err="1" smtClean="0">
                <a:latin typeface="Cambria" pitchFamily="18" charset="0"/>
              </a:rPr>
              <a:t>Клек</a:t>
            </a:r>
            <a:r>
              <a:rPr lang="ru-RU" sz="2000" b="1" i="1" dirty="0" smtClean="0">
                <a:latin typeface="Cambria" pitchFamily="18" charset="0"/>
              </a:rPr>
              <a:t>»,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           - подвижные игры народов России: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Мордовские «Раю-раю», «В платки», «Наша горка»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Украинская «</a:t>
            </a:r>
            <a:r>
              <a:rPr lang="ru-RU" sz="2000" b="1" i="1" dirty="0" err="1" smtClean="0">
                <a:latin typeface="Cambria" pitchFamily="18" charset="0"/>
              </a:rPr>
              <a:t>Хлибчик</a:t>
            </a:r>
            <a:r>
              <a:rPr lang="ru-RU" sz="2000" b="1" i="1" dirty="0" smtClean="0">
                <a:latin typeface="Cambria" pitchFamily="18" charset="0"/>
              </a:rPr>
              <a:t>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Русская «Ручеек»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Русская «Дорогая Арина»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Мордовская «</a:t>
            </a:r>
            <a:r>
              <a:rPr lang="ru-RU" sz="2000" b="1" i="1" dirty="0" err="1" smtClean="0">
                <a:latin typeface="Cambria" pitchFamily="18" charset="0"/>
              </a:rPr>
              <a:t>Эрзянь</a:t>
            </a:r>
            <a:r>
              <a:rPr lang="ru-RU" sz="2000" b="1" i="1" dirty="0" smtClean="0">
                <a:latin typeface="Cambria" pitchFamily="18" charset="0"/>
              </a:rPr>
              <a:t> </a:t>
            </a:r>
            <a:r>
              <a:rPr lang="ru-RU" sz="2000" b="1" i="1" dirty="0" err="1" smtClean="0">
                <a:latin typeface="Cambria" pitchFamily="18" charset="0"/>
              </a:rPr>
              <a:t>карть</a:t>
            </a:r>
            <a:r>
              <a:rPr lang="ru-RU" sz="2000" b="1" i="1" dirty="0" smtClean="0">
                <a:latin typeface="Cambria" pitchFamily="18" charset="0"/>
              </a:rPr>
              <a:t>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Татарская «Скок-перескок», «Угадай и догони»</a:t>
            </a:r>
            <a:r>
              <a:rPr lang="en-US" sz="2000" b="1" i="1" dirty="0" smtClean="0">
                <a:latin typeface="Cambria" pitchFamily="18" charset="0"/>
              </a:rPr>
              <a:t/>
            </a:r>
            <a:br>
              <a:rPr lang="en-US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Азербайджанская «День и ночь»</a:t>
            </a:r>
            <a:br>
              <a:rPr lang="ru-RU" sz="2000" b="1" i="1" dirty="0" smtClean="0">
                <a:latin typeface="Cambria" pitchFamily="18" charset="0"/>
              </a:rPr>
            </a:b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2412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Cambria" pitchFamily="18" charset="0"/>
              </a:rPr>
              <a:t>Мероприятия по работе с родителями:</a:t>
            </a:r>
            <a:r>
              <a:rPr lang="en-US" sz="2400" b="1" i="1" dirty="0" smtClean="0">
                <a:latin typeface="Cambria" pitchFamily="18" charset="0"/>
              </a:rPr>
              <a:t/>
            </a:r>
            <a:br>
              <a:rPr lang="en-US" sz="2400" b="1" i="1" dirty="0" smtClean="0">
                <a:latin typeface="Cambria" pitchFamily="18" charset="0"/>
              </a:rPr>
            </a:br>
            <a:r>
              <a:rPr lang="en-US" sz="1800" b="1" dirty="0" smtClean="0">
                <a:latin typeface="Cambria" pitchFamily="18" charset="0"/>
              </a:rPr>
              <a:t/>
            </a:r>
            <a:br>
              <a:rPr lang="en-US" sz="1800" b="1" dirty="0" smtClean="0">
                <a:latin typeface="Cambria" pitchFamily="18" charset="0"/>
              </a:rPr>
            </a:br>
            <a:r>
              <a:rPr lang="en-US" sz="1800" b="1" dirty="0" smtClean="0">
                <a:latin typeface="Cambria" pitchFamily="18" charset="0"/>
              </a:rPr>
              <a:t/>
            </a:r>
            <a:br>
              <a:rPr lang="en-US" sz="1800" b="1" dirty="0" smtClean="0">
                <a:latin typeface="Cambria" pitchFamily="18" charset="0"/>
              </a:rPr>
            </a:br>
            <a:r>
              <a:rPr lang="ru-RU" sz="1800" dirty="0" smtClean="0">
                <a:latin typeface="Cambria" pitchFamily="18" charset="0"/>
              </a:rPr>
              <a:t/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1. Консультаций на тему «Чему мы учимся друг у друга?», «Семейные традиции».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2. Оформление папки-передвижки.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3. Организация выставки детских работ: рисунков, лепки.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4. Дидактические игры.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Совместно с детьми подготовить сообщение на одну из предложенных тем.  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1. Сказки разных народов.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2. Национальные праздники народов стран-соседей России.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3. Национальные блюда разных народов.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4. Обычаи и традиции разных народов.</a:t>
            </a:r>
            <a:br>
              <a:rPr lang="ru-RU" sz="1800" b="1" i="1" dirty="0" smtClean="0">
                <a:latin typeface="Cambria" pitchFamily="18" charset="0"/>
              </a:rPr>
            </a:b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85212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83864"/>
                </a:solidFill>
                <a:latin typeface="Cambria" pitchFamily="18" charset="0"/>
              </a:rPr>
              <a:t>Главные ценности человеческого существования в гармонии с миром природы и общества</a:t>
            </a:r>
            <a:r>
              <a:rPr lang="en-US" sz="2400" b="1" i="1" dirty="0" smtClean="0">
                <a:solidFill>
                  <a:srgbClr val="083864"/>
                </a:solidFill>
                <a:latin typeface="Cambria" pitchFamily="18" charset="0"/>
              </a:rPr>
              <a:t>:</a:t>
            </a:r>
            <a:br>
              <a:rPr lang="en-US" sz="24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en-US" sz="1600" b="1" i="1" dirty="0" smtClean="0">
                <a:solidFill>
                  <a:srgbClr val="083864"/>
                </a:solidFill>
                <a:latin typeface="Cambria" pitchFamily="18" charset="0"/>
              </a:rPr>
              <a:t> - </a:t>
            </a: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>уважение воспитанников к сверстнику другой национальности</a:t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> - полноценное общение на примерах равноправия</a:t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>-  оказание необходимой помощи</a:t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> -  внимательное отношение к нуждам другого человека в решении возникающих проблем</a:t>
            </a:r>
            <a:r>
              <a:rPr lang="en-US" sz="16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en-US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16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endParaRPr lang="ru-RU" sz="16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Пользователь\Desktop\фотоаппарат\155___11\IMG_7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054479" cy="59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i="1" dirty="0" smtClean="0"/>
              <a:t>Встречи с родителями</a:t>
            </a:r>
            <a:endParaRPr lang="ru-RU" b="1" i="1" dirty="0"/>
          </a:p>
        </p:txBody>
      </p:sp>
      <p:pic>
        <p:nvPicPr>
          <p:cNvPr id="5" name="Содержимое 4" descr="img_5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76872"/>
            <a:ext cx="4191000" cy="3384376"/>
          </a:xfrm>
        </p:spPr>
      </p:pic>
      <p:pic>
        <p:nvPicPr>
          <p:cNvPr id="6" name="Содержимое 5" descr="img_57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</a:rPr>
              <a:t>РАБОТЫ, СДЕЛАННЫЕ РУКАМИ РОДИТЕЛЕЙ</a:t>
            </a:r>
            <a:endParaRPr lang="ru-RU" sz="2800" b="1" i="1" dirty="0">
              <a:latin typeface="Cambria" pitchFamily="18" charset="0"/>
            </a:endParaRPr>
          </a:p>
        </p:txBody>
      </p:sp>
      <p:pic>
        <p:nvPicPr>
          <p:cNvPr id="5" name="Содержимое 4" descr="DSCF74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191000" cy="3143250"/>
          </a:xfrm>
        </p:spPr>
      </p:pic>
      <p:pic>
        <p:nvPicPr>
          <p:cNvPr id="6" name="Содержимое 5" descr="DSCF74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72200" y="1340768"/>
            <a:ext cx="2443162" cy="3257550"/>
          </a:xfrm>
        </p:spPr>
      </p:pic>
      <p:pic>
        <p:nvPicPr>
          <p:cNvPr id="7" name="Содержимое 5" descr="DSCF7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600450"/>
            <a:ext cx="2443162" cy="306890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96136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Cambria" pitchFamily="18" charset="0"/>
              </a:rPr>
              <a:t>Работа с родителями и социальными партнерами</a:t>
            </a:r>
            <a:r>
              <a:rPr lang="en-US" sz="2400" b="1" i="1" u="sng" dirty="0" smtClean="0">
                <a:latin typeface="Cambria" pitchFamily="18" charset="0"/>
              </a:rPr>
              <a:t/>
            </a:r>
            <a:br>
              <a:rPr lang="en-US" sz="2400" b="1" i="1" u="sng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Проведение работы с родителями как равноправными участниками образовательного процесса включало ознакомление их с целью и содержанием проекта, определение системы мероприятий с участием родителей (коллективные походы в театр, музеи, библиотеки, организация экскурсии по городу, выставки); рекомендации по проведению семейного досуга (посещение музеев, библиотеки), побуждение ребенка к отражению полученных впечатлений в изобразительной деятельности.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Также родители подключались к следующим видам работ по проекту: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- совместный поиск информации;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-семейный творческий конкурс (рисунки, поделки, коллажи  и т.д.) «Мы дети одной страны»</a:t>
            </a:r>
            <a:br>
              <a:rPr lang="ru-RU" sz="1800" b="1" i="1" dirty="0" smtClean="0">
                <a:latin typeface="Cambria" pitchFamily="18" charset="0"/>
              </a:rPr>
            </a:br>
            <a:endParaRPr lang="ru-RU" sz="1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фотоаппарат\фото фото\IMG_6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12879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Cambria" pitchFamily="18" charset="0"/>
              </a:rPr>
              <a:t>СОВМЕСТНАЯ РАБОТА  ДЕТЕЙ И РОДИТЕЛЕЙ</a:t>
            </a:r>
            <a:endParaRPr lang="ru-RU" sz="2000" b="1" i="1" dirty="0">
              <a:latin typeface="Cambria" pitchFamily="18" charset="0"/>
            </a:endParaRPr>
          </a:p>
        </p:txBody>
      </p:sp>
      <p:pic>
        <p:nvPicPr>
          <p:cNvPr id="4" name="Содержимое 3" descr="вариант-логотипа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7560840" cy="4896544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i="1" dirty="0" smtClean="0"/>
              <a:t>Встречи с родителями</a:t>
            </a:r>
            <a:endParaRPr lang="ru-RU" b="1" i="1" dirty="0"/>
          </a:p>
        </p:txBody>
      </p:sp>
      <p:pic>
        <p:nvPicPr>
          <p:cNvPr id="5" name="Содержимое 4" descr="img_5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7435"/>
            <a:ext cx="4191000" cy="3143250"/>
          </a:xfrm>
        </p:spPr>
      </p:pic>
      <p:pic>
        <p:nvPicPr>
          <p:cNvPr id="6" name="Содержимое 5" descr="img_57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СЛАДКИЙ СТОЛ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5" name="Содержимое 4" descr="485bb12d2e2d1830c254d0d1db2198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Содержимое 5" descr="817bf851ab2f5286b4e75979d83a8b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4015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Cambria" pitchFamily="18" charset="0"/>
              </a:rPr>
              <a:t>Ожидаемые результаты второго этапа:</a:t>
            </a:r>
            <a:r>
              <a:rPr lang="en-US" sz="2400" b="1" dirty="0" smtClean="0">
                <a:latin typeface="Cambria" pitchFamily="18" charset="0"/>
              </a:rPr>
              <a:t/>
            </a:r>
            <a:br>
              <a:rPr lang="en-US" sz="2400" b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        - понимание детьми истоков отечественной материальной и духовной культуры, умение жить по законам гармонии и красоты;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формирование у детей таких качества как отзывчивость, справедливость, скромность, доброжелательное отношение друг к другу независимо от национальности, культуры, социального статуса и физических возможностей;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 гуманность, уважение прав, свобод и достоинства других людей;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убежденность в том, что настоящий гражданин любит свою Родину, гордится ее славной историей, изучает историко-культурное наследие, верен своему гражданскому долгу и готов к защите Отечества;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-  организация выставки детских рисунков «Мы дети одной страны»;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развивать воображение, анализ, умение действовать сообща;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воспитывать интерес к продуктивной деятельности.</a:t>
            </a:r>
            <a:r>
              <a:rPr lang="en-US" sz="1600" b="1" i="1" dirty="0" smtClean="0">
                <a:latin typeface="Cambria" pitchFamily="18" charset="0"/>
              </a:rPr>
              <a:t/>
            </a:r>
            <a:br>
              <a:rPr lang="en-US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/>
            </a:r>
            <a:br>
              <a:rPr lang="ru-RU" sz="1600" b="1" i="1" dirty="0" smtClean="0">
                <a:latin typeface="Cambria" pitchFamily="18" charset="0"/>
              </a:rPr>
            </a:br>
            <a:r>
              <a:rPr lang="ru-RU" sz="1600" b="1" i="1" dirty="0" smtClean="0">
                <a:latin typeface="Cambria" pitchFamily="18" charset="0"/>
              </a:rPr>
              <a:t> - взаимодействие семьи и детского сада в процессе духовно-нравственного воспитания.</a:t>
            </a:r>
            <a:br>
              <a:rPr lang="ru-RU" sz="1600" b="1" i="1" dirty="0" smtClean="0">
                <a:latin typeface="Cambria" pitchFamily="18" charset="0"/>
              </a:rPr>
            </a:br>
            <a:endParaRPr lang="ru-RU" sz="16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7056784"/>
          </a:xfrm>
        </p:spPr>
        <p:txBody>
          <a:bodyPr>
            <a:normAutofit fontScale="90000"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ru-RU" sz="1800" b="1" i="1" u="sng" dirty="0" smtClean="0">
                <a:latin typeface="Cambria" pitchFamily="18" charset="0"/>
              </a:rPr>
              <a:t>На третьем этапе – аналитическом </a:t>
            </a:r>
            <a:r>
              <a:rPr lang="ru-RU" sz="1800" b="1" i="1" dirty="0" smtClean="0">
                <a:latin typeface="Cambria" pitchFamily="18" charset="0"/>
              </a:rPr>
              <a:t>-  была поставлена цель: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-  определение изменений в воспитании детей, обобщение и распространение опыта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ru-RU" sz="1800" b="1" i="1" u="sng" dirty="0" smtClean="0">
                <a:latin typeface="Cambria" pitchFamily="18" charset="0"/>
              </a:rPr>
              <a:t>Проект еще на завершен, но уже видны результаты.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инновационный проект «Мы разные, но дети одной страны» показал свою состоятельность. 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u="sng" dirty="0" smtClean="0">
                <a:latin typeface="Cambria" pitchFamily="18" charset="0"/>
              </a:rPr>
              <a:t>Условиями, способствующие эффективному решению задач  </a:t>
            </a:r>
            <a:r>
              <a:rPr lang="ru-RU" sz="1800" b="1" i="1" dirty="0" smtClean="0">
                <a:latin typeface="Cambria" pitchFamily="18" charset="0"/>
              </a:rPr>
              <a:t>по формированию у детей таких качества как отзывчивость, справедливость, скромность, доброжелательное отношение друг к другу независимо от национальности, культуры, социального статуса и физических возможностей, являются: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реализация комплексного подхода к познавательному и эстетическому </a:t>
            </a:r>
            <a:r>
              <a:rPr lang="en-US" sz="1800" b="1" i="1" dirty="0" smtClean="0">
                <a:latin typeface="Cambria" pitchFamily="18" charset="0"/>
              </a:rPr>
              <a:t>- </a:t>
            </a:r>
            <a:r>
              <a:rPr lang="ru-RU" sz="1800" b="1" i="1" dirty="0" smtClean="0">
                <a:latin typeface="Cambria" pitchFamily="18" charset="0"/>
              </a:rPr>
              <a:t>развитию дошкольников;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соблюдение принципов систематичности, доступности при отборе содержания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> </a:t>
            </a:r>
            <a:r>
              <a:rPr lang="en-US" sz="1800" b="1" i="1" dirty="0" smtClean="0">
                <a:latin typeface="Cambria" pitchFamily="18" charset="0"/>
              </a:rPr>
              <a:t> </a:t>
            </a:r>
            <a:r>
              <a:rPr lang="ru-RU" sz="1800" b="1" i="1" dirty="0" smtClean="0">
                <a:latin typeface="Cambria" pitchFamily="18" charset="0"/>
              </a:rPr>
              <a:t>ознакомления с народом разных национальностей;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 - </a:t>
            </a:r>
            <a:r>
              <a:rPr lang="ru-RU" sz="1800" b="1" i="1" dirty="0" smtClean="0">
                <a:latin typeface="Cambria" pitchFamily="18" charset="0"/>
              </a:rPr>
              <a:t>компетентность воспитателя и родителей в области межнационального воспитания;</a:t>
            </a: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ru-RU" sz="1800" b="1" i="1" dirty="0" smtClean="0">
                <a:latin typeface="Cambria" pitchFamily="18" charset="0"/>
              </a:rPr>
              <a:t/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>- </a:t>
            </a:r>
            <a:r>
              <a:rPr lang="ru-RU" sz="1800" b="1" i="1" dirty="0" smtClean="0">
                <a:latin typeface="Cambria" pitchFamily="18" charset="0"/>
              </a:rPr>
              <a:t>совместная работа детского сада и семьи. </a:t>
            </a:r>
            <a:br>
              <a:rPr lang="ru-RU" sz="1800" b="1" i="1" dirty="0" smtClean="0">
                <a:latin typeface="Cambria" pitchFamily="18" charset="0"/>
              </a:rPr>
            </a:br>
            <a:r>
              <a:rPr lang="en-US" sz="1800" b="1" i="1" dirty="0" smtClean="0">
                <a:latin typeface="Cambria" pitchFamily="18" charset="0"/>
              </a:rPr>
              <a:t/>
            </a:r>
            <a:br>
              <a:rPr lang="en-US" sz="1800" b="1" i="1" dirty="0" smtClean="0">
                <a:latin typeface="Cambria" pitchFamily="18" charset="0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ru-RU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</a:rPr>
              <a:t>«МЫ, МНОГОНАЦИОНАЛЬНЫЙ НАРОД Российской федерации, соединенный общей судьбой на своей земле…»</a:t>
            </a:r>
            <a:endParaRPr lang="ru-RU" sz="2800" b="1" i="1" dirty="0">
              <a:latin typeface="Cambria" pitchFamily="18" charset="0"/>
            </a:endParaRPr>
          </a:p>
        </p:txBody>
      </p:sp>
      <p:pic>
        <p:nvPicPr>
          <p:cNvPr id="4" name="Содержимое 3" descr="117202-53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883569"/>
            <a:ext cx="6858000" cy="386715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Cambria" pitchFamily="18" charset="0"/>
              </a:rPr>
              <a:t>Спасибо за внимание!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4" name="Содержимое 3" descr="KijLgA75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9794" y="1554163"/>
            <a:ext cx="5236812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980728"/>
            <a:ext cx="8686800" cy="511256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>Современные исследования Н.Ф. Виноградова, А.Д. </a:t>
            </a:r>
            <a:r>
              <a:rPr lang="ru-RU" sz="2000" b="1" i="1" dirty="0" err="1" smtClean="0">
                <a:solidFill>
                  <a:srgbClr val="083864"/>
                </a:solidFill>
                <a:latin typeface="Cambria" pitchFamily="18" charset="0"/>
              </a:rPr>
              <a:t>Жарикова</a:t>
            </a: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>, о.л.Князевой, </a:t>
            </a:r>
            <a:r>
              <a:rPr lang="ru-RU" sz="2000" b="1" i="1" dirty="0" err="1" smtClean="0">
                <a:solidFill>
                  <a:srgbClr val="083864"/>
                </a:solidFill>
                <a:latin typeface="Cambria" pitchFamily="18" charset="0"/>
              </a:rPr>
              <a:t>м.ю</a:t>
            </a: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>. Новицкой показывают, что в результате систематической, целенаправленной воспитательной работы у детей могут быть сформированы элементы гражданственности и патриотизма.</a:t>
            </a:r>
            <a:b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/>
            </a:r>
            <a:b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</a:br>
            <a:r>
              <a:rPr lang="ru-RU" sz="2000" b="1" i="1" dirty="0" smtClean="0">
                <a:solidFill>
                  <a:srgbClr val="083864"/>
                </a:solidFill>
                <a:latin typeface="Cambria" pitchFamily="18" charset="0"/>
              </a:rPr>
              <a:t>Базовым этапом формирования у детей любви к родине как основы патриотизма является не  только ознакомление с родным краем, но и  с людьми, населяющими всю нашу большую страну.</a:t>
            </a:r>
            <a:endParaRPr lang="ru-RU" sz="2000" b="1" i="1" dirty="0">
              <a:solidFill>
                <a:srgbClr val="083864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70810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Cambria" pitchFamily="18" charset="0"/>
              </a:rPr>
              <a:t>Проект направлен на формирование у детей старшего дошкольного возраста 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 - терпимости и толерантного отношения к людям различных  национальностей,  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 - духовности и человечности у подрастающего поколения,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 - воспитание гражданина своей страны.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13204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Cambria" pitchFamily="18" charset="0"/>
              </a:rPr>
              <a:t>Проект долгосрочный, сентябрь 2017 г. – май 2018г.</a:t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400" b="1" i="1" dirty="0" smtClean="0">
                <a:latin typeface="Cambria" pitchFamily="18" charset="0"/>
              </a:rPr>
              <a:t/>
            </a:r>
            <a:br>
              <a:rPr lang="ru-RU" sz="24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>Осуществление предполагает 3 этапа</a:t>
            </a:r>
            <a:r>
              <a:rPr lang="en-US" sz="2800" b="1" i="1" dirty="0" smtClean="0">
                <a:latin typeface="Cambria" pitchFamily="18" charset="0"/>
              </a:rPr>
              <a:t>:</a:t>
            </a:r>
            <a:r>
              <a:rPr lang="ru-RU" sz="2800" b="1" i="1" dirty="0" smtClean="0">
                <a:latin typeface="Cambria" pitchFamily="18" charset="0"/>
              </a:rPr>
              <a:t/>
            </a:r>
            <a:br>
              <a:rPr lang="ru-RU" sz="2800" b="1" i="1" dirty="0" smtClean="0">
                <a:latin typeface="Cambria" pitchFamily="18" charset="0"/>
              </a:rPr>
            </a:br>
            <a:r>
              <a:rPr lang="en-US" sz="2800" b="1" i="1" dirty="0" smtClean="0">
                <a:latin typeface="Cambria" pitchFamily="18" charset="0"/>
              </a:rPr>
              <a:t/>
            </a:r>
            <a:br>
              <a:rPr lang="en-US" sz="28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> - организационный</a:t>
            </a:r>
            <a:br>
              <a:rPr lang="ru-RU" sz="28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/>
            </a:r>
            <a:br>
              <a:rPr lang="ru-RU" sz="28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> - основной	</a:t>
            </a:r>
            <a:br>
              <a:rPr lang="ru-RU" sz="28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/>
            </a:r>
            <a:br>
              <a:rPr lang="ru-RU" sz="2800" b="1" i="1" dirty="0" smtClean="0">
                <a:latin typeface="Cambria" pitchFamily="18" charset="0"/>
              </a:rPr>
            </a:br>
            <a:r>
              <a:rPr lang="ru-RU" sz="2800" b="1" i="1" dirty="0" smtClean="0">
                <a:latin typeface="Cambria" pitchFamily="18" charset="0"/>
              </a:rPr>
              <a:t> - аналитический</a:t>
            </a:r>
            <a:endParaRPr lang="ru-RU" sz="28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78011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Cambria" pitchFamily="18" charset="0"/>
              </a:rPr>
              <a:t>ЦЕЛЬ ПРОЕКТА</a:t>
            </a:r>
            <a:r>
              <a:rPr lang="en-US" sz="2000" b="1" i="1" dirty="0" smtClean="0">
                <a:latin typeface="Cambria" pitchFamily="18" charset="0"/>
              </a:rPr>
              <a:t>:</a:t>
            </a:r>
            <a:r>
              <a:rPr lang="ru-RU" sz="2000" b="1" i="1" dirty="0" smtClean="0">
                <a:latin typeface="Cambria" pitchFamily="18" charset="0"/>
              </a:rPr>
              <a:t> ВОСПИТАНИЕ ПАТРИОТИЗМА, ЧУВСТВА ОБЩНОСТИ, ДРУЖБЫ И ЕДИНСТВА С ЛЮДЬМИ РАЗЛИЧНЫХ НАЦИОНАЛЬНОСТЕЙ,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ПОСРЕДСТВОМ ПРИОБЩЕНИЯ К КУЛЬТУРНЫМ ТРАДИЦИЯМ НАРОДОВ РОССИИ.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ОБЪЕКТ ИССЛЕДОВАНИЯ – ПРОЦЕСС ОЗНАКОМЛЕНИЯ ДОШКОЛЬНИКОВ С НАРОДАМИ РОССИИ И ИХ КУЛЬТУРНЫМИ ТРАДИЦИЯМ.</a:t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/>
            </a:r>
            <a:br>
              <a:rPr lang="ru-RU" sz="2000" b="1" i="1" dirty="0" smtClean="0">
                <a:latin typeface="Cambria" pitchFamily="18" charset="0"/>
              </a:rPr>
            </a:br>
            <a:r>
              <a:rPr lang="ru-RU" sz="2000" b="1" i="1" dirty="0" smtClean="0">
                <a:latin typeface="Cambria" pitchFamily="18" charset="0"/>
              </a:rPr>
              <a:t>Участники</a:t>
            </a:r>
            <a:r>
              <a:rPr lang="en-US" sz="2000" b="1" i="1" dirty="0" smtClean="0">
                <a:latin typeface="Cambria" pitchFamily="18" charset="0"/>
              </a:rPr>
              <a:t>:</a:t>
            </a:r>
            <a:r>
              <a:rPr lang="ru-RU" sz="2000" b="1" i="1" dirty="0" smtClean="0">
                <a:latin typeface="Cambria" pitchFamily="18" charset="0"/>
              </a:rPr>
              <a:t>дети, педагоги, родители.</a:t>
            </a:r>
            <a:br>
              <a:rPr lang="ru-RU" sz="2000" b="1" i="1" dirty="0" smtClean="0">
                <a:latin typeface="Cambria" pitchFamily="18" charset="0"/>
              </a:rPr>
            </a:br>
            <a:endParaRPr lang="ru-RU" sz="2000" b="1" i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279</TotalTime>
  <Words>297</Words>
  <Application>Microsoft Office PowerPoint</Application>
  <PresentationFormat>Экран (4:3)</PresentationFormat>
  <Paragraphs>56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Трек</vt:lpstr>
      <vt:lpstr>Проект:</vt:lpstr>
      <vt:lpstr> Наш народ - многонациональный</vt:lpstr>
      <vt:lpstr>Дружба народов возникла еще в древние времена</vt:lpstr>
      <vt:lpstr>Главные ценности человеческого существования в гармонии с миром природы и общества:    - уважение воспитанников к сверстнику другой национальности   - полноценное общение на примерах равноправия  -  оказание необходимой помощи   -  внимательное отношение к нуждам другого человека в решении возникающих проблем   </vt:lpstr>
      <vt:lpstr>«МЫ, МНОГОНАЦИОНАЛЬНЫЙ НАРОД Российской федерации, соединенный общей судьбой на своей земле…»</vt:lpstr>
      <vt:lpstr>Современные исследования Н.Ф. Виноградова, А.Д. Жарикова, о.л.Князевой, м.ю. Новицкой показывают, что в результате систематической, целенаправленной воспитательной работы у детей могут быть сформированы элементы гражданственности и патриотизма.    Базовым этапом формирования у детей любви к родине как основы патриотизма является не  только ознакомление с родным краем, но и  с людьми, населяющими всю нашу большую страну.</vt:lpstr>
      <vt:lpstr>Проект направлен на формирование у детей старшего дошкольного возраста    - терпимости и толерантного отношения к людям различных  национальностей,     - духовности и человечности у подрастающего поколения,   - воспитание гражданина своей страны.  </vt:lpstr>
      <vt:lpstr>Проект долгосрочный, сентябрь 2017 г. – май 2018г.  Осуществление предполагает 3 этапа:   - организационный   - основной    - аналитический</vt:lpstr>
      <vt:lpstr>ЦЕЛЬ ПРОЕКТА: ВОСПИТАНИЕ ПАТРИОТИЗМА, ЧУВСТВА ОБЩНОСТИ, ДРУЖБЫ И ЕДИНСТВА С ЛЮДЬМИ РАЗЛИЧНЫХ НАЦИОНАЛЬНОСТЕЙ, ПОСРЕДСТВОМ ПРИОБЩЕНИЯ К КУЛЬТУРНЫМ ТРАДИЦИЯМ НАРОДОВ РОССИИ.   ОБЪЕКТ ИССЛЕДОВАНИЯ – ПРОЦЕСС ОЗНАКОМЛЕНИЯ ДОШКОЛЬНИКОВ С НАРОДАМИ РОССИИ И ИХ КУЛЬТУРНЫМИ ТРАДИЦИЯМ.  Участники:дети, педагоги, родители. </vt:lpstr>
      <vt:lpstr>ГИПОТЕЗА:   ФОРМИРОВАНИЕ У ДОШКОЛЬНИКОВ ТОЛЕРАНТНОГО ОТНОШЕНИЯ К ПРЕДСТАВИТЕЛЯМ  ДРУГИХ НАЦИОНАЛЬНОСТЕЙ, КУЛЬТУР И ТРАДИЦИЙ, А ТАКЖЕ ГРАЖДАНСКОЙ ИДЕНТИЧНОСТИ ВОЗМОЖНО, ЕСЛИ:   - ПРОИЗВЕДЕНИЯ ХУДОЖЕСТВЕННОЙ ЛИТЕРАТУРЫ ДОСТУПНЫ ДЛЯ ВОСПРИЯТИЯ ДОШКОЛЬНИКОВ;   - ЧТЕНИЕ ХУДОЖЕСТВЕННОЙ ЛИТЕРАТУРЫ СОПРВОЖДАЕТСЯ РАССКАЗОМ ВОСПИТАТЕЛЯ И БЕСЕДАМИ О ПРОЧИТАННОМ;   - ПОДОБРАНЫ МУЗЫКАЛЬНЫЕ ПРОИЗВЕДЕНИЯ РАЗНЫХ НАРОДОВ;  - РОДИТЕЛИ И СОЦИАЛЬНЫЕ ИНСТИТУТЫ, БИБЛИОТЕКА, МУЗЕЙ,  ЯВЛЯЮТСЯ НЕПОСРЕДСТВЕННЫМИ УЧАСТНИКАМИ ПРОЦЕССА.</vt:lpstr>
      <vt:lpstr> СОДЕРЖАТЕЛЬНЫЙ КОМПОНЕНТ ПРОЕКТА:  ОЗНАКОМЛЕНИЕ С НАРОДАМИ РАЗНЫХ НАЦИОНАЛЬНОСТЕЙ ПОСРЕДСТВОМ ЧТЕНИЯ ХУДОЖЕСТВЕННОЙ ЛИТЕРАТУРЫ, ИЛЛЮСТРАЦИОННОГО И ИГРОВОГО МАТЕРИАЛА, ПОКАЗЫВАЮЩИХ СВЯЗЬ И ДРУЖБУ НАРОДОВ.  Технология реализации проекта предполагала включение в совместную деятельность педагогов детского сада, детей старшего дошкольного возраста, родителей, сотрудников библиотеки. </vt:lpstr>
      <vt:lpstr>Задачи:   - Обобщать и  расширять знания детей о традициях, обычаях, праздниках, играх народов россии;   - формировать культуру межличностного отношения детей  в группе;   - воспитывать  уважение к культуре и обычаям других народностей;   - привлечь и заинтересовать родителей к построению образовательного пространства детей, направить на совместную творческую деятельность с детьми;   - вызвать желание педагогов участвовать в творческой деятельности вместе с детьми.</vt:lpstr>
      <vt:lpstr>Конечные результаты выражены в целевых ориентирах:    - формирование у дошкольников толерантного отношения к людям разных национальностей, осознания, что мы – народ одной страны.   -  помочь детям освоить правила толерантного отношения к детям  других национальностей.</vt:lpstr>
      <vt:lpstr>Цель второго, основного этапа :   - внедрение системы работы, обеспечивающей знакомство с народом разной национальности, их обычаями и традициями;   - формирование доброжелательного отношения друг к другу независимо от национальности, культуры, социального статуса и физических возможностей.</vt:lpstr>
      <vt:lpstr>Работа с педагогами:   - проведение семинара на тему:  «Мы - единый народ»;   - выставка кукол в народных костюмах;   - просмотр видеоматериалов,   - познавательная выставка «Дружба народов». </vt:lpstr>
      <vt:lpstr>Куклы в народных костюмах</vt:lpstr>
      <vt:lpstr>Мероприятия по работе с детьми:  1. Познание и речевое развитие  - НОД «Народов дружная семья»   - просмотр мультфильмов и мультимедийных презентаций;  Цикл бесед:  -   о народных играх;   - беседы «Россия  - наша Родина», «Народы России».             -  познавательные сообщения: «А знаете ли вы» Что значило на Руси «припекать ребенка?» Какой самый важный праздник у азербайджанцев?»  Что такое «сабантуй»? Почему якуты «кормят» огонь?» Что такое «чаепитие по-узбекски?» Как празднуют Рождество на Украине?» Рассматривание репродукций картин.   </vt:lpstr>
      <vt:lpstr>Слайд 18</vt:lpstr>
      <vt:lpstr>«Наша родина  - россия»</vt:lpstr>
      <vt:lpstr>Слайд 20</vt:lpstr>
      <vt:lpstr>2. Чтение художественной литературы      - чтение народных сказок;   -  изучение пословиц и поговорок на тему «Дружба народов»;   - чтение мордовских народных сказок «Сырьжа», «Сабан – богатырь»,   хантыйских сказок: «Как кукла друзей искала», «Как у бурундука на спине полоски появились»,  молдавской сказки «Ион Молдавану»,  татарской сказки «Знание всего дороже», русских народных сказок.    - заучивание стихотворений:  У. Трутнева «О Родине»,   Г. Ладонщиков «С добрым утром, край родной!» </vt:lpstr>
      <vt:lpstr>Изучение художественной литературы</vt:lpstr>
      <vt:lpstr>ХУДОЖЕСТВЕННАЯ ЛИТЕРАТУРА</vt:lpstr>
      <vt:lpstr>Слайд 24</vt:lpstr>
      <vt:lpstr>Слайд 25</vt:lpstr>
      <vt:lpstr>  3. Художественно- эстетическое развитие.     - лепка «Цветок дружбы»;   - изучение пословиц и поговорок на тему «Дружба народов»;   - рисование «Национальный костюм             - рисование «Моя Родина  - Россия»;   - праздник урожая;   - мордовский фольклорный праздник «Весну встречаем»; -  мордовский фольклорный праздник «Жаворонки весну кличут»  -  развлечение «Мордовские матрешки»   - народная песня «Вай, Ванине, Ванине»;   - песенно-танцевальная композиция «Селека» мордовская песня    </vt:lpstr>
      <vt:lpstr>                            рисование</vt:lpstr>
      <vt:lpstr>                            рисование</vt:lpstr>
      <vt:lpstr>              Осенний праздник</vt:lpstr>
      <vt:lpstr>Слайд 30</vt:lpstr>
      <vt:lpstr>Праздник «Встречаем весну»</vt:lpstr>
      <vt:lpstr>4. Социально- коммуникативное развитие.       - проведение дидактических игр «Ты мне нравишься потому, что…», «Назови ласково», «Приветствие других стран»; «Придумай узор».   -  Проведение развлекательное мероприятие для детей «Игры Народов России»;  - КВН и викторины «Что ты знаешь о Мордовии?», «Путешествие в зеленое царство-государство», «Животные Мордовии», «Растительный мир Мордовии»;  Экскурсия в «Краеведческий музей», «Музей Эрзя», Мини–музей ДОУ, мордовское подворье. </vt:lpstr>
      <vt:lpstr>ИГРЫ И ТРАДИЦИИ  НАРОДОВ</vt:lpstr>
      <vt:lpstr>Слайд 34</vt:lpstr>
      <vt:lpstr>Экскурсия в музей</vt:lpstr>
      <vt:lpstr>Слайд 36</vt:lpstr>
      <vt:lpstr>Слайд 37</vt:lpstr>
      <vt:lpstr> 5. Физическое развитие.  - спортивное развлечение «Мы разные, но мы вместе»  - спортивные игры мордвы «Клек»,             - подвижные игры народов России: Мордовские «Раю-раю», «В платки», «Наша горка»  Украинская «Хлибчик»  Русская «Ручеек»  Русская «Дорогая Арина»  Мордовская «Эрзянь карть»  Татарская «Скок-перескок», «Угадай и догони»  Азербайджанская «День и ночь» </vt:lpstr>
      <vt:lpstr>Мероприятия по работе с родителями:    1. Консультаций на тему «Чему мы учимся друг у друга?», «Семейные традиции».  2. Оформление папки-передвижки.  3. Организация выставки детских работ: рисунков, лепки.  4. Дидактические игры.  Совместно с детьми подготовить сообщение на одну из предложенных тем.    1. Сказки разных народов. 2. Национальные праздники народов стран-соседей России. 3. Национальные блюда разных народов. 4. Обычаи и традиции разных народов. </vt:lpstr>
      <vt:lpstr>Слайд 40</vt:lpstr>
      <vt:lpstr>             Встречи с родителями</vt:lpstr>
      <vt:lpstr>РАБОТЫ, СДЕЛАННЫЕ РУКАМИ РОДИТЕЛЕЙ</vt:lpstr>
      <vt:lpstr>Работа с родителями и социальными партнерами  Проведение работы с родителями как равноправными участниками образовательного процесса включало ознакомление их с целью и содержанием проекта, определение системы мероприятий с участием родителей (коллективные походы в театр, музеи, библиотеки, организация экскурсии по городу, выставки); рекомендации по проведению семейного досуга (посещение музеев, библиотеки), побуждение ребенка к отражению полученных впечатлений в изобразительной деятельности.   Также родители подключались к следующим видам работ по проекту:  - совместный поиск информации; -семейный творческий конкурс (рисунки, поделки, коллажи  и т.д.) «Мы дети одной страны» </vt:lpstr>
      <vt:lpstr>Слайд 44</vt:lpstr>
      <vt:lpstr>СОВМЕСТНАЯ РАБОТА  ДЕТЕЙ И РОДИТЕЛЕЙ</vt:lpstr>
      <vt:lpstr>             Встречи с родителями</vt:lpstr>
      <vt:lpstr>СЛАДКИЙ СТОЛ</vt:lpstr>
      <vt:lpstr>Ожидаемые результаты второго этапа:             - понимание детьми истоков отечественной материальной и духовной культуры, умение жить по законам гармонии и красоты;   - формирование у детей таких качества как отзывчивость, справедливость, скромность, доброжелательное отношение друг к другу независимо от национальности, культуры, социального статуса и физических возможностей;   -  гуманность, уважение прав, свобод и достоинства других людей;   - убежденность в том, что настоящий гражданин любит свою Родину, гордится ее славной историей, изучает историко-культурное наследие, верен своему гражданскому долгу и готов к защите Отечества;  -  организация выставки детских рисунков «Мы дети одной страны»;   - развивать воображение, анализ, умение действовать сообща;   - воспитывать интерес к продуктивной деятельности.   - взаимодействие семьи и детского сада в процессе духовно-нравственного воспитания. </vt:lpstr>
      <vt:lpstr>       На третьем этапе – аналитическом -  была поставлена цель:  -  определение изменений в воспитании детей, обобщение и распространение опыта  Проект еще на завершен, но уже видны результаты.  инновационный проект «Мы разные, но дети одной страны» показал свою состоятельность.   Условиями, способствующие эффективному решению задач  по формированию у детей таких качества как отзывчивость, справедливость, скромность, доброжелательное отношение друг к другу независимо от национальности, культуры, социального статуса и физических возможностей, являются:  - реализация комплексного подхода к познавательному и эстетическому - развитию дошкольников;   - соблюдение принципов систематичности, доступности при отборе содержания   ознакомления с народом разных национальностей;   - компетентность воспитателя и родителей в области межнационального воспитания;  - совместная работа детского сада и семьи.      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</dc:creator>
  <cp:lastModifiedBy>pro</cp:lastModifiedBy>
  <cp:revision>10</cp:revision>
  <dcterms:created xsi:type="dcterms:W3CDTF">2018-03-02T08:15:08Z</dcterms:created>
  <dcterms:modified xsi:type="dcterms:W3CDTF">2018-03-09T10:24:24Z</dcterms:modified>
</cp:coreProperties>
</file>