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11" r:id="rId1"/>
  </p:sldMasterIdLst>
  <p:notesMasterIdLst>
    <p:notesMasterId r:id="rId43"/>
  </p:notesMasterIdLst>
  <p:sldIdLst>
    <p:sldId id="256" r:id="rId2"/>
    <p:sldId id="257" r:id="rId3"/>
    <p:sldId id="275" r:id="rId4"/>
    <p:sldId id="277" r:id="rId5"/>
    <p:sldId id="292" r:id="rId6"/>
    <p:sldId id="327" r:id="rId7"/>
    <p:sldId id="328" r:id="rId8"/>
    <p:sldId id="329" r:id="rId9"/>
    <p:sldId id="288" r:id="rId10"/>
    <p:sldId id="304" r:id="rId11"/>
    <p:sldId id="303" r:id="rId12"/>
    <p:sldId id="302" r:id="rId13"/>
    <p:sldId id="307" r:id="rId14"/>
    <p:sldId id="305" r:id="rId15"/>
    <p:sldId id="306" r:id="rId16"/>
    <p:sldId id="337" r:id="rId17"/>
    <p:sldId id="338" r:id="rId18"/>
    <p:sldId id="310" r:id="rId19"/>
    <p:sldId id="331" r:id="rId20"/>
    <p:sldId id="312" r:id="rId21"/>
    <p:sldId id="285" r:id="rId22"/>
    <p:sldId id="268" r:id="rId23"/>
    <p:sldId id="278" r:id="rId24"/>
    <p:sldId id="315" r:id="rId25"/>
    <p:sldId id="316" r:id="rId26"/>
    <p:sldId id="326" r:id="rId27"/>
    <p:sldId id="336" r:id="rId28"/>
    <p:sldId id="325" r:id="rId29"/>
    <p:sldId id="332" r:id="rId30"/>
    <p:sldId id="317" r:id="rId31"/>
    <p:sldId id="279" r:id="rId32"/>
    <p:sldId id="318" r:id="rId33"/>
    <p:sldId id="319" r:id="rId34"/>
    <p:sldId id="293" r:id="rId35"/>
    <p:sldId id="333" r:id="rId36"/>
    <p:sldId id="322" r:id="rId37"/>
    <p:sldId id="334" r:id="rId38"/>
    <p:sldId id="335" r:id="rId39"/>
    <p:sldId id="272" r:id="rId40"/>
    <p:sldId id="290" r:id="rId41"/>
    <p:sldId id="291" r:id="rId4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S Gothic" panose="020B0609070205080204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6E6"/>
    <a:srgbClr val="5C5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2" autoAdjust="0"/>
    <p:restoredTop sz="90929" autoAdjust="0"/>
  </p:normalViewPr>
  <p:slideViewPr>
    <p:cSldViewPr>
      <p:cViewPr varScale="1">
        <p:scale>
          <a:sx n="56" d="100"/>
          <a:sy n="56" d="100"/>
        </p:scale>
        <p:origin x="924" y="72"/>
      </p:cViewPr>
      <p:guideLst>
        <p:guide orient="horz" pos="2160"/>
        <p:guide pos="2880"/>
        <p:guide orient="horz" pos="2260"/>
      </p:guideLst>
    </p:cSldViewPr>
  </p:slideViewPr>
  <p:outlineViewPr>
    <p:cViewPr varScale="1">
      <p:scale>
        <a:sx n="170" d="200"/>
        <a:sy n="170" d="200"/>
      </p:scale>
      <p:origin x="0" y="-782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285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8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8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60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799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5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9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943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56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395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27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31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743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206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547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6823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67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2580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9837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381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2390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06439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832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522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231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927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264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4796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6553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663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5ED5835E-3D94-40C4-9BFB-506FF07E1B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524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new.chel-dpsh.ru/sites/default/files/2023-05/upravlenie-processom-obnovleniya-soderzhaniya-i-tekhnologiy-do.pdf" TargetMode="External"/><Relationship Id="rId3" Type="http://schemas.openxmlformats.org/officeDocument/2006/relationships/image" Target="../media/image34.jpeg"/><Relationship Id="rId7" Type="http://schemas.openxmlformats.org/officeDocument/2006/relationships/hyperlink" Target="NUL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NULL" TargetMode="External"/><Relationship Id="rId5" Type="http://schemas.openxmlformats.org/officeDocument/2006/relationships/hyperlink" Target="NULL" TargetMode="External"/><Relationship Id="rId4" Type="http://schemas.openxmlformats.org/officeDocument/2006/relationships/image" Target="../media/image35.jpeg"/><Relationship Id="rId9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openxmlformats.org/officeDocument/2006/relationships/hyperlink" Target="https://new.chel-dpsh.ru/sites/default/files/2023-05/upravlenie-processom-obnovleniya-soderzhaniya-i-tekhnologiy-do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NULL" TargetMode="External"/><Relationship Id="rId5" Type="http://schemas.openxmlformats.org/officeDocument/2006/relationships/hyperlink" Target="NULL" TargetMode="External"/><Relationship Id="rId4" Type="http://schemas.openxmlformats.org/officeDocument/2006/relationships/hyperlink" Target="NULL" TargetMode="External"/><Relationship Id="rId9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hyperlink" Target="https://ya-uchitel.ru/load/blogi/489-1-0-19013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3999" cy="1944216"/>
          </a:xfr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br>
              <a:rPr lang="ru-RU" alt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</a:t>
            </a:r>
            <a:r>
              <a:rPr lang="ru-RU" alt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Суховой Ольги Геннадьевны, </a:t>
            </a:r>
            <a:r>
              <a:rPr lang="ru-RU" altLang="ru-RU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дополнительного образования </a:t>
            </a:r>
            <a:br>
              <a:rPr lang="ru-RU" alt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учреждения дополнительного образования</a:t>
            </a:r>
            <a:br>
              <a:rPr lang="ru-RU" alt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 детского творчества №2» </a:t>
            </a:r>
            <a:r>
              <a:rPr lang="ru-RU" altLang="ru-RU" sz="27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altLang="ru-RU" sz="2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 РМ</a:t>
            </a:r>
            <a:r>
              <a:rPr lang="ru-RU" altLang="ru-RU" sz="2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7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23528" y="2492896"/>
            <a:ext cx="4358010" cy="4393679"/>
          </a:xfrm>
        </p:spPr>
        <p:txBody>
          <a:bodyPr>
            <a:normAutofit lnSpcReduction="10000"/>
          </a:bodyPr>
          <a:lstStyle/>
          <a:p>
            <a:pPr marL="0" indent="0" eaLnBrk="1">
              <a:lnSpc>
                <a:spcPct val="80000"/>
              </a:lnSpc>
              <a:spcBef>
                <a:spcPts val="363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Дата рождения: </a:t>
            </a:r>
            <a:r>
              <a:rPr lang="ru-RU" alt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05.02.1972</a:t>
            </a:r>
          </a:p>
          <a:p>
            <a:pPr marL="0" indent="0" eaLnBrk="1">
              <a:lnSpc>
                <a:spcPct val="80000"/>
              </a:lnSpc>
              <a:spcBef>
                <a:spcPts val="363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alt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среднее специальное СГМУ им. Л.П. </a:t>
            </a:r>
            <a:r>
              <a:rPr lang="ru-RU" altLang="ru-RU" sz="1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Кирюкова</a:t>
            </a:r>
            <a:r>
              <a:rPr lang="ru-RU" alt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фортепианное отделение, преподаватель, концертмейстер, Диплом НТ № 554515, выдан 25 июня 1991г.</a:t>
            </a:r>
          </a:p>
          <a:p>
            <a:pPr marL="0" indent="0" eaLnBrk="1">
              <a:lnSpc>
                <a:spcPct val="80000"/>
              </a:lnSpc>
              <a:spcBef>
                <a:spcPts val="363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Профессиональное образование</a:t>
            </a:r>
            <a:r>
              <a:rPr lang="ru-RU" alt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: высшее, МГПИ им. М. Е. </a:t>
            </a:r>
            <a:r>
              <a:rPr lang="ru-RU" altLang="ru-RU" sz="18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Евсевьева</a:t>
            </a:r>
            <a:r>
              <a:rPr lang="ru-RU" alt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, «Музыкальное образование», учитель музыки,  Диплом БВС 0450674, выдан 18 июня 1998г.</a:t>
            </a:r>
          </a:p>
          <a:p>
            <a:pPr marL="0" indent="0" eaLnBrk="1">
              <a:lnSpc>
                <a:spcPct val="80000"/>
              </a:lnSpc>
              <a:spcBef>
                <a:spcPts val="363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Стаж педагогической работы: </a:t>
            </a:r>
            <a:r>
              <a:rPr lang="ru-RU" alt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29 лет</a:t>
            </a:r>
          </a:p>
          <a:p>
            <a:pPr marL="0" indent="0" eaLnBrk="1">
              <a:lnSpc>
                <a:spcPct val="80000"/>
              </a:lnSpc>
              <a:spcBef>
                <a:spcPts val="363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Общий трудовой стаж: </a:t>
            </a:r>
            <a:r>
              <a:rPr lang="ru-RU" alt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32 года</a:t>
            </a:r>
          </a:p>
          <a:p>
            <a:pPr marL="0" indent="0" eaLnBrk="1">
              <a:lnSpc>
                <a:spcPct val="80000"/>
              </a:lnSpc>
              <a:spcBef>
                <a:spcPts val="363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Наличие квалифицированной категории: </a:t>
            </a:r>
            <a:r>
              <a:rPr lang="ru-RU" altLang="ru-RU" sz="18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</a:rPr>
              <a:t>первая квалификационная категория</a:t>
            </a:r>
            <a:endParaRPr lang="ru-RU" altLang="ru-RU" sz="1800" dirty="0">
              <a:solidFill>
                <a:schemeClr val="tx2">
                  <a:lumMod val="50000"/>
                </a:schemeClr>
              </a:solidFill>
              <a:latin typeface="Times New Roman" pitchFamily="16" charset="0"/>
            </a:endParaRPr>
          </a:p>
          <a:p>
            <a:pPr marL="0" indent="0" eaLnBrk="1">
              <a:lnSpc>
                <a:spcPct val="80000"/>
              </a:lnSpc>
              <a:spcBef>
                <a:spcPts val="363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rgbClr val="C00000"/>
                </a:solidFill>
                <a:latin typeface="Times New Roman" pitchFamily="16" charset="0"/>
              </a:rPr>
              <a:t>Дата последней аттестации: </a:t>
            </a:r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>27.12.2018г., приказ №1128</a:t>
            </a:r>
            <a: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  <a:t/>
            </a:r>
            <a:br>
              <a:rPr lang="ru-RU" sz="1800" dirty="0">
                <a:solidFill>
                  <a:schemeClr val="tx2">
                    <a:lumMod val="50000"/>
                  </a:schemeClr>
                </a:solidFill>
                <a:latin typeface="Times New Roman" pitchFamily="16" charset="0"/>
              </a:rPr>
            </a:br>
            <a:endParaRPr lang="ru-RU" sz="1800" dirty="0">
              <a:solidFill>
                <a:schemeClr val="tx2">
                  <a:lumMod val="50000"/>
                </a:schemeClr>
              </a:solidFill>
              <a:latin typeface="Times New Roman" pitchFamily="16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alt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00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3814887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3563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3. Участие детей в конкурсах, выставках, соревнованиях </a:t>
            </a:r>
            <a:endParaRPr lang="ru-RU" sz="32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512788" y="1052736"/>
            <a:ext cx="8183563" cy="30243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Республиканский уровень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8" name="Picture 2" descr="C:\Users\student\Desktop\Дипломы 18-19\Кузнецова Аня 6кл 2022 Фол.мо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20" y="1628799"/>
            <a:ext cx="3384376" cy="4541961"/>
          </a:xfrm>
          <a:prstGeom prst="rect">
            <a:avLst/>
          </a:prstGeom>
          <a:noFill/>
          <a:effectLst/>
        </p:spPr>
      </p:pic>
      <p:pic>
        <p:nvPicPr>
          <p:cNvPr id="9" name="Picture 3" descr="C:\Users\student\Desktop\Дипломы 18-19\Федорова Лера 22г. Муз. сюрп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634257"/>
            <a:ext cx="3385824" cy="4536504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755295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592" y="79123"/>
            <a:ext cx="8183563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3. Участие детей в конкурсах, выставках, соревнованиях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-1" y="1052736"/>
            <a:ext cx="86407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Всероссийский уровень с международным участием</a:t>
            </a:r>
          </a:p>
        </p:txBody>
      </p:sp>
      <p:pic>
        <p:nvPicPr>
          <p:cNvPr id="2052" name="Picture 4" descr="C:\Users\student\Desktop\Дипломы 18-19\Зохидзода Н. 2023 Панже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926" y="1582632"/>
            <a:ext cx="3600400" cy="4726687"/>
          </a:xfrm>
          <a:prstGeom prst="rect">
            <a:avLst/>
          </a:prstGeom>
          <a:noFill/>
          <a:effectLst/>
        </p:spPr>
      </p:pic>
      <p:pic>
        <p:nvPicPr>
          <p:cNvPr id="2053" name="Picture 5" descr="C:\Users\student\Desktop\Дипломы 18-19\Кузнецова А. 2023 Панже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82633"/>
            <a:ext cx="3574292" cy="4726686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755295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490" y="33945"/>
            <a:ext cx="8183563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3. Участие детей в конкурсах, выставках, соревнованиях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052736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Всероссийский уровень с международным участием</a:t>
            </a:r>
          </a:p>
        </p:txBody>
      </p:sp>
      <p:pic>
        <p:nvPicPr>
          <p:cNvPr id="3075" name="Picture 3" descr="C:\Users\student\Desktop\Дипломы 18-19\Кузнецова Аня 6кл 2022 Фол.мо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672988"/>
            <a:ext cx="3517416" cy="4727503"/>
          </a:xfrm>
          <a:prstGeom prst="rect">
            <a:avLst/>
          </a:prstGeom>
          <a:noFill/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6" y="1697759"/>
            <a:ext cx="3424436" cy="470273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55295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3563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3. Участие детей в конкурсах, выставках, соревнованиях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1052736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Всероссийский </a:t>
            </a:r>
            <a:r>
              <a:rPr lang="ru-RU" sz="2000" dirty="0" smtClean="0">
                <a:solidFill>
                  <a:schemeClr val="tx1"/>
                </a:solidFill>
              </a:rPr>
              <a:t>уровень с международным участием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076" name="Picture 4" descr="C:\Users\student\Desktop\Дипломы 18-19\Смакаева, Марочкина 6кл. 2022 Фол.мо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5723" y="1596862"/>
            <a:ext cx="3688288" cy="4733364"/>
          </a:xfrm>
          <a:prstGeom prst="rect">
            <a:avLst/>
          </a:prstGeom>
          <a:noFill/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96862"/>
            <a:ext cx="3640459" cy="47333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456770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3563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3. Участие детей в конкурсах, выставках, соревнованиях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1052736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Всероссийский уровень с международным участием</a:t>
            </a:r>
          </a:p>
        </p:txBody>
      </p:sp>
      <p:pic>
        <p:nvPicPr>
          <p:cNvPr id="4098" name="Picture 2" descr="C:\Users\student\Desktop\Дипломы 18-19\СмакаеваС., Марочкина. А. 2021г Панжем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3600400" cy="4752528"/>
          </a:xfrm>
          <a:prstGeom prst="rect">
            <a:avLst/>
          </a:prstGeom>
          <a:noFill/>
          <a:effectLst/>
        </p:spPr>
      </p:pic>
      <p:pic>
        <p:nvPicPr>
          <p:cNvPr id="4100" name="Picture 4" descr="C:\Users\student\Desktop\Дипломы 18-19\Суркова С. Д 1с. 21г. Панжем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528392" cy="475252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755295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3563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3. Участие детей в конкурсах, выставках, соревнованиях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1052736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Всероссийский уровень с международным участием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39" y="1575957"/>
            <a:ext cx="3548613" cy="4805372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75956"/>
            <a:ext cx="3456383" cy="480537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55295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" y="1"/>
            <a:ext cx="7895505" cy="112474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4. Наличие публикаций </a:t>
            </a:r>
            <a:br>
              <a:rPr lang="ru-RU" sz="32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sz="2400" dirty="0" smtClean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Республиканский </a:t>
            </a:r>
            <a:r>
              <a:rPr lang="ru-RU" sz="2400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уровень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2998961" cy="43204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34" y="1772815"/>
            <a:ext cx="3166352" cy="43204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443" y="1340768"/>
            <a:ext cx="3077053" cy="43204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 flipV="1">
            <a:off x="1763688" y="6170821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Научно-методический и информационный журнал «Народное образование Республики Мордовия», 2019г.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95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919" y="1"/>
            <a:ext cx="7895505" cy="112474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4. Наличие публикаций </a:t>
            </a:r>
            <a:br>
              <a:rPr lang="ru-RU" sz="32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sz="2400" dirty="0" smtClean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Всероссийский </a:t>
            </a:r>
            <a:r>
              <a:rPr lang="ru-RU" sz="2400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уровень</a:t>
            </a:r>
            <a:endParaRPr lang="ru-RU" sz="24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9" y="1491630"/>
            <a:ext cx="2882430" cy="430678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72" y="1124744"/>
            <a:ext cx="2757456" cy="43067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87428" y="1491630"/>
            <a:ext cx="2863810" cy="43067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55576" y="6165304"/>
            <a:ext cx="7995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Ежемесячный научно-методический журнал «Дополнительное образование и воспитание», РФ  май 2019г.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99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218" y="13165"/>
            <a:ext cx="8183563" cy="875741"/>
          </a:xfrm>
        </p:spPr>
        <p:txBody>
          <a:bodyPr>
            <a:normAutofit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4. Наличие публикаций </a:t>
            </a:r>
            <a:b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sz="2400" kern="1200" dirty="0" smtClean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Всероссийский </a:t>
            </a:r>
            <a:r>
              <a:rPr lang="ru-RU" sz="2400" kern="1200" dirty="0">
                <a:ln w="6350"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</a:rPr>
              <a:t>уровень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57400" y="974159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78" y="1132081"/>
            <a:ext cx="3017759" cy="42257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1482488"/>
            <a:ext cx="3096344" cy="424100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83568" y="5866136"/>
            <a:ext cx="7776864" cy="923330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E6E6E6"/>
                </a:solidFill>
                <a:hlinkClick r:id="rId5" invalidUrl="https:///"/>
              </a:rPr>
              <a:t>Ссылка: </a:t>
            </a:r>
            <a:r>
              <a:rPr lang="en-US" dirty="0" smtClean="0">
                <a:solidFill>
                  <a:srgbClr val="E6E6E6"/>
                </a:solidFill>
                <a:hlinkClick r:id="rId6" invalidUrl="https:///"/>
              </a:rPr>
              <a:t>https</a:t>
            </a:r>
            <a:r>
              <a:rPr lang="en-US" dirty="0">
                <a:solidFill>
                  <a:srgbClr val="7030A0"/>
                </a:solidFill>
                <a:hlinkClick r:id="rId7" invalidUrl="https:///"/>
              </a:rPr>
              <a:t>://</a:t>
            </a:r>
            <a:r>
              <a:rPr lang="en-US" dirty="0" smtClean="0">
                <a:solidFill>
                  <a:srgbClr val="7030A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new.chel-dpsh.ru/sites/default/files/2023-05/upravlenie-processom-obnovleniya-soderzhaniya-i-tekhnologiy-do.pdf</a:t>
            </a:r>
            <a:endParaRPr lang="ru-RU" dirty="0" smtClean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II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Всероссийская научно-практическая конференция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Объект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196752"/>
            <a:ext cx="3031165" cy="407434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383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-100004"/>
            <a:ext cx="9144000" cy="1484783"/>
          </a:xfrm>
        </p:spPr>
        <p:txBody>
          <a:bodyPr/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28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r>
              <a:rPr 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0" kern="1200" dirty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r>
              <a:rPr 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altLang="ru-RU" sz="28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7" y="5537449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63775"/>
            <a:ext cx="3135514" cy="41044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67544" y="5657671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hlinkClick r:id="rId4" invalidUrl="https:///"/>
              </a:rPr>
              <a:t>Ссылка: </a:t>
            </a:r>
            <a:r>
              <a:rPr lang="en-US" dirty="0" smtClean="0">
                <a:solidFill>
                  <a:srgbClr val="7030A0"/>
                </a:solidFill>
                <a:hlinkClick r:id="rId5" invalidUrl="https:///"/>
              </a:rPr>
              <a:t>https</a:t>
            </a:r>
            <a:r>
              <a:rPr lang="en-US" dirty="0" smtClean="0">
                <a:solidFill>
                  <a:srgbClr val="7030A0"/>
                </a:solidFill>
                <a:hlinkClick r:id="rId6" invalidUrl="https:///"/>
              </a:rPr>
              <a:t>://</a:t>
            </a:r>
            <a:r>
              <a:rPr lang="en-US" dirty="0" smtClean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new.chel-dpsh.ru/sites/default/files/2023-05/upravlenie-processom-obnovleniya-soderzhaniya-i-tekhnologiy-do.pdf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II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Всероссийская научно - практическая конференция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1" y="1163558"/>
            <a:ext cx="3079579" cy="40324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808" y="1505000"/>
            <a:ext cx="2966070" cy="40324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35172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31800" y="207963"/>
            <a:ext cx="8135938" cy="62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ru-RU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Характеристика-представление</a:t>
            </a:r>
            <a:r>
              <a:rPr lang="ru-RU" b="1" dirty="0">
                <a:ln w="6350">
                  <a:noFill/>
                </a:ln>
                <a:gradFill>
                  <a:gsLst>
                    <a:gs pos="0">
                      <a:srgbClr val="B83D68">
                        <a:tint val="73000"/>
                        <a:satMod val="145000"/>
                      </a:srgbClr>
                    </a:gs>
                    <a:gs pos="73000">
                      <a:srgbClr val="B83D68">
                        <a:tint val="73000"/>
                        <a:satMod val="145000"/>
                      </a:srgbClr>
                    </a:gs>
                    <a:gs pos="100000">
                      <a:srgbClr val="B83D68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alt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737305"/>
            <a:ext cx="4752528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127000"/>
          </a:effectLst>
        </p:spPr>
      </p:pic>
      <p:pic>
        <p:nvPicPr>
          <p:cNvPr id="1026" name="Picture 2" descr="E:\Сухова аттестация 2023\Сканировать1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238" y="1296600"/>
            <a:ext cx="3564136" cy="5345907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1" y="116632"/>
            <a:ext cx="4032448" cy="558855"/>
          </a:xfrm>
        </p:spPr>
        <p:txBody>
          <a:bodyPr>
            <a:normAutofit fontScale="90000"/>
          </a:bodyPr>
          <a:lstStyle/>
          <a:p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4. Наличие публикаций </a:t>
            </a:r>
            <a:b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      </a:t>
            </a:r>
            <a:r>
              <a:rPr lang="ru-RU" sz="2400" b="0" kern="1200" dirty="0" smtClean="0">
                <a:ln w="635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</a:rPr>
              <a:t>Международный </a:t>
            </a:r>
            <a:r>
              <a:rPr lang="ru-RU" sz="2400" b="0" kern="1200" dirty="0">
                <a:ln w="635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</a:rPr>
              <a:t>уровень</a:t>
            </a:r>
            <a:endParaRPr lang="ru-RU" sz="2400" b="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76083" y="893978"/>
            <a:ext cx="540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810"/>
            <a:ext cx="2987052" cy="41744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39" y="1618241"/>
            <a:ext cx="2783225" cy="41275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27585" y="5964237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 smtClean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Ссылка: </a:t>
            </a:r>
            <a:r>
              <a:rPr lang="en-US" u="sng" dirty="0" smtClean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</a:t>
            </a:r>
            <a:r>
              <a:rPr lang="en-US" u="sng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://ya-uchitel.ru/load/blogi/489-1-0-19013 </a:t>
            </a:r>
            <a:endParaRPr lang="ru-RU" u="sng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Международное сетевое сообщество «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Я - учитель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773" y="1124810"/>
            <a:ext cx="2987052" cy="417440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53237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22896" cy="557758"/>
          </a:xfrm>
        </p:spPr>
        <p:txBody>
          <a:bodyPr>
            <a:normAutofit fontScale="90000"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alt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1196752"/>
            <a:ext cx="8065294" cy="455827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2591535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892480" cy="980729"/>
          </a:xfrm>
        </p:spPr>
        <p:txBody>
          <a:bodyPr>
            <a:normAutofit fontScale="90000"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700" b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700" b="1" kern="120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r>
              <a:rPr lang="ru-RU" sz="2800" b="1" kern="120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kern="120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200" b="0" kern="120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ровень образовательной организации</a:t>
            </a:r>
            <a:r>
              <a:rPr lang="ru-RU" sz="2800" b="1" kern="120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kern="120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altLang="ru-RU" sz="28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3312368" cy="4536504"/>
          </a:xfr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3668474" cy="37444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788024" y="5589240"/>
            <a:ext cx="3312368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«ДДТ», </a:t>
            </a:r>
            <a:r>
              <a:rPr lang="ru-RU" sz="1400" dirty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dirty="0" smtClean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ыступление на методическом объединении педагогов, октябрь 2020г.  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35097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altLang="ru-RU" sz="24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открытых мероприятий, </a:t>
            </a:r>
            <a:r>
              <a:rPr lang="ru-RU" altLang="ru-RU" sz="24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мастер-классов</a:t>
            </a:r>
            <a:r>
              <a:rPr lang="ru-RU" sz="3200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kern="12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kern="12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kern="12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kern="12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200" b="0" kern="12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ровень образовательной организации </a:t>
            </a:r>
            <a:r>
              <a:rPr lang="ru-RU" alt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3636958" cy="5143500"/>
          </a:xfr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4571998" y="5229200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«ЦДТ № 2»,</a:t>
            </a:r>
            <a:r>
              <a:rPr lang="ru-RU" sz="1400" dirty="0" smtClean="0">
                <a:solidFill>
                  <a:srgbClr val="002060"/>
                </a:solidFill>
              </a:rPr>
              <a:t> игра-викторина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«Музыкальный турнир», март 2022г. 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87" y="1700808"/>
            <a:ext cx="4571954" cy="352839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23527" y="260648"/>
            <a:ext cx="8149902" cy="432049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7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Проведение открытых мероприятий, мастер-классов</a:t>
            </a:r>
            <a:r>
              <a:rPr lang="ru-RU" alt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7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r>
              <a:rPr lang="ru-RU" alt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422" y="1170921"/>
            <a:ext cx="2781737" cy="3985526"/>
          </a:xfr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49" y="1340767"/>
            <a:ext cx="4392488" cy="37444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39552" y="5085183"/>
            <a:ext cx="8352928" cy="523220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C00000"/>
                </a:solidFill>
              </a:rPr>
              <a:t>МГПУ </a:t>
            </a:r>
            <a:r>
              <a:rPr lang="ru-RU" sz="1400" dirty="0">
                <a:solidFill>
                  <a:srgbClr val="C00000"/>
                </a:solidFill>
              </a:rPr>
              <a:t>им. М.Е. </a:t>
            </a:r>
            <a:r>
              <a:rPr lang="ru-RU" sz="1400" dirty="0" err="1">
                <a:solidFill>
                  <a:srgbClr val="C00000"/>
                </a:solidFill>
              </a:rPr>
              <a:t>Евсевьева</a:t>
            </a:r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1400" dirty="0" smtClean="0">
                <a:solidFill>
                  <a:srgbClr val="002060"/>
                </a:solidFill>
              </a:rPr>
              <a:t>мастер-класс 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«Музыкально-исполнительская деятельность педагога музыканта», март, 2020г.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1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71513" y="139701"/>
            <a:ext cx="7789862" cy="697011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1513" y="836712"/>
            <a:ext cx="7969250" cy="526563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5276106"/>
            <a:ext cx="4278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26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32015"/>
            <a:ext cx="8748464" cy="881336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Общественно-педагогическая</a:t>
            </a:r>
            <a:r>
              <a:rPr lang="ru-RU" sz="2400" b="1" kern="1200" dirty="0">
                <a:ln w="6350">
                  <a:noFill/>
                </a:ln>
                <a:gradFill>
                  <a:gsLst>
                    <a:gs pos="0">
                      <a:srgbClr val="B83D68">
                        <a:tint val="73000"/>
                        <a:satMod val="145000"/>
                      </a:srgbClr>
                    </a:gs>
                    <a:gs pos="73000">
                      <a:srgbClr val="B83D68">
                        <a:tint val="73000"/>
                        <a:satMod val="145000"/>
                      </a:srgbClr>
                    </a:gs>
                    <a:gs pos="100000">
                      <a:srgbClr val="B83D68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активность педагога: участие в комиссиях, педагогических сообществах, в жюри конкурсов</a:t>
            </a:r>
            <a:endParaRPr lang="ru-RU" alt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95536" y="881336"/>
            <a:ext cx="8496846" cy="586003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</a:rPr>
              <a:t>     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                            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                     </a:t>
            </a:r>
            <a:r>
              <a:rPr lang="ru-RU" sz="1600" dirty="0" smtClean="0">
                <a:solidFill>
                  <a:srgbClr val="FF0000"/>
                </a:solidFill>
              </a:rPr>
              <a:t>«ЦДТ № 2», </a:t>
            </a:r>
            <a:r>
              <a:rPr lang="ru-RU" sz="1600" dirty="0">
                <a:solidFill>
                  <a:srgbClr val="002060"/>
                </a:solidFill>
              </a:rPr>
              <a:t>Открытие лагеря        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</a:rPr>
              <a:t>                                                                                           </a:t>
            </a:r>
            <a:r>
              <a:rPr lang="ru-RU" sz="1600" dirty="0" smtClean="0">
                <a:solidFill>
                  <a:srgbClr val="002060"/>
                </a:solidFill>
              </a:rPr>
              <a:t>                «</a:t>
            </a:r>
            <a:r>
              <a:rPr lang="ru-RU" sz="1600" dirty="0">
                <a:solidFill>
                  <a:srgbClr val="002060"/>
                </a:solidFill>
              </a:rPr>
              <a:t>Юный краевед</a:t>
            </a:r>
            <a:r>
              <a:rPr lang="ru-RU" sz="1600" dirty="0" smtClean="0">
                <a:solidFill>
                  <a:srgbClr val="002060"/>
                </a:solidFill>
              </a:rPr>
              <a:t>», июль 2023г.</a:t>
            </a:r>
            <a:endParaRPr lang="ru-RU" sz="1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600" dirty="0"/>
              <a:t>                                                    </a:t>
            </a:r>
          </a:p>
          <a:p>
            <a:endParaRPr lang="ru-RU" sz="2400" dirty="0"/>
          </a:p>
          <a:p>
            <a:endParaRPr lang="ru-RU" sz="2400" dirty="0"/>
          </a:p>
          <a:p>
            <a:pPr marL="0" indent="0">
              <a:buNone/>
            </a:pPr>
            <a:r>
              <a:rPr lang="ru-RU" sz="2400" dirty="0"/>
              <a:t>                                                           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</a:rPr>
              <a:t>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002060"/>
                </a:solidFill>
              </a:rPr>
              <a:t>                                                                                     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                                                                                   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         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                                                                                            </a:t>
            </a:r>
            <a:r>
              <a:rPr lang="ru-RU" sz="1600" dirty="0" smtClean="0">
                <a:solidFill>
                  <a:srgbClr val="FF0000"/>
                </a:solidFill>
              </a:rPr>
              <a:t>«ЦДТ № 2»,</a:t>
            </a:r>
            <a:r>
              <a:rPr lang="ru-RU" sz="1800" dirty="0" smtClean="0">
                <a:solidFill>
                  <a:srgbClr val="002060"/>
                </a:solidFill>
              </a:rPr>
              <a:t>  </a:t>
            </a:r>
            <a:r>
              <a:rPr lang="ru-RU" sz="1600" dirty="0" smtClean="0">
                <a:solidFill>
                  <a:srgbClr val="002060"/>
                </a:solidFill>
              </a:rPr>
              <a:t>Закрытие лагеря                              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                                                                                              «Юный </a:t>
            </a:r>
            <a:r>
              <a:rPr lang="ru-RU" sz="1600" dirty="0">
                <a:solidFill>
                  <a:srgbClr val="002060"/>
                </a:solidFill>
              </a:rPr>
              <a:t>краевед</a:t>
            </a:r>
            <a:r>
              <a:rPr lang="ru-RU" sz="1600" dirty="0" smtClean="0">
                <a:solidFill>
                  <a:srgbClr val="002060"/>
                </a:solidFill>
              </a:rPr>
              <a:t>», август 2023г.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sz="1600" u="sng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95" y="1762672"/>
            <a:ext cx="4034054" cy="21566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864" y="3789040"/>
            <a:ext cx="4117535" cy="22998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515313" cy="50131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489218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604448" cy="764704"/>
          </a:xfrm>
        </p:spPr>
        <p:txBody>
          <a:bodyPr>
            <a:normAutofit/>
          </a:bodyPr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Общественно-педагогическая</a:t>
            </a:r>
            <a:r>
              <a:rPr lang="ru-RU" sz="2400" b="1" kern="1200" dirty="0">
                <a:ln w="6350">
                  <a:noFill/>
                </a:ln>
                <a:gradFill>
                  <a:gsLst>
                    <a:gs pos="0">
                      <a:srgbClr val="B83D68">
                        <a:tint val="73000"/>
                        <a:satMod val="145000"/>
                      </a:srgbClr>
                    </a:gs>
                    <a:gs pos="73000">
                      <a:srgbClr val="B83D68">
                        <a:tint val="73000"/>
                        <a:satMod val="145000"/>
                      </a:srgbClr>
                    </a:gs>
                    <a:gs pos="100000">
                      <a:srgbClr val="B83D68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активность педагога: участие в комиссиях, педагогических сообществах, в жюри конкурсов</a:t>
            </a:r>
            <a:endParaRPr lang="ru-RU" alt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18299" y="908720"/>
            <a:ext cx="8886915" cy="56166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dirty="0" smtClean="0">
                <a:solidFill>
                  <a:schemeClr val="tx1"/>
                </a:solidFill>
              </a:rPr>
              <a:t>Муниципальный </a:t>
            </a:r>
            <a:r>
              <a:rPr lang="ru-RU" sz="2200" dirty="0">
                <a:solidFill>
                  <a:schemeClr val="tx1"/>
                </a:solidFill>
              </a:rPr>
              <a:t>уровень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1600" u="sng" dirty="0">
              <a:solidFill>
                <a:srgbClr val="C00000"/>
              </a:solidFill>
            </a:endParaRPr>
          </a:p>
          <a:p>
            <a:endParaRPr lang="ru-RU" sz="1600" u="sng" dirty="0">
              <a:solidFill>
                <a:srgbClr val="C00000"/>
              </a:solidFill>
            </a:endParaRPr>
          </a:p>
          <a:p>
            <a:endParaRPr lang="ru-RU" sz="1600" u="sng" dirty="0">
              <a:solidFill>
                <a:srgbClr val="C00000"/>
              </a:solidFill>
            </a:endParaRPr>
          </a:p>
          <a:p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                 </a:t>
            </a:r>
            <a:r>
              <a:rPr lang="ru-RU" sz="1600" dirty="0" smtClean="0">
                <a:solidFill>
                  <a:srgbClr val="FF0000"/>
                </a:solidFill>
              </a:rPr>
              <a:t>ЦДТ </a:t>
            </a:r>
            <a:r>
              <a:rPr lang="ru-RU" sz="1600" dirty="0">
                <a:solidFill>
                  <a:srgbClr val="FF0000"/>
                </a:solidFill>
              </a:rPr>
              <a:t>№ </a:t>
            </a:r>
            <a:r>
              <a:rPr lang="ru-RU" sz="1600" dirty="0" smtClean="0">
                <a:solidFill>
                  <a:srgbClr val="FF0000"/>
                </a:solidFill>
              </a:rPr>
              <a:t>2</a:t>
            </a:r>
            <a:r>
              <a:rPr lang="ru-RU" sz="1600" dirty="0" smtClean="0">
                <a:solidFill>
                  <a:srgbClr val="002060"/>
                </a:solidFill>
              </a:rPr>
              <a:t>, «Школа  приключений», «Развитие пешеходного туризма», </a:t>
            </a:r>
            <a:r>
              <a:rPr lang="ru-RU" sz="1600" dirty="0">
                <a:solidFill>
                  <a:srgbClr val="002060"/>
                </a:solidFill>
              </a:rPr>
              <a:t>август </a:t>
            </a:r>
            <a:r>
              <a:rPr lang="ru-RU" sz="1600" dirty="0" smtClean="0">
                <a:solidFill>
                  <a:srgbClr val="002060"/>
                </a:solidFill>
              </a:rPr>
              <a:t>2023.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9" y="1412776"/>
            <a:ext cx="4545028" cy="36732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27" y="2132856"/>
            <a:ext cx="4341887" cy="34563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0531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92480" cy="1236246"/>
          </a:xfrm>
        </p:spPr>
        <p:txBody>
          <a:bodyPr>
            <a:normAutofit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9. Общественно-педагогическая</a:t>
            </a:r>
            <a:r>
              <a:rPr lang="ru-RU" sz="2400" b="1" kern="1200" dirty="0">
                <a:ln w="6350">
                  <a:noFill/>
                </a:ln>
                <a:gradFill>
                  <a:gsLst>
                    <a:gs pos="0">
                      <a:srgbClr val="B83D68">
                        <a:tint val="73000"/>
                        <a:satMod val="145000"/>
                      </a:srgbClr>
                    </a:gs>
                    <a:gs pos="73000">
                      <a:srgbClr val="B83D68">
                        <a:tint val="73000"/>
                        <a:satMod val="145000"/>
                      </a:srgbClr>
                    </a:gs>
                    <a:gs pos="100000">
                      <a:srgbClr val="B83D68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активность педагога: участие в комиссиях, педагогических сообществах, в жюри </a:t>
            </a:r>
            <a:r>
              <a:rPr lang="ru-RU" sz="24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конкурсов</a:t>
            </a:r>
            <a:br>
              <a:rPr lang="ru-RU" sz="24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0" kern="1200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2000" b="0" kern="1200" dirty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altLang="ru-RU" sz="2000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236246"/>
            <a:ext cx="3839337" cy="5361106"/>
          </a:xfrm>
          <a:effectLst>
            <a:softEdge rad="63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36246"/>
            <a:ext cx="4009535" cy="262480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707092"/>
            <a:ext cx="3168352" cy="2890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87974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548680"/>
          </a:xfrm>
        </p:spPr>
        <p:txBody>
          <a:bodyPr>
            <a:normAutofit fontScale="90000"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9. Общественно-педагогическая</a:t>
            </a:r>
            <a:r>
              <a:rPr lang="ru-RU" sz="2400" b="1" kern="1200" dirty="0" smtClean="0">
                <a:ln w="6350">
                  <a:noFill/>
                </a:ln>
                <a:gradFill>
                  <a:gsLst>
                    <a:gs pos="0">
                      <a:srgbClr val="B83D68">
                        <a:tint val="73000"/>
                        <a:satMod val="145000"/>
                      </a:srgbClr>
                    </a:gs>
                    <a:gs pos="73000">
                      <a:srgbClr val="B83D68">
                        <a:tint val="73000"/>
                        <a:satMod val="145000"/>
                      </a:srgbClr>
                    </a:gs>
                    <a:gs pos="100000">
                      <a:srgbClr val="B83D68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активность педагога: участие в комиссиях, педагогических сообществах, в жюри конкурсов</a:t>
            </a:r>
            <a:endParaRPr lang="ru-RU" altLang="ru-RU" sz="24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343" y="1733049"/>
            <a:ext cx="2625703" cy="3713350"/>
          </a:xfr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63688" y="836712"/>
            <a:ext cx="6373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Республиканский</a:t>
            </a:r>
            <a:r>
              <a:rPr lang="ru-RU" sz="2000" b="1" dirty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2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70" y="1508607"/>
            <a:ext cx="4913308" cy="39366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067944" y="5445223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МГПУ им. М.Е. </a:t>
            </a:r>
            <a:r>
              <a:rPr lang="ru-RU" dirty="0" err="1" smtClean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 smtClean="0">
                <a:ln w="6350">
                  <a:noFill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smtClean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семинар-практикум, </a:t>
            </a:r>
          </a:p>
          <a:p>
            <a:r>
              <a:rPr lang="ru-RU" dirty="0" smtClean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март 2020г.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19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95536" y="1"/>
            <a:ext cx="8183562" cy="836712"/>
          </a:xfrm>
        </p:spPr>
        <p:txBody>
          <a:bodyPr/>
          <a:lstStyle/>
          <a:p>
            <a:pPr>
              <a:defRPr/>
            </a:pPr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1. Реализация   образовательных программ</a:t>
            </a:r>
            <a:endParaRPr lang="ru-RU" alt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Сухова аттестация 2023\Сканировать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433513"/>
            <a:ext cx="3454760" cy="4958557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33512"/>
            <a:ext cx="4104456" cy="25715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05064"/>
            <a:ext cx="4104456" cy="252028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Наставничество</a:t>
            </a:r>
            <a:endParaRPr lang="ru-RU" alt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23528" y="980728"/>
            <a:ext cx="8183563" cy="5049614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нет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pPr marL="0" indent="0">
              <a:buNone/>
            </a:pPr>
            <a:r>
              <a:rPr lang="ru-RU" sz="2000" dirty="0"/>
              <a:t>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8136904" cy="980728"/>
          </a:xfrm>
        </p:spPr>
        <p:txBody>
          <a:bodyPr/>
          <a:lstStyle/>
          <a:p>
            <a:r>
              <a:rPr lang="ru-RU" alt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Позитивные </a:t>
            </a:r>
            <a:r>
              <a:rPr lang="ru-RU" altLang="ru-RU" sz="28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alt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alt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детьми</a:t>
            </a:r>
            <a:endParaRPr lang="ru-RU" alt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4048652" y="5405910"/>
            <a:ext cx="4507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«ЦДТ № 2»,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Отчетный концерт музыкальной студии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ДО-МИ-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СОЛЬка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5224" y="5036578"/>
            <a:ext cx="26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Сухова аттестация 2023\Сканировать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77796"/>
            <a:ext cx="3341113" cy="525951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" name="Picture 2" descr="C:\Users\student\Desktop\IMG_6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96835"/>
            <a:ext cx="4032448" cy="24749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452737"/>
            <a:ext cx="4123745" cy="229834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1187624" y="0"/>
            <a:ext cx="7463483" cy="625177"/>
          </a:xfrm>
        </p:spPr>
        <p:txBody>
          <a:bodyPr/>
          <a:lstStyle/>
          <a:p>
            <a:r>
              <a:rPr lang="ru-RU" alt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Позитивные </a:t>
            </a:r>
            <a:r>
              <a:rPr lang="ru-RU" altLang="ru-RU" sz="28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alt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alt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altLang="ru-RU" sz="28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детьми  </a:t>
            </a:r>
            <a:endParaRPr lang="ru-RU" alt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196752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МГПУ имени М.Е.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«Фольклорная мозаика»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6021288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ЦДТ № 2,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студия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«ДО-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СОЛЬка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 «Посвящение в музыканты» </a:t>
            </a:r>
          </a:p>
        </p:txBody>
      </p:sp>
      <p:pic>
        <p:nvPicPr>
          <p:cNvPr id="1026" name="Picture 2" descr="C:\Users\student\Desktop\IMG_20151106_122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625177"/>
            <a:ext cx="4608512" cy="35239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C:\Users\student\Desktop\PART_15578318958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3090" y="2060848"/>
            <a:ext cx="4320480" cy="438799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69060"/>
            <a:ext cx="459558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183563" cy="692696"/>
          </a:xfrm>
        </p:spPr>
        <p:txBody>
          <a:bodyPr/>
          <a:lstStyle/>
          <a:p>
            <a:r>
              <a:rPr lang="ru-RU" alt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Позитивные </a:t>
            </a:r>
            <a:r>
              <a:rPr lang="ru-RU" altLang="ru-RU" sz="28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alt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работы </a:t>
            </a:r>
            <a:r>
              <a:rPr lang="ru-RU" altLang="ru-RU" sz="28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детьми</a:t>
            </a:r>
            <a:endParaRPr lang="ru-RU" alt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196752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МГПУ имени М.Е.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«Фольклорная мозаика»,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Фольклорная студия и ансамбль русских народных инструментов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949280"/>
            <a:ext cx="4462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ЦДТ № 2,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Выпускной. приуроченный к отчетному концерту музыкальной студии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- МИ -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СОЛЬка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student\Desktop\Ф. моз. 18г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7809" y="2924944"/>
            <a:ext cx="4499992" cy="33843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Picture 2" descr="C:\Users\student\Desktop\IMG_6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435" y="1160748"/>
            <a:ext cx="4282445" cy="25562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" y="3620022"/>
            <a:ext cx="4329809" cy="243610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8588"/>
            <a:ext cx="7957195" cy="12121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alt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Участие педагога в профессиональных конкурсах</a:t>
            </a:r>
            <a:br>
              <a:rPr lang="ru-RU" alt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kern="1200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 - конкурсы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44824"/>
            <a:ext cx="3384376" cy="4248472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3384376" cy="4320480"/>
          </a:xfrm>
          <a:prstGeom prst="rect">
            <a:avLst/>
          </a:prstGeom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8588"/>
            <a:ext cx="7957195" cy="121218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br>
              <a:rPr lang="ru-RU" alt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kern="1200" dirty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3" y="1545550"/>
            <a:ext cx="3601067" cy="4801424"/>
          </a:xfr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45550"/>
            <a:ext cx="3456384" cy="4777090"/>
          </a:xfrm>
          <a:prstGeom prst="rect">
            <a:avLst/>
          </a:prstGeom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28588"/>
            <a:ext cx="7957195" cy="128418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alt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Участие педагога в профессиональных конкурсах</a:t>
            </a:r>
            <a:br>
              <a:rPr lang="ru-RU" alt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kern="1200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</a:t>
            </a:r>
            <a:r>
              <a:rPr lang="ru-RU" altLang="ru-RU" sz="2400" kern="1200" dirty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88840"/>
            <a:ext cx="5361122" cy="3765550"/>
          </a:xfrm>
          <a:effectLst/>
        </p:spPr>
      </p:pic>
    </p:spTree>
    <p:extLst>
      <p:ext uri="{BB962C8B-B14F-4D97-AF65-F5344CB8AC3E}">
        <p14:creationId xmlns:p14="http://schemas.microsoft.com/office/powerpoint/2010/main" val="2024408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683568" y="0"/>
            <a:ext cx="7797800" cy="908719"/>
          </a:xfrm>
        </p:spPr>
        <p:txBody>
          <a:bodyPr>
            <a:normAutofit fontScale="90000"/>
          </a:bodyPr>
          <a:lstStyle/>
          <a:p>
            <a:pPr algn="ctr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7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Награды и поощрения       </a:t>
            </a:r>
            <a:br>
              <a:rPr lang="ru-RU" sz="37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kern="1200" dirty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сети Интернет</a:t>
            </a: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97907"/>
            <a:ext cx="3672408" cy="2596229"/>
          </a:xfrm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633" y="1026191"/>
            <a:ext cx="3407908" cy="4812172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8444"/>
            <a:ext cx="3779912" cy="26803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0550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539552" y="22653"/>
            <a:ext cx="7797800" cy="908719"/>
          </a:xfrm>
        </p:spPr>
        <p:txBody>
          <a:bodyPr>
            <a:normAutofit fontScale="90000"/>
          </a:bodyPr>
          <a:lstStyle/>
          <a:p>
            <a:pPr algn="ctr" eaLnBrk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7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Награды и поощрения       </a:t>
            </a:r>
            <a:br>
              <a:rPr lang="ru-RU" sz="37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kern="1200" dirty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сети Интернет</a:t>
            </a:r>
            <a:endParaRPr lang="ru-RU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096344" cy="4724854"/>
          </a:xfr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039369"/>
            <a:ext cx="4910729" cy="347166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16386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ChangeArrowheads="1"/>
          </p:cNvSpPr>
          <p:nvPr>
            <p:ph type="title"/>
          </p:nvPr>
        </p:nvSpPr>
        <p:spPr>
          <a:xfrm>
            <a:off x="671513" y="0"/>
            <a:ext cx="7797800" cy="1052736"/>
          </a:xfrm>
        </p:spPr>
        <p:txBody>
          <a:bodyPr>
            <a:normAutofit fontScale="90000"/>
          </a:bodyPr>
          <a:lstStyle/>
          <a:p>
            <a:pPr algn="ctr" eaLnBrk="1">
              <a:lnSpc>
                <a:spcPct val="15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Награды и </a:t>
            </a:r>
            <a:r>
              <a:rPr 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поощрения </a:t>
            </a:r>
            <a:br>
              <a:rPr 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kern="1200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endParaRPr lang="ru-RU" alt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3004472" cy="4725143"/>
          </a:xfr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40768"/>
            <a:ext cx="3125116" cy="47251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88840"/>
            <a:ext cx="3086557" cy="436510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183563" cy="764703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1</a:t>
            </a:r>
            <a:r>
              <a:rPr lang="ru-RU" sz="3200" b="1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. Реализация   </a:t>
            </a:r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образовательных программ</a:t>
            </a:r>
            <a:endParaRPr lang="ru-RU" altLang="ru-RU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4"/>
          <p:cNvSpPr>
            <a:spLocks noGrp="1"/>
          </p:cNvSpPr>
          <p:nvPr>
            <p:ph idx="1"/>
          </p:nvPr>
        </p:nvSpPr>
        <p:spPr>
          <a:xfrm>
            <a:off x="395536" y="1196752"/>
            <a:ext cx="8183563" cy="5256584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                     </a:t>
            </a:r>
            <a:r>
              <a:rPr lang="ru-RU" sz="2400" dirty="0"/>
              <a:t>ПФДО                                            </a:t>
            </a:r>
            <a:r>
              <a:rPr lang="ru-RU" sz="2400" dirty="0" smtClean="0"/>
              <a:t>               МЗ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384376" cy="475252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00808"/>
            <a:ext cx="3372034" cy="475009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7885187" cy="90872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Награды и </a:t>
            </a:r>
            <a:r>
              <a:rPr lang="ru-RU" sz="3200" b="1" kern="120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поощрения</a:t>
            </a:r>
            <a:r>
              <a:rPr lang="ru-RU" sz="3200" kern="12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kern="1200" dirty="0" smtClean="0">
                <a:ln w="6350">
                  <a:noFill/>
                </a:ln>
                <a:solidFill>
                  <a:schemeClr val="tx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kern="1200" dirty="0" smtClean="0">
                <a:ln w="6350"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r>
              <a:rPr lang="ru-RU" sz="3200" b="1" kern="1200" dirty="0" smtClean="0">
                <a:ln w="635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96752"/>
            <a:ext cx="2867491" cy="4725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2907347" cy="4725437"/>
          </a:xfrm>
          <a:prstGeom prst="rect">
            <a:avLst/>
          </a:prstGeom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09" y="1628800"/>
            <a:ext cx="3066602" cy="47254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94459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052736"/>
            <a:ext cx="58326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kern="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Благодарю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kern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за просмотр </a:t>
            </a:r>
            <a:r>
              <a:rPr lang="ru-RU" sz="5400" b="1" kern="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!</a:t>
            </a:r>
            <a:endParaRPr kumimoji="0" lang="ru-RU" sz="5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02156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28588"/>
            <a:ext cx="8784976" cy="7081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Результаты участие в инновационной (экспериментальной ) деятельности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196753"/>
            <a:ext cx="8032948" cy="4562826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tx1"/>
                </a:solidFill>
              </a:rPr>
              <a:t>н</a:t>
            </a:r>
            <a:r>
              <a:rPr lang="ru-RU" sz="2800" dirty="0" smtClean="0">
                <a:solidFill>
                  <a:schemeClr val="tx1"/>
                </a:solidFill>
              </a:rPr>
              <a:t>ет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3238" y="18221"/>
            <a:ext cx="8183563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3. Участие детей в конкурсах, выставках, соревнованиях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91680" y="1052736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Интернет-конкурсы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78641"/>
            <a:ext cx="4042793" cy="29304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4904"/>
            <a:ext cx="3970785" cy="293047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90542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545" y="0"/>
            <a:ext cx="8183563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3. Участие детей в конкурсах, выставках, соревнованиях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4" y="1651339"/>
            <a:ext cx="3762375" cy="4938935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18" y="1651339"/>
            <a:ext cx="3781953" cy="4938935"/>
          </a:xfrm>
          <a:prstGeom prst="rect">
            <a:avLst/>
          </a:prstGeom>
          <a:effectLst/>
        </p:spPr>
      </p:pic>
      <p:sp>
        <p:nvSpPr>
          <p:cNvPr id="5" name="Прямоугольник 4"/>
          <p:cNvSpPr/>
          <p:nvPr/>
        </p:nvSpPr>
        <p:spPr>
          <a:xfrm>
            <a:off x="2286000" y="1052736"/>
            <a:ext cx="4014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               </a:t>
            </a:r>
            <a:r>
              <a:rPr lang="ru-RU" sz="2000" dirty="0" smtClean="0">
                <a:solidFill>
                  <a:schemeClr val="tx1"/>
                </a:solidFill>
              </a:rPr>
              <a:t>Интернет-конкурсы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530115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3563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3. Участие детей в конкурсах, выставках, соревнованиях 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91680" y="1052736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Интернет-конкурсы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28" y="1575956"/>
            <a:ext cx="3264152" cy="4805372"/>
          </a:xfrm>
          <a:prstGeom prst="rect">
            <a:avLst/>
          </a:prstGeom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4323296" cy="306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1484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258" y="118175"/>
            <a:ext cx="8183563" cy="9087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kern="1200" dirty="0">
                <a:ln w="6350">
                  <a:noFill/>
                </a:ln>
                <a:solidFill>
                  <a:srgbClr val="00206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3. Участие детей в конкурсах, выставках, соревнованиях </a:t>
            </a:r>
            <a:endParaRPr lang="ru-RU" sz="3200" dirty="0"/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57200" y="1052736"/>
            <a:ext cx="8183563" cy="30243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Республиканский уровень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 </a:t>
            </a:r>
            <a:endParaRPr lang="ru-RU" dirty="0"/>
          </a:p>
        </p:txBody>
      </p:sp>
      <p:pic>
        <p:nvPicPr>
          <p:cNvPr id="1026" name="Picture 2" descr="C:\Users\student\Desktop\Дипломы 18-19\Диплом Суркова 21г. Муз. сю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744416" cy="2448272"/>
          </a:xfrm>
          <a:prstGeom prst="rect">
            <a:avLst/>
          </a:prstGeom>
          <a:noFill/>
          <a:effectLst/>
        </p:spPr>
      </p:pic>
      <p:pic>
        <p:nvPicPr>
          <p:cNvPr id="1027" name="Picture 3" descr="C:\Users\student\Desktop\Дипломы 18-19\Зохидзода Ноза 22г. Муз.сюрп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28800"/>
            <a:ext cx="3692179" cy="2448272"/>
          </a:xfrm>
          <a:prstGeom prst="rect">
            <a:avLst/>
          </a:prstGeom>
          <a:noFill/>
          <a:effectLst/>
        </p:spPr>
      </p:pic>
      <p:pic>
        <p:nvPicPr>
          <p:cNvPr id="1028" name="Picture 4" descr="C:\Users\student\Desktop\Дипломы 18-19\Кузнецова 21г. Муз.сюр. Д.2с с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4149080"/>
            <a:ext cx="3747111" cy="2493169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755295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2388</TotalTime>
  <Words>677</Words>
  <Application>Microsoft Office PowerPoint</Application>
  <PresentationFormat>Экран (4:3)</PresentationFormat>
  <Paragraphs>143</Paragraphs>
  <Slides>41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MS Gothic</vt:lpstr>
      <vt:lpstr>Arial</vt:lpstr>
      <vt:lpstr>Calibri Light</vt:lpstr>
      <vt:lpstr>Times New Roman</vt:lpstr>
      <vt:lpstr>Метрополия</vt:lpstr>
      <vt:lpstr> Министерство образования РМ Портфолио  Суховой Ольги Геннадьевны,  педагога дополнительного образования  муниципального учреждения дополнительного образования  «Центр детского творчества №2» г.о. Саранск РМ </vt:lpstr>
      <vt:lpstr>Презентация PowerPoint</vt:lpstr>
      <vt:lpstr>1. Реализация   образовательных программ</vt:lpstr>
      <vt:lpstr>1. Реализация   образовательных программ</vt:lpstr>
      <vt:lpstr>2. Результаты участие в инновационной (экспериментальной ) деятельности</vt:lpstr>
      <vt:lpstr>3. Участие детей в конкурсах, выставках, соревнованиях </vt:lpstr>
      <vt:lpstr>3. Участие детей в конкурсах, выставках, соревнованиях </vt:lpstr>
      <vt:lpstr>3. Участие детей в конкурсах, выставках, соревнованиях </vt:lpstr>
      <vt:lpstr>3. Участие детей в конкурсах, выставках, соревнованиях </vt:lpstr>
      <vt:lpstr>3. Участие детей в конкурсах, выставках, соревнованиях </vt:lpstr>
      <vt:lpstr>3. Участие детей в конкурсах, выставках, соревнованиях </vt:lpstr>
      <vt:lpstr>3. Участие детей в конкурсах, выставках, соревнованиях </vt:lpstr>
      <vt:lpstr>3. Участие детей в конкурсах, выставках, соревнованиях </vt:lpstr>
      <vt:lpstr>3. Участие детей в конкурсах, выставках, соревнованиях </vt:lpstr>
      <vt:lpstr>3. Участие детей в конкурсах, выставках, соревнованиях </vt:lpstr>
      <vt:lpstr>4. Наличие публикаций  Республиканский уровень</vt:lpstr>
      <vt:lpstr>4. Наличие публикаций  Всероссийский уровень</vt:lpstr>
      <vt:lpstr>4. Наличие публикаций  Всероссийский уровень</vt:lpstr>
      <vt:lpstr>4. Наличие публикаций Всероссийский уровень </vt:lpstr>
      <vt:lpstr>4. Наличие публикаций        Международный уровень</vt:lpstr>
      <vt:lpstr>5. Наличие авторских программ, методических пособий</vt:lpstr>
      <vt:lpstr>   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 Уровень образовательной организации </vt:lpstr>
      <vt:lpstr> 7. Проведение открытых мероприятий, мастер-классов   Уровень образовательной организации  </vt:lpstr>
      <vt:lpstr> 7. Проведение открытых мероприятий, мастер-классов   Республиканский уровень  </vt:lpstr>
      <vt:lpstr> 8. Экспертная деятельность   </vt:lpstr>
      <vt:lpstr>9. Общественно-педагогическая активность педагога: участие в комиссиях, педагогических сообществах, в жюри конкурсов</vt:lpstr>
      <vt:lpstr>9. Общественно-педагогическая активность педагога: участие в комиссиях, педагогических сообществах, в жюри конкурсов</vt:lpstr>
      <vt:lpstr>9. Общественно-педагогическая активность педагога: участие в комиссиях, педагогических сообществах, в жюри конкурсов     Республиканский уровень</vt:lpstr>
      <vt:lpstr>  9. Общественно-педагогическая активность педагога: участие в комиссиях, педагогических сообществах, в жюри конкурсов</vt:lpstr>
      <vt:lpstr>10. Наставничество</vt:lpstr>
      <vt:lpstr>11. Позитивные результаты работы с детьми</vt:lpstr>
      <vt:lpstr>11. Позитивные результаты работы с детьми  </vt:lpstr>
      <vt:lpstr>11. Позитивные результаты работы с детьми</vt:lpstr>
      <vt:lpstr> 10. Участие педагога в профессиональных конкурсах Интернет - конкурсы</vt:lpstr>
      <vt:lpstr>10. Участие педагога в профессиональных конкурсах Муниципальный уровень</vt:lpstr>
      <vt:lpstr> 10. Участие педагога в профессиональных конкурсах  Всероссийский уровень</vt:lpstr>
      <vt:lpstr>11. Награды и поощрения        из сети Интернет</vt:lpstr>
      <vt:lpstr>11. Награды и поощрения        из сети Интернет</vt:lpstr>
      <vt:lpstr>11. Награды и поощрения  Муниципальный уровень </vt:lpstr>
      <vt:lpstr>11. Награды и поощрения  Муниципальный уровень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user1</cp:lastModifiedBy>
  <cp:revision>308</cp:revision>
  <cp:lastPrinted>1601-01-01T00:00:00Z</cp:lastPrinted>
  <dcterms:created xsi:type="dcterms:W3CDTF">2010-08-04T11:06:49Z</dcterms:created>
  <dcterms:modified xsi:type="dcterms:W3CDTF">2023-10-03T19:23:49Z</dcterms:modified>
</cp:coreProperties>
</file>