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58" r:id="rId3"/>
    <p:sldId id="328" r:id="rId4"/>
    <p:sldId id="259" r:id="rId5"/>
    <p:sldId id="260" r:id="rId6"/>
    <p:sldId id="261" r:id="rId7"/>
    <p:sldId id="296" r:id="rId8"/>
    <p:sldId id="262" r:id="rId9"/>
    <p:sldId id="330" r:id="rId10"/>
    <p:sldId id="349" r:id="rId11"/>
    <p:sldId id="331" r:id="rId12"/>
    <p:sldId id="263" r:id="rId13"/>
    <p:sldId id="264" r:id="rId14"/>
    <p:sldId id="297" r:id="rId15"/>
    <p:sldId id="265" r:id="rId16"/>
    <p:sldId id="332" r:id="rId17"/>
    <p:sldId id="267" r:id="rId18"/>
    <p:sldId id="298" r:id="rId19"/>
    <p:sldId id="268" r:id="rId20"/>
    <p:sldId id="269" r:id="rId21"/>
    <p:sldId id="292" r:id="rId22"/>
    <p:sldId id="335" r:id="rId23"/>
    <p:sldId id="337" r:id="rId24"/>
    <p:sldId id="333" r:id="rId25"/>
    <p:sldId id="334" r:id="rId26"/>
    <p:sldId id="274" r:id="rId27"/>
    <p:sldId id="275" r:id="rId28"/>
    <p:sldId id="336" r:id="rId29"/>
    <p:sldId id="276" r:id="rId30"/>
    <p:sldId id="277" r:id="rId31"/>
    <p:sldId id="339" r:id="rId32"/>
    <p:sldId id="338" r:id="rId33"/>
    <p:sldId id="340" r:id="rId34"/>
    <p:sldId id="341" r:id="rId35"/>
    <p:sldId id="342" r:id="rId36"/>
    <p:sldId id="343" r:id="rId37"/>
    <p:sldId id="278" r:id="rId38"/>
    <p:sldId id="301" r:id="rId39"/>
    <p:sldId id="345" r:id="rId40"/>
    <p:sldId id="344" r:id="rId41"/>
    <p:sldId id="281" r:id="rId42"/>
    <p:sldId id="282" r:id="rId43"/>
    <p:sldId id="284" r:id="rId44"/>
    <p:sldId id="286" r:id="rId45"/>
    <p:sldId id="321" r:id="rId46"/>
    <p:sldId id="346" r:id="rId47"/>
    <p:sldId id="288" r:id="rId48"/>
    <p:sldId id="324" r:id="rId49"/>
    <p:sldId id="290" r:id="rId50"/>
    <p:sldId id="291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735" autoAdjust="0"/>
    <p:restoredTop sz="94660"/>
  </p:normalViewPr>
  <p:slideViewPr>
    <p:cSldViewPr>
      <p:cViewPr>
        <p:scale>
          <a:sx n="70" d="100"/>
          <a:sy n="70" d="100"/>
        </p:scale>
        <p:origin x="-1368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7"/>
  <c:chart>
    <c:title>
      <c:tx>
        <c:rich>
          <a:bodyPr/>
          <a:lstStyle/>
          <a:p>
            <a:pPr>
              <a:defRPr sz="2000">
                <a:latin typeface="Times New Roman" pitchFamily="18" charset="0"/>
                <a:cs typeface="Times New Roman" pitchFamily="18" charset="0"/>
              </a:defRPr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2018-2019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уч.г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c:rich>
      </c:tx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Математическое развитие</c:v>
                </c:pt>
              </c:strCache>
            </c:strRef>
          </c:tx>
          <c:cat>
            <c:strRef>
              <c:f>Лист1!$A$2:$A$8</c:f>
              <c:strCache>
                <c:ptCount val="7"/>
                <c:pt idx="0">
                  <c:v>Выполняют самостоятельно</c:v>
                </c:pt>
                <c:pt idx="1">
                  <c:v>Выполняют с помощью</c:v>
                </c:pt>
                <c:pt idx="2">
                  <c:v>Не выполняют</c:v>
                </c:pt>
                <c:pt idx="4">
                  <c:v>Выполняют самостоятельно</c:v>
                </c:pt>
                <c:pt idx="5">
                  <c:v>Выполняют с помощью</c:v>
                </c:pt>
                <c:pt idx="6">
                  <c:v>Не выполняют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16.600000000000001</c:v>
                </c:pt>
                <c:pt idx="1">
                  <c:v>42</c:v>
                </c:pt>
                <c:pt idx="2">
                  <c:v>41.4</c:v>
                </c:pt>
                <c:pt idx="4">
                  <c:v>25</c:v>
                </c:pt>
                <c:pt idx="5">
                  <c:v>42</c:v>
                </c:pt>
                <c:pt idx="6">
                  <c:v>33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Конструирование</c:v>
                </c:pt>
              </c:strCache>
            </c:strRef>
          </c:tx>
          <c:cat>
            <c:strRef>
              <c:f>Лист1!$A$2:$A$8</c:f>
              <c:strCache>
                <c:ptCount val="7"/>
                <c:pt idx="0">
                  <c:v>Выполняют самостоятельно</c:v>
                </c:pt>
                <c:pt idx="1">
                  <c:v>Выполняют с помощью</c:v>
                </c:pt>
                <c:pt idx="2">
                  <c:v>Не выполняют</c:v>
                </c:pt>
                <c:pt idx="4">
                  <c:v>Выполняют самостоятельно</c:v>
                </c:pt>
                <c:pt idx="5">
                  <c:v>Выполняют с помощью</c:v>
                </c:pt>
                <c:pt idx="6">
                  <c:v>Не выполняют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25</c:v>
                </c:pt>
                <c:pt idx="1">
                  <c:v>42</c:v>
                </c:pt>
                <c:pt idx="2">
                  <c:v>33</c:v>
                </c:pt>
                <c:pt idx="4">
                  <c:v>33</c:v>
                </c:pt>
                <c:pt idx="5">
                  <c:v>50</c:v>
                </c:pt>
                <c:pt idx="6">
                  <c:v>17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Познавательное и речевое развитие</c:v>
                </c:pt>
              </c:strCache>
            </c:strRef>
          </c:tx>
          <c:cat>
            <c:strRef>
              <c:f>Лист1!$A$2:$A$8</c:f>
              <c:strCache>
                <c:ptCount val="7"/>
                <c:pt idx="0">
                  <c:v>Выполняют самостоятельно</c:v>
                </c:pt>
                <c:pt idx="1">
                  <c:v>Выполняют с помощью</c:v>
                </c:pt>
                <c:pt idx="2">
                  <c:v>Не выполняют</c:v>
                </c:pt>
                <c:pt idx="4">
                  <c:v>Выполняют самостоятельно</c:v>
                </c:pt>
                <c:pt idx="5">
                  <c:v>Выполняют с помощью</c:v>
                </c:pt>
                <c:pt idx="6">
                  <c:v>Не выполняют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7"/>
                <c:pt idx="0">
                  <c:v>25</c:v>
                </c:pt>
                <c:pt idx="1">
                  <c:v>42</c:v>
                </c:pt>
                <c:pt idx="2">
                  <c:v>33</c:v>
                </c:pt>
                <c:pt idx="4">
                  <c:v>33</c:v>
                </c:pt>
                <c:pt idx="5">
                  <c:v>50</c:v>
                </c:pt>
                <c:pt idx="6">
                  <c:v>25</c:v>
                </c:pt>
              </c:numCache>
            </c:numRef>
          </c:val>
        </c:ser>
        <c:shape val="cylinder"/>
        <c:axId val="83375232"/>
        <c:axId val="83377152"/>
        <c:axId val="0"/>
      </c:bar3DChart>
      <c:catAx>
        <c:axId val="8337523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ru-RU" sz="1400" dirty="0">
                    <a:latin typeface="Times New Roman" pitchFamily="18" charset="0"/>
                    <a:cs typeface="Times New Roman" pitchFamily="18" charset="0"/>
                  </a:rPr>
                  <a:t>Начало года                     </a:t>
                </a:r>
                <a:r>
                  <a:rPr lang="ru-RU" sz="1400" dirty="0" smtClean="0"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lang="ru-RU" sz="1400" dirty="0">
                    <a:latin typeface="Times New Roman" pitchFamily="18" charset="0"/>
                    <a:cs typeface="Times New Roman" pitchFamily="18" charset="0"/>
                  </a:rPr>
                  <a:t>Конец года</a:t>
                </a:r>
              </a:p>
            </c:rich>
          </c:tx>
          <c:layout>
            <c:manualLayout>
              <c:xMode val="edge"/>
              <c:yMode val="edge"/>
              <c:x val="0.22729797927543183"/>
              <c:y val="7.0845787890882139E-2"/>
            </c:manualLayout>
          </c:layout>
        </c:title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3377152"/>
        <c:crosses val="autoZero"/>
        <c:auto val="1"/>
        <c:lblAlgn val="ctr"/>
        <c:lblOffset val="100"/>
      </c:catAx>
      <c:valAx>
        <c:axId val="83377152"/>
        <c:scaling>
          <c:orientation val="minMax"/>
        </c:scaling>
        <c:axPos val="l"/>
        <c:majorGridlines/>
        <c:numFmt formatCode="General" sourceLinked="1"/>
        <c:tickLblPos val="nextTo"/>
        <c:crossAx val="83375232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7"/>
  <c:chart>
    <c:title>
      <c:tx>
        <c:rich>
          <a:bodyPr/>
          <a:lstStyle/>
          <a:p>
            <a:pPr>
              <a:defRPr sz="2000">
                <a:latin typeface="Times New Roman" pitchFamily="18" charset="0"/>
                <a:cs typeface="Times New Roman" pitchFamily="18" charset="0"/>
              </a:defRPr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2019-2020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уч.г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c:rich>
      </c:tx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Математическое развитие</c:v>
                </c:pt>
              </c:strCache>
            </c:strRef>
          </c:tx>
          <c:cat>
            <c:strRef>
              <c:f>Лист1!$A$2:$A$8</c:f>
              <c:strCache>
                <c:ptCount val="7"/>
                <c:pt idx="0">
                  <c:v>Выполняют самостоятельно</c:v>
                </c:pt>
                <c:pt idx="1">
                  <c:v>Выполняют с помощью</c:v>
                </c:pt>
                <c:pt idx="2">
                  <c:v>Не выполняют</c:v>
                </c:pt>
                <c:pt idx="4">
                  <c:v>Выполняют самостоятельно</c:v>
                </c:pt>
                <c:pt idx="5">
                  <c:v>Выполняют с помощью</c:v>
                </c:pt>
                <c:pt idx="6">
                  <c:v>Не выполняют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8.3000000000000007</c:v>
                </c:pt>
                <c:pt idx="1">
                  <c:v>8.3000000000000007</c:v>
                </c:pt>
                <c:pt idx="2">
                  <c:v>83.4</c:v>
                </c:pt>
                <c:pt idx="4">
                  <c:v>16.600000000000001</c:v>
                </c:pt>
                <c:pt idx="5">
                  <c:v>16.600000000000001</c:v>
                </c:pt>
                <c:pt idx="6">
                  <c:v>66.8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Конструирование</c:v>
                </c:pt>
              </c:strCache>
            </c:strRef>
          </c:tx>
          <c:cat>
            <c:strRef>
              <c:f>Лист1!$A$2:$A$8</c:f>
              <c:strCache>
                <c:ptCount val="7"/>
                <c:pt idx="0">
                  <c:v>Выполняют самостоятельно</c:v>
                </c:pt>
                <c:pt idx="1">
                  <c:v>Выполняют с помощью</c:v>
                </c:pt>
                <c:pt idx="2">
                  <c:v>Не выполняют</c:v>
                </c:pt>
                <c:pt idx="4">
                  <c:v>Выполняют самостоятельно</c:v>
                </c:pt>
                <c:pt idx="5">
                  <c:v>Выполняют с помощью</c:v>
                </c:pt>
                <c:pt idx="6">
                  <c:v>Не выполняют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16.600000000000001</c:v>
                </c:pt>
                <c:pt idx="1">
                  <c:v>33.4</c:v>
                </c:pt>
                <c:pt idx="2">
                  <c:v>50</c:v>
                </c:pt>
                <c:pt idx="4">
                  <c:v>16.600000000000001</c:v>
                </c:pt>
                <c:pt idx="5">
                  <c:v>33.4</c:v>
                </c:pt>
                <c:pt idx="6">
                  <c:v>50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Познавательное и речевое развитие</c:v>
                </c:pt>
              </c:strCache>
            </c:strRef>
          </c:tx>
          <c:cat>
            <c:strRef>
              <c:f>Лист1!$A$2:$A$8</c:f>
              <c:strCache>
                <c:ptCount val="7"/>
                <c:pt idx="0">
                  <c:v>Выполняют самостоятельно</c:v>
                </c:pt>
                <c:pt idx="1">
                  <c:v>Выполняют с помощью</c:v>
                </c:pt>
                <c:pt idx="2">
                  <c:v>Не выполняют</c:v>
                </c:pt>
                <c:pt idx="4">
                  <c:v>Выполняют самостоятельно</c:v>
                </c:pt>
                <c:pt idx="5">
                  <c:v>Выполняют с помощью</c:v>
                </c:pt>
                <c:pt idx="6">
                  <c:v>Не выполняют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7"/>
                <c:pt idx="0">
                  <c:v>25</c:v>
                </c:pt>
                <c:pt idx="1">
                  <c:v>33</c:v>
                </c:pt>
                <c:pt idx="2">
                  <c:v>42</c:v>
                </c:pt>
                <c:pt idx="4">
                  <c:v>25</c:v>
                </c:pt>
                <c:pt idx="5">
                  <c:v>33</c:v>
                </c:pt>
                <c:pt idx="6">
                  <c:v>42</c:v>
                </c:pt>
              </c:numCache>
            </c:numRef>
          </c:val>
        </c:ser>
        <c:shape val="cylinder"/>
        <c:axId val="117716096"/>
        <c:axId val="117718016"/>
        <c:axId val="0"/>
      </c:bar3DChart>
      <c:catAx>
        <c:axId val="11771609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ru-RU" sz="1400" dirty="0">
                    <a:latin typeface="Times New Roman" pitchFamily="18" charset="0"/>
                    <a:cs typeface="Times New Roman" pitchFamily="18" charset="0"/>
                  </a:rPr>
                  <a:t>Начало года                    </a:t>
                </a:r>
                <a:r>
                  <a:rPr lang="ru-RU" sz="1400" dirty="0" smtClean="0">
                    <a:latin typeface="Times New Roman" pitchFamily="18" charset="0"/>
                    <a:cs typeface="Times New Roman" pitchFamily="18" charset="0"/>
                  </a:rPr>
                  <a:t>  Середина года</a:t>
                </a:r>
                <a:endParaRPr lang="ru-RU" sz="1400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0.23348151087534721"/>
              <c:y val="7.0845787890882125E-2"/>
            </c:manualLayout>
          </c:layout>
        </c:title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7718016"/>
        <c:crosses val="autoZero"/>
        <c:auto val="1"/>
        <c:lblAlgn val="ctr"/>
        <c:lblOffset val="100"/>
      </c:catAx>
      <c:valAx>
        <c:axId val="117718016"/>
        <c:scaling>
          <c:orientation val="minMax"/>
        </c:scaling>
        <c:axPos val="l"/>
        <c:majorGridlines/>
        <c:numFmt formatCode="General" sourceLinked="1"/>
        <c:tickLblPos val="nextTo"/>
        <c:crossAx val="117716096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7"/>
  <c:chart>
    <c:title>
      <c:tx>
        <c:rich>
          <a:bodyPr/>
          <a:lstStyle/>
          <a:p>
            <a:pPr>
              <a:defRPr sz="2000">
                <a:latin typeface="Times New Roman" pitchFamily="18" charset="0"/>
                <a:cs typeface="Times New Roman" pitchFamily="18" charset="0"/>
              </a:defRPr>
            </a:pPr>
            <a:r>
              <a:rPr lang="ru-RU" sz="2000">
                <a:latin typeface="Times New Roman" pitchFamily="18" charset="0"/>
                <a:cs typeface="Times New Roman" pitchFamily="18" charset="0"/>
              </a:rPr>
              <a:t>2020-2021 уч.г.</a:t>
            </a:r>
          </a:p>
        </c:rich>
      </c:tx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Математическое развитие</c:v>
                </c:pt>
              </c:strCache>
            </c:strRef>
          </c:tx>
          <c:cat>
            <c:strRef>
              <c:f>Лист1!$A$2:$A$8</c:f>
              <c:strCache>
                <c:ptCount val="7"/>
                <c:pt idx="0">
                  <c:v>Выполняют самостоятельно</c:v>
                </c:pt>
                <c:pt idx="1">
                  <c:v>Выполняют с помощью</c:v>
                </c:pt>
                <c:pt idx="2">
                  <c:v>Не выполняют</c:v>
                </c:pt>
                <c:pt idx="4">
                  <c:v>Выполняют самостоятельно</c:v>
                </c:pt>
                <c:pt idx="5">
                  <c:v>Выполняют с помощью</c:v>
                </c:pt>
                <c:pt idx="6">
                  <c:v>Не выполняют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25</c:v>
                </c:pt>
                <c:pt idx="1">
                  <c:v>42</c:v>
                </c:pt>
                <c:pt idx="2">
                  <c:v>33</c:v>
                </c:pt>
                <c:pt idx="4">
                  <c:v>33</c:v>
                </c:pt>
                <c:pt idx="5">
                  <c:v>42</c:v>
                </c:pt>
                <c:pt idx="6">
                  <c:v>25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Конструирование</c:v>
                </c:pt>
              </c:strCache>
            </c:strRef>
          </c:tx>
          <c:cat>
            <c:strRef>
              <c:f>Лист1!$A$2:$A$8</c:f>
              <c:strCache>
                <c:ptCount val="7"/>
                <c:pt idx="0">
                  <c:v>Выполняют самостоятельно</c:v>
                </c:pt>
                <c:pt idx="1">
                  <c:v>Выполняют с помощью</c:v>
                </c:pt>
                <c:pt idx="2">
                  <c:v>Не выполняют</c:v>
                </c:pt>
                <c:pt idx="4">
                  <c:v>Выполняют самостоятельно</c:v>
                </c:pt>
                <c:pt idx="5">
                  <c:v>Выполняют с помощью</c:v>
                </c:pt>
                <c:pt idx="6">
                  <c:v>Не выполняют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33</c:v>
                </c:pt>
                <c:pt idx="1">
                  <c:v>42</c:v>
                </c:pt>
                <c:pt idx="2">
                  <c:v>25</c:v>
                </c:pt>
                <c:pt idx="4">
                  <c:v>50</c:v>
                </c:pt>
                <c:pt idx="5">
                  <c:v>25</c:v>
                </c:pt>
                <c:pt idx="6">
                  <c:v>25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Познавательное и речевое развитие</c:v>
                </c:pt>
              </c:strCache>
            </c:strRef>
          </c:tx>
          <c:cat>
            <c:strRef>
              <c:f>Лист1!$A$2:$A$8</c:f>
              <c:strCache>
                <c:ptCount val="7"/>
                <c:pt idx="0">
                  <c:v>Выполняют самостоятельно</c:v>
                </c:pt>
                <c:pt idx="1">
                  <c:v>Выполняют с помощью</c:v>
                </c:pt>
                <c:pt idx="2">
                  <c:v>Не выполняют</c:v>
                </c:pt>
                <c:pt idx="4">
                  <c:v>Выполняют самостоятельно</c:v>
                </c:pt>
                <c:pt idx="5">
                  <c:v>Выполняют с помощью</c:v>
                </c:pt>
                <c:pt idx="6">
                  <c:v>Не выполняют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7"/>
                <c:pt idx="0">
                  <c:v>33</c:v>
                </c:pt>
                <c:pt idx="1">
                  <c:v>42</c:v>
                </c:pt>
                <c:pt idx="2">
                  <c:v>25</c:v>
                </c:pt>
                <c:pt idx="4">
                  <c:v>42</c:v>
                </c:pt>
                <c:pt idx="5">
                  <c:v>42</c:v>
                </c:pt>
                <c:pt idx="6">
                  <c:v>16</c:v>
                </c:pt>
              </c:numCache>
            </c:numRef>
          </c:val>
        </c:ser>
        <c:shape val="cylinder"/>
        <c:axId val="128345216"/>
        <c:axId val="128347136"/>
        <c:axId val="0"/>
      </c:bar3DChart>
      <c:catAx>
        <c:axId val="12834521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ru-RU" sz="1400" dirty="0">
                    <a:latin typeface="Times New Roman" pitchFamily="18" charset="0"/>
                    <a:cs typeface="Times New Roman" pitchFamily="18" charset="0"/>
                  </a:rPr>
                  <a:t>Начало года                               </a:t>
                </a:r>
                <a:r>
                  <a:rPr lang="ru-RU" sz="1400" dirty="0" smtClean="0">
                    <a:latin typeface="Times New Roman" pitchFamily="18" charset="0"/>
                    <a:cs typeface="Times New Roman" pitchFamily="18" charset="0"/>
                  </a:rPr>
                  <a:t>Конец </a:t>
                </a:r>
                <a:r>
                  <a:rPr lang="ru-RU" sz="1400" dirty="0">
                    <a:latin typeface="Times New Roman" pitchFamily="18" charset="0"/>
                    <a:cs typeface="Times New Roman" pitchFamily="18" charset="0"/>
                  </a:rPr>
                  <a:t>года</a:t>
                </a:r>
              </a:p>
            </c:rich>
          </c:tx>
          <c:layout>
            <c:manualLayout>
              <c:xMode val="edge"/>
              <c:yMode val="edge"/>
              <c:x val="0.22324923195608301"/>
              <c:y val="6.6034317177997681E-2"/>
            </c:manualLayout>
          </c:layout>
        </c:title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8347136"/>
        <c:crosses val="autoZero"/>
        <c:auto val="1"/>
        <c:lblAlgn val="ctr"/>
        <c:lblOffset val="100"/>
      </c:catAx>
      <c:valAx>
        <c:axId val="128347136"/>
        <c:scaling>
          <c:orientation val="minMax"/>
        </c:scaling>
        <c:axPos val="l"/>
        <c:majorGridlines/>
        <c:numFmt formatCode="General" sourceLinked="1"/>
        <c:tickLblPos val="nextTo"/>
        <c:crossAx val="128345216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5B873-0363-4D44-8B09-90B91FE4679F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5B5E0-C5CC-4570-A2C1-14EEC7941D8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5B5E0-C5CC-4570-A2C1-14EEC7941D8C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91sar.schoolrm.ru/sveden/employees/11232/178391/" TargetMode="Externa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214290"/>
            <a:ext cx="8001056" cy="200024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РФ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b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Суродиной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Татьяны Владимировны,</a:t>
            </a:r>
            <a:b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учителя-дефектолога </a:t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муниципального дошкольного образовательного учреждения </a:t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«Детский сад №91 компенсирующего вида» г.о. Саранск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2500282"/>
            <a:ext cx="5286412" cy="4357718"/>
          </a:xfrm>
        </p:spPr>
        <p:txBody>
          <a:bodyPr>
            <a:noAutofit/>
          </a:bodyPr>
          <a:lstStyle/>
          <a:p>
            <a:pPr algn="just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23.06.1967 г.</a:t>
            </a:r>
          </a:p>
          <a:p>
            <a:pPr algn="just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высшее, МГПИ им. М.Е.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, 1989 г.</a:t>
            </a:r>
          </a:p>
          <a:p>
            <a:pPr algn="just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Специальность: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«Дефектология (олигофренопедагогика с дополнительной специальностью логопедия)»</a:t>
            </a:r>
          </a:p>
          <a:p>
            <a:pPr algn="just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Квалификация: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 и логопед специальной (вспомогательной) школы.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Олигофренопедагог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дошкольных учреждений.</a:t>
            </a:r>
          </a:p>
          <a:p>
            <a:pPr algn="just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№ диплома и дата выдачи: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ТВ №010145,</a:t>
            </a:r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11 июля 1989г.;</a:t>
            </a:r>
          </a:p>
          <a:p>
            <a:pPr algn="just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32 года; </a:t>
            </a:r>
          </a:p>
          <a:p>
            <a:pPr algn="just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32 года</a:t>
            </a:r>
          </a:p>
          <a:p>
            <a:pPr algn="just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высшая</a:t>
            </a:r>
          </a:p>
          <a:p>
            <a:pPr algn="just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аттестации: 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17 мая 2017 г. (приказ МО РМ от 22.05.2017 г. №428)</a:t>
            </a:r>
          </a:p>
          <a:p>
            <a:pPr algn="l"/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Galia\Desktop\Сайт на раб столе\фото педагогов на сайт\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2571744"/>
            <a:ext cx="3071834" cy="4094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571472" y="357166"/>
          <a:ext cx="8215370" cy="6143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428596" y="214290"/>
          <a:ext cx="8358246" cy="6357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58204" cy="536894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3. ВЗАИМОДЕЙСТВИЕ </a:t>
            </a:r>
            <a:b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С РОДИТЕЛЯМИ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alia\Desktop\Аттестация Суродиной Т.В\СКАНЫ\справки1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0"/>
            <a:ext cx="4857784" cy="68684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alia\Desktop\Аттестация Суродиной Т.В\СКАНЫ\справки1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1628"/>
            <a:ext cx="4714876" cy="6666372"/>
          </a:xfrm>
          <a:prstGeom prst="rect">
            <a:avLst/>
          </a:prstGeom>
          <a:noFill/>
        </p:spPr>
      </p:pic>
      <p:pic>
        <p:nvPicPr>
          <p:cNvPr id="4099" name="Picture 3" descr="C:\Users\Galia\Desktop\Аттестация Суродиной Т.В\СКАНЫ\справки1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5153" y="214290"/>
            <a:ext cx="4698848" cy="66437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74638"/>
            <a:ext cx="7901014" cy="536894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4. РЕЗУЛЬТАТЫ УЧАСТИЯ </a:t>
            </a:r>
            <a:b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В ИННОВАЦИОННОЙ (ЭКСПЕРИМЕНТАЛЬНОЙ) ДЕЯТЕЛЬНОСТИ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080" t="5704" r="8273" b="13025"/>
          <a:stretch>
            <a:fillRect/>
          </a:stretch>
        </p:blipFill>
        <p:spPr bwMode="auto">
          <a:xfrm>
            <a:off x="142844" y="142852"/>
            <a:ext cx="4009758" cy="56436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" name="Picture 3" descr="C:\Users\Galia\Desktop\Инновация 2018-2023_0003.jpg"/>
          <p:cNvPicPr>
            <a:picLocks noChangeAspect="1" noChangeArrowheads="1"/>
          </p:cNvPicPr>
          <p:nvPr/>
        </p:nvPicPr>
        <p:blipFill>
          <a:blip r:embed="rId3" cstate="print"/>
          <a:srcRect l="4277" r="3778" b="3294"/>
          <a:stretch>
            <a:fillRect/>
          </a:stretch>
        </p:blipFill>
        <p:spPr bwMode="auto">
          <a:xfrm>
            <a:off x="3929026" y="2285992"/>
            <a:ext cx="5214974" cy="3929090"/>
          </a:xfrm>
          <a:prstGeom prst="rect">
            <a:avLst/>
          </a:prstGeom>
          <a:noFill/>
        </p:spPr>
      </p:pic>
      <p:sp>
        <p:nvSpPr>
          <p:cNvPr id="6" name="Стрелка вправо 5"/>
          <p:cNvSpPr/>
          <p:nvPr/>
        </p:nvSpPr>
        <p:spPr>
          <a:xfrm rot="21289281">
            <a:off x="3705634" y="5585000"/>
            <a:ext cx="293466" cy="18859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Galia\Desktop\Аттестация Суродиной Т.В\СКАНЫ\справки2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85728"/>
            <a:ext cx="4446238" cy="6286544"/>
          </a:xfrm>
          <a:prstGeom prst="rect">
            <a:avLst/>
          </a:prstGeom>
          <a:noFill/>
        </p:spPr>
      </p:pic>
      <p:pic>
        <p:nvPicPr>
          <p:cNvPr id="1026" name="Picture 2" descr="C:\Users\Galia\Desktop\Аттестация Дроздовой Т.В\СПРАВКИ\Справка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85728"/>
            <a:ext cx="4429156" cy="6262390"/>
          </a:xfrm>
          <a:prstGeom prst="rect">
            <a:avLst/>
          </a:prstGeom>
          <a:noFill/>
        </p:spPr>
      </p:pic>
      <p:sp>
        <p:nvSpPr>
          <p:cNvPr id="4" name="Стрелка вправо 3"/>
          <p:cNvSpPr/>
          <p:nvPr/>
        </p:nvSpPr>
        <p:spPr>
          <a:xfrm rot="21289281">
            <a:off x="4508474" y="3584736"/>
            <a:ext cx="293466" cy="18859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Galia\Desktop\Аттестация Суродиной Т.В\СКАНЫ\справки2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1628"/>
            <a:ext cx="4714876" cy="6666372"/>
          </a:xfrm>
          <a:prstGeom prst="rect">
            <a:avLst/>
          </a:prstGeom>
          <a:noFill/>
        </p:spPr>
      </p:pic>
      <p:pic>
        <p:nvPicPr>
          <p:cNvPr id="5123" name="Picture 3" descr="C:\Users\Galia\Desktop\Аттестация Суродиной Т.В\СКАНЫ\справки2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677" y="214290"/>
            <a:ext cx="4648323" cy="6643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0"/>
            <a:ext cx="8301038" cy="600076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b="1" spc="50" dirty="0" smtClean="0">
                <a:ln w="11430"/>
                <a:solidFill>
                  <a:srgbClr val="0070C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b="1" spc="50" dirty="0" smtClean="0">
                <a:ln w="11430"/>
                <a:solidFill>
                  <a:srgbClr val="0070C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b="1" spc="50" dirty="0" smtClean="0">
                <a:ln w="11430"/>
                <a:solidFill>
                  <a:srgbClr val="0070C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b="1" spc="50" dirty="0" smtClean="0">
                <a:ln w="11430"/>
                <a:solidFill>
                  <a:srgbClr val="0070C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31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5. УЧАСТИЕ ДЕТЕЙ В: </a:t>
            </a:r>
            <a:br>
              <a:rPr lang="ru-RU" sz="31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31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ЗАОЧНЫХ ОЛИМПИАДАХ, ОТКРЫТЫХ КОНКУРСАХ, КОНФЕРЕНЦИЯХ, ВЫСТАВКАХ, ТУРНИРАХ, СОРЕВНОВАНИЯХ</a:t>
            </a:r>
            <a:r>
              <a:rPr lang="ru-RU" sz="3100" dirty="0" smtClean="0"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endParaRPr lang="ru-RU" sz="3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74638"/>
            <a:ext cx="8043890" cy="586900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ПРЕДСТАВЛЕНИЕ ИННОВАЦИОННОГО ПЕДАГОГИЧЕСКОГО ОПЫТА</a:t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учителя-дефектолога МДОУ «Детский сад №91 компенсирующего вида г.о. Саранск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Тема: «</a:t>
            </a: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азвитие внимания детей с ограниченными возможностями здоровья посредством дидактических игр и упражнений»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https://ds91sar.schoolrm.ru/sveden/employees/11232/178391/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74638"/>
            <a:ext cx="7901014" cy="5083188"/>
          </a:xfrm>
        </p:spPr>
        <p:txBody>
          <a:bodyPr>
            <a:normAutofit/>
          </a:bodyPr>
          <a:lstStyle/>
          <a:p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6. НАЛИЧИЕ ПУБЛИКАЦИЙ</a:t>
            </a:r>
            <a:b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i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республиканский уровень – 1</a:t>
            </a:r>
            <a:br>
              <a:rPr lang="ru-RU" sz="2800" b="1" i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i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международный уровень – 1</a:t>
            </a:r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endParaRPr lang="ru-RU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Аттестация Суродиной Т.В\СКАНЫ\справки1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214291"/>
            <a:ext cx="4698848" cy="6643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Galia\Desktop\№2 ЛУЧШИЕ ПРАКТИКИ 2019 (2)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42"/>
            <a:ext cx="4246051" cy="6005066"/>
          </a:xfrm>
          <a:prstGeom prst="rect">
            <a:avLst/>
          </a:prstGeom>
          <a:noFill/>
        </p:spPr>
      </p:pic>
      <p:pic>
        <p:nvPicPr>
          <p:cNvPr id="13315" name="Picture 3" descr="C:\Users\Galia\Desktop\№2 ЛУЧШИЕ ПРАКТИКИ 2019 (2)_page-01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0"/>
            <a:ext cx="4786314" cy="6769144"/>
          </a:xfrm>
          <a:prstGeom prst="rect">
            <a:avLst/>
          </a:prstGeom>
          <a:noFill/>
        </p:spPr>
      </p:pic>
      <p:sp>
        <p:nvSpPr>
          <p:cNvPr id="4" name="Стрелка вправо 3"/>
          <p:cNvSpPr/>
          <p:nvPr/>
        </p:nvSpPr>
        <p:spPr>
          <a:xfrm rot="21289281">
            <a:off x="4437037" y="5370684"/>
            <a:ext cx="293466" cy="18859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Galia\Desktop\№2 ЛУЧШИЕ ПРАКТИКИ 2019 (2)_page-00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4287902" cy="6064255"/>
          </a:xfrm>
          <a:prstGeom prst="rect">
            <a:avLst/>
          </a:prstGeom>
          <a:noFill/>
        </p:spPr>
      </p:pic>
      <p:pic>
        <p:nvPicPr>
          <p:cNvPr id="14339" name="Picture 3" descr="C:\Users\Galia\Desktop\№2 ЛУЧШИЕ ПРАКТИКИ 2019 (2)_page-00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428604"/>
            <a:ext cx="4287902" cy="60642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Galia\Desktop\Аттестация Суродиной Т.В\СКАНЫ\справки5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4315345" cy="6146842"/>
          </a:xfrm>
          <a:prstGeom prst="rect">
            <a:avLst/>
          </a:prstGeom>
          <a:noFill/>
        </p:spPr>
      </p:pic>
      <p:pic>
        <p:nvPicPr>
          <p:cNvPr id="9219" name="Picture 3" descr="C:\Users\Galia\Desktop\Аттестация Суродиной Т.В\СКАНЫ\справки520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89866" y="0"/>
            <a:ext cx="4654134" cy="6858000"/>
          </a:xfrm>
          <a:prstGeom prst="rect">
            <a:avLst/>
          </a:prstGeom>
          <a:noFill/>
        </p:spPr>
      </p:pic>
      <p:sp>
        <p:nvSpPr>
          <p:cNvPr id="4" name="Стрелка вправо 3"/>
          <p:cNvSpPr/>
          <p:nvPr/>
        </p:nvSpPr>
        <p:spPr>
          <a:xfrm rot="21289281">
            <a:off x="4579912" y="3084671"/>
            <a:ext cx="293466" cy="18859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Galia\Desktop\Аттестация Суродиной Т.В\СКАНЫ\справки5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27"/>
            <a:ext cx="9144000" cy="64672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74638"/>
            <a:ext cx="7901014" cy="586900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7. НАЛИЧИЕ </a:t>
            </a:r>
            <a:b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АВТОРСКИХ ПРОГРАММ, </a:t>
            </a:r>
            <a:b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МЕТОДИЧЕСКИХ ПОСОБИЙ, </a:t>
            </a:r>
            <a:b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МЕТОДИЧЕСКИХ РЕКОМЕНДАЦИЙ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Galia\Desktop\2021-2022\РАБОЧИЕ ПРОГРАММЫ 2021-2022\титульники на нач года\титул доп программы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66"/>
            <a:ext cx="4429124" cy="6262345"/>
          </a:xfrm>
          <a:prstGeom prst="rect">
            <a:avLst/>
          </a:prstGeom>
          <a:noFill/>
        </p:spPr>
      </p:pic>
      <p:pic>
        <p:nvPicPr>
          <p:cNvPr id="2050" name="Picture 2" descr="C:\мои документы\РЕЦЕНЗИИ\Рецензия Суродина Т.В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14290"/>
            <a:ext cx="4572000" cy="64643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Galia\Desktop\Аттестация Суродиной Т.В\СКАНЫ\справки4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214290"/>
            <a:ext cx="4500562" cy="6363353"/>
          </a:xfrm>
          <a:prstGeom prst="rect">
            <a:avLst/>
          </a:prstGeom>
          <a:noFill/>
        </p:spPr>
      </p:pic>
      <p:pic>
        <p:nvPicPr>
          <p:cNvPr id="3" name="Picture 2" descr="F:\Аттестация Суродиной Т.В\метод.разр.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428604"/>
            <a:ext cx="4500562" cy="61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8401080" cy="6357982"/>
          </a:xfrm>
        </p:spPr>
        <p:txBody>
          <a:bodyPr>
            <a:normAutofit/>
          </a:bodyPr>
          <a:lstStyle/>
          <a:p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8. ВЫСТУПЛЕНИЯ НА ЗАСЕДАНИЯХ МЕТОДИЧЕСКИХ СОВЕТОВ, </a:t>
            </a:r>
            <a:b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НАУЧНО-ПРАКТИЧЕСКИХ КОНФЕРЕНЦИЯХ, </a:t>
            </a:r>
            <a:b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ПЕДАГОГИЧЕСКИХ ЧТЕНИЯХ, </a:t>
            </a:r>
            <a:b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СЕМИНАРАХ, СЕКЦИЯХ, </a:t>
            </a:r>
            <a:b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ФОРУМАХ , РАДИОПЕРЕДАЧ (ОЧНО)</a:t>
            </a:r>
            <a:b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Уровень образовательной организации: 1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Муниципальный уровень: 1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Республиканский уровень: 2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Galia\Desktop\Аттестация Суродиной Т.В\Суродина  Антиплагиат_page-0001.jpg"/>
          <p:cNvPicPr>
            <a:picLocks noChangeAspect="1" noChangeArrowheads="1"/>
          </p:cNvPicPr>
          <p:nvPr/>
        </p:nvPicPr>
        <p:blipFill>
          <a:blip r:embed="rId2"/>
          <a:srcRect r="-84" b="46667"/>
          <a:stretch>
            <a:fillRect/>
          </a:stretch>
        </p:blipFill>
        <p:spPr bwMode="auto">
          <a:xfrm>
            <a:off x="285720" y="343282"/>
            <a:ext cx="8643998" cy="6514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Galia\Desktop\Аттестация Суродиной Т.В\СКАНЫ\справки2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1604"/>
            <a:ext cx="4637094" cy="6556396"/>
          </a:xfrm>
          <a:prstGeom prst="rect">
            <a:avLst/>
          </a:prstGeom>
          <a:noFill/>
        </p:spPr>
      </p:pic>
      <p:pic>
        <p:nvPicPr>
          <p:cNvPr id="3074" name="Picture 2" descr="C:\Users\Galia\Desktop\Аттестация Суродиной Т.В\СКАНЫ\справки2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679" y="285728"/>
            <a:ext cx="4648322" cy="6572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Galia\Desktop\Аттестация Суродиной Т.В\СКАНЫ\справки3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0"/>
            <a:ext cx="485040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Galia\Desktop\Аттестация Суродиной Т.В\СКАНЫ\справки30008.jpg"/>
          <p:cNvPicPr>
            <a:picLocks noChangeAspect="1" noChangeArrowheads="1"/>
          </p:cNvPicPr>
          <p:nvPr/>
        </p:nvPicPr>
        <p:blipFill>
          <a:blip r:embed="rId2" cstate="print"/>
          <a:srcRect b="50728"/>
          <a:stretch>
            <a:fillRect/>
          </a:stretch>
        </p:blipFill>
        <p:spPr bwMode="auto">
          <a:xfrm rot="5400000">
            <a:off x="-953833" y="1168122"/>
            <a:ext cx="6288816" cy="4381151"/>
          </a:xfrm>
          <a:prstGeom prst="rect">
            <a:avLst/>
          </a:prstGeom>
          <a:noFill/>
        </p:spPr>
      </p:pic>
      <p:pic>
        <p:nvPicPr>
          <p:cNvPr id="17411" name="Picture 3" descr="C:\Users\Galia\Desktop\Аттестация Суродиной Т.В\СКАНЫ\справки3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214290"/>
            <a:ext cx="4500562" cy="6312718"/>
          </a:xfrm>
          <a:prstGeom prst="rect">
            <a:avLst/>
          </a:prstGeom>
          <a:noFill/>
        </p:spPr>
      </p:pic>
      <p:sp>
        <p:nvSpPr>
          <p:cNvPr id="4" name="Стрелка вправо 3"/>
          <p:cNvSpPr/>
          <p:nvPr/>
        </p:nvSpPr>
        <p:spPr>
          <a:xfrm rot="21289281">
            <a:off x="4508474" y="3727612"/>
            <a:ext cx="293466" cy="18859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Galia\Desktop\Аттестация Суродиной Т.В\СКАНЫ\справки30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0"/>
            <a:ext cx="485040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Galia\Desktop\Аттестация Суродиной Т.В\СКАНЫ\справки3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28604"/>
            <a:ext cx="4391362" cy="6215082"/>
          </a:xfrm>
          <a:prstGeom prst="rect">
            <a:avLst/>
          </a:prstGeom>
          <a:noFill/>
        </p:spPr>
      </p:pic>
      <p:pic>
        <p:nvPicPr>
          <p:cNvPr id="19459" name="Picture 3" descr="C:\Users\Galia\Desktop\Аттестация Суродиной Т.В\СКАНЫ\справки3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0839" y="357166"/>
            <a:ext cx="4663161" cy="6303087"/>
          </a:xfrm>
          <a:prstGeom prst="rect">
            <a:avLst/>
          </a:prstGeom>
          <a:noFill/>
        </p:spPr>
      </p:pic>
      <p:sp>
        <p:nvSpPr>
          <p:cNvPr id="4" name="Стрелка вправо 3"/>
          <p:cNvSpPr/>
          <p:nvPr/>
        </p:nvSpPr>
        <p:spPr>
          <a:xfrm rot="21289281">
            <a:off x="4579913" y="5156370"/>
            <a:ext cx="293466" cy="18859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Galia\Desktop\47d4524f34c6acdd301d709620b54cb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3" y="0"/>
            <a:ext cx="484212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Galia\Desktop\Аттестация Суродиной Т.В\СКАНЫ\справки3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0"/>
            <a:ext cx="4850407" cy="6858000"/>
          </a:xfrm>
          <a:prstGeom prst="rect">
            <a:avLst/>
          </a:prstGeom>
          <a:noFill/>
        </p:spPr>
      </p:pic>
      <p:sp>
        <p:nvSpPr>
          <p:cNvPr id="3" name="Стрелка вправо 2"/>
          <p:cNvSpPr/>
          <p:nvPr/>
        </p:nvSpPr>
        <p:spPr>
          <a:xfrm rot="21289281">
            <a:off x="2508211" y="3870487"/>
            <a:ext cx="293466" cy="18859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74638"/>
            <a:ext cx="8329642" cy="5154626"/>
          </a:xfrm>
        </p:spPr>
        <p:txBody>
          <a:bodyPr>
            <a:normAutofit fontScale="90000"/>
          </a:bodyPr>
          <a:lstStyle/>
          <a:p>
            <a:r>
              <a:rPr lang="ru-RU" sz="2800" b="1" kern="0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2800" b="1" kern="0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kern="0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2800" b="1" kern="0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kern="0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2800" b="1" kern="0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kern="0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2800" b="1" kern="0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kern="0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9. ПРОВЕДЕНИЕ ОТКРЫТЫХ ЗАНЯТИЙ, МАСТЕР-КЛАССОВ, МЕРОПРИЯТИЙ (ОЧНО)</a:t>
            </a:r>
            <a:br>
              <a:rPr lang="ru-RU" sz="2800" b="1" kern="0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kern="0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2800" b="1" kern="0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kern="0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2800" b="1" kern="0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700" b="1" i="1" kern="0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уровень образовательной организации - 2</a:t>
            </a:r>
            <a:br>
              <a:rPr lang="ru-RU" sz="2700" b="1" i="1" kern="0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700" b="1" i="1" kern="0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республиканский уровень - 2</a:t>
            </a:r>
            <a:r>
              <a:rPr lang="ru-RU" sz="2000" b="1" i="1" kern="0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kern="0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kern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kern="0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alia\Desktop\Аттестация Суродиной Т.В\СКАНЫ\справки2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0"/>
            <a:ext cx="485040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Galia\Desktop\Аттестация Суродиной Т.В\СКАНЫ\справки3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66"/>
            <a:ext cx="4496747" cy="6357958"/>
          </a:xfrm>
          <a:prstGeom prst="rect">
            <a:avLst/>
          </a:prstGeom>
          <a:noFill/>
        </p:spPr>
      </p:pic>
      <p:pic>
        <p:nvPicPr>
          <p:cNvPr id="23555" name="Picture 3" descr="C:\Users\Galia\Desktop\Аттестация Суродиной Т.В\СКАНЫ\справки3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0006" y="362544"/>
            <a:ext cx="4451150" cy="62934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538" y="928670"/>
            <a:ext cx="771530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endParaRPr lang="ru-RU" sz="2400" b="1" spc="50" dirty="0" smtClean="0">
              <a:ln w="11430"/>
              <a:solidFill>
                <a:srgbClr val="002060"/>
              </a:solidFill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 1. СООТВЕТСТВИЕ ДАННЫХ ПЕРВИЧНОГО ОБСЛЕДОВАНИЯ И ДИАГНОЗА ПЕРСПЕКТИВНОМУ ПЛАНУ ИНДИВИДУАЛЬНОЙ ИЛИ ГРУППОВОЙ КОРРЕКЦИИ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Galia\Desktop\Аттестация Суродиной Т.В\СКАНЫ\справки3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84722"/>
            <a:ext cx="4500562" cy="6363353"/>
          </a:xfrm>
          <a:prstGeom prst="rect">
            <a:avLst/>
          </a:prstGeom>
          <a:noFill/>
        </p:spPr>
      </p:pic>
      <p:pic>
        <p:nvPicPr>
          <p:cNvPr id="24579" name="Picture 3" descr="C:\Users\Galia\Desktop\Аттестация Суродиной Т.В\СКАНЫ\справки4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4722"/>
            <a:ext cx="4500562" cy="63633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74638"/>
            <a:ext cx="8329642" cy="4797436"/>
          </a:xfrm>
        </p:spPr>
        <p:txBody>
          <a:bodyPr>
            <a:normAutofit/>
          </a:bodyPr>
          <a:lstStyle/>
          <a:p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10. ЭКСПЕРТНАЯ ДЕЯТЕЛЬНОСТЬ</a:t>
            </a:r>
            <a:r>
              <a:rPr lang="ru-RU" dirty="0" smtClean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74638"/>
            <a:ext cx="8043890" cy="6083320"/>
          </a:xfrm>
        </p:spPr>
        <p:txBody>
          <a:bodyPr>
            <a:normAutofit/>
          </a:bodyPr>
          <a:lstStyle/>
          <a:p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11. НАСТАВНИЧЕСТВО</a:t>
            </a:r>
            <a:r>
              <a:rPr lang="ru-RU" dirty="0" smtClean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Galia\Desktop\Аттестация Суродиной Т.В\СКАНЫ\справки522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28"/>
            <a:ext cx="4648322" cy="6572272"/>
          </a:xfrm>
          <a:prstGeom prst="rect">
            <a:avLst/>
          </a:prstGeom>
          <a:noFill/>
        </p:spPr>
      </p:pic>
      <p:sp>
        <p:nvSpPr>
          <p:cNvPr id="4" name="Стрелка вправо 3"/>
          <p:cNvSpPr/>
          <p:nvPr/>
        </p:nvSpPr>
        <p:spPr>
          <a:xfrm rot="21289281">
            <a:off x="436508" y="2870355"/>
            <a:ext cx="293466" cy="18859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" name="Picture 2" descr="C:\Users\Galia\Desktop\Аттестация Суродиной Т.В\СКАНЫ\справки2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1" y="285728"/>
            <a:ext cx="4648323" cy="6572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74638"/>
            <a:ext cx="8186766" cy="5654692"/>
          </a:xfrm>
        </p:spPr>
        <p:txBody>
          <a:bodyPr>
            <a:normAutofit/>
          </a:bodyPr>
          <a:lstStyle/>
          <a:p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12. ОБЩЕСТВЕННО-ПЕДАГОГИЧЕСКАЯ АКТИВНОСТЬ ПЕДАГОГА: УЧАСТИЕ В РАБОТЕ ПЕДАГОГИЧЕСКИХ СООБЩЕСТВ, КОМИССИЯХ, В ЖЮРИ КОНКУРСОВ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Galia\Desktop\Аттестация Суродиной Т.В\СКАНЫ\справки1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-10430"/>
            <a:ext cx="4857784" cy="68684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Galia\Desktop\Аттестация Суродиной Т.В\СКАНЫ\сертификат солн све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0"/>
            <a:ext cx="485164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74638"/>
            <a:ext cx="8186766" cy="601188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13. УЧАСТИЕ ПЕДАГОГА </a:t>
            </a:r>
            <a:b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В ПРОФЕССИОНАЛЬНЫХ КОНКУРСАХ</a:t>
            </a:r>
            <a:b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000" b="1" i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интернет –конкурс – 2</a:t>
            </a:r>
            <a:br>
              <a:rPr lang="ru-RU" sz="2000" b="1" i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000" b="1" i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2000" b="1" i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C:\Users\Galia\Desktop\Аттестация Суродиной Т.В\СКАНЫ\диплом слово педагога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642918"/>
            <a:ext cx="3891037" cy="5500726"/>
          </a:xfrm>
          <a:prstGeom prst="rect">
            <a:avLst/>
          </a:prstGeom>
          <a:noFill/>
        </p:spPr>
      </p:pic>
      <p:pic>
        <p:nvPicPr>
          <p:cNvPr id="28677" name="Picture 5" descr="C:\Users\Galia\Desktop\Аттестация Суродиной Т.В\СКАНЫ\диплом солн све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642918"/>
            <a:ext cx="3857652" cy="54529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74638"/>
            <a:ext cx="8186766" cy="5154626"/>
          </a:xfrm>
        </p:spPr>
        <p:txBody>
          <a:bodyPr>
            <a:normAutofit/>
          </a:bodyPr>
          <a:lstStyle/>
          <a:p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14. НАГРАДЫ И ПООЩРЕНИЯ</a:t>
            </a:r>
            <a:r>
              <a:rPr lang="ru-RU" dirty="0" smtClean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Galia\Desktop\Аттестация Суродиной Т.В\СКАНЫ\справки1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3" y="0"/>
            <a:ext cx="485040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Награда Суродина0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785794"/>
            <a:ext cx="7462375" cy="5214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401080" cy="5940444"/>
          </a:xfrm>
        </p:spPr>
        <p:txBody>
          <a:bodyPr>
            <a:normAutofit/>
          </a:bodyPr>
          <a:lstStyle/>
          <a:p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2. ДИНАМИКА ПРОДВИЖЕНИЯ ОБУЧАЮЩИХСЯ В СООТВЕТСТВИИ С ПЕРСПЕКТИВНЫМ ПЛАНОМ КОРРЕКЦИОННОЙ РАБОТЫ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alia\Desktop\Аттестация Суродиной Т.В\СКАНЫ\справки1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8441"/>
            <a:ext cx="4639331" cy="6559559"/>
          </a:xfrm>
          <a:prstGeom prst="rect">
            <a:avLst/>
          </a:prstGeom>
          <a:noFill/>
        </p:spPr>
      </p:pic>
      <p:pic>
        <p:nvPicPr>
          <p:cNvPr id="1026" name="Picture 2" descr="C:\Users\Galia\Desktop\Справка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92635"/>
            <a:ext cx="4643438" cy="65653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alia\Desktop\Аттестация Суродиной Т.В\СКАНЫ\Справка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0"/>
            <a:ext cx="4857784" cy="68684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571472" y="357166"/>
          <a:ext cx="8215370" cy="6143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2367</TotalTime>
  <Words>202</Words>
  <PresentationFormat>Экран (4:3)</PresentationFormat>
  <Paragraphs>33</Paragraphs>
  <Slides>50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Тема Office</vt:lpstr>
      <vt:lpstr>МИНИСТЕРСТВО ОБРАЗОВАНИЯ РФ ПОРТФОЛИО Суродиной Татьяны Владимировны, учителя-дефектолога  муниципального дошкольного образовательного учреждения  «Детский сад №91 компенсирующего вида» г.о. Саранск</vt:lpstr>
      <vt:lpstr> ПРЕДСТАВЛЕНИЕ ИННОВАЦИОННОГО ПЕДАГОГИЧЕСКОГО ОПЫТА  учителя-дефектолога МДОУ «Детский сад №91 компенсирующего вида г.о. Саранск  Тема: «Развитие внимания детей с ограниченными возможностями здоровья посредством дидактических игр и упражнений»    https://ds91sar.schoolrm.ru/sveden/employees/11232/178391/    </vt:lpstr>
      <vt:lpstr>Слайд 3</vt:lpstr>
      <vt:lpstr>Слайд 4</vt:lpstr>
      <vt:lpstr>Слайд 5</vt:lpstr>
      <vt:lpstr>2. ДИНАМИКА ПРОДВИЖЕНИЯ ОБУЧАЮЩИХСЯ В СООТВЕТСТВИИ С ПЕРСПЕКТИВНЫМ ПЛАНОМ КОРРЕКЦИОННОЙ РАБОТЫ</vt:lpstr>
      <vt:lpstr>Слайд 7</vt:lpstr>
      <vt:lpstr>Слайд 8</vt:lpstr>
      <vt:lpstr>Слайд 9</vt:lpstr>
      <vt:lpstr>Слайд 10</vt:lpstr>
      <vt:lpstr>Слайд 11</vt:lpstr>
      <vt:lpstr>3. ВЗАИМОДЕЙСТВИЕ  С РОДИТЕЛЯМИ</vt:lpstr>
      <vt:lpstr>Слайд 13</vt:lpstr>
      <vt:lpstr>Слайд 14</vt:lpstr>
      <vt:lpstr>4. РЕЗУЛЬТАТЫ УЧАСТИЯ  В ИННОВАЦИОННОЙ (ЭКСПЕРИМЕНТАЛЬНОЙ) ДЕЯТЕЛЬНОСТИ </vt:lpstr>
      <vt:lpstr>Слайд 16</vt:lpstr>
      <vt:lpstr>Слайд 17</vt:lpstr>
      <vt:lpstr>Слайд 18</vt:lpstr>
      <vt:lpstr>  5. УЧАСТИЕ ДЕТЕЙ В:  ЗАОЧНЫХ ОЛИМПИАДАХ, ОТКРЫТЫХ КОНКУРСАХ, КОНФЕРЕНЦИЯХ, ВЫСТАВКАХ, ТУРНИРАХ, СОРЕВНОВАНИЯХ </vt:lpstr>
      <vt:lpstr>6. НАЛИЧИЕ ПУБЛИКАЦИЙ  республиканский уровень – 1 международный уровень – 1 </vt:lpstr>
      <vt:lpstr>Слайд 21</vt:lpstr>
      <vt:lpstr>Слайд 22</vt:lpstr>
      <vt:lpstr>Слайд 23</vt:lpstr>
      <vt:lpstr>Слайд 24</vt:lpstr>
      <vt:lpstr>Слайд 25</vt:lpstr>
      <vt:lpstr>7. НАЛИЧИЕ  АВТОРСКИХ ПРОГРАММ,  МЕТОДИЧЕСКИХ ПОСОБИЙ,  МЕТОДИЧЕСКИХ РЕКОМЕНДАЦИЙ </vt:lpstr>
      <vt:lpstr>Слайд 27</vt:lpstr>
      <vt:lpstr>Слайд 28</vt:lpstr>
      <vt:lpstr>8. ВЫСТУПЛЕНИЯ НА ЗАСЕДАНИЯХ МЕТОДИЧЕСКИХ СОВЕТОВ,  НАУЧНО-ПРАКТИЧЕСКИХ КОНФЕРЕНЦИЯХ,  ПЕДАГОГИЧЕСКИХ ЧТЕНИЯХ,  СЕМИНАРАХ, СЕКЦИЯХ,  ФОРУМАХ , РАДИОПЕРЕДАЧ (ОЧНО)  Уровень образовательной организации: 1 Муниципальный уровень: 1 Республиканский уровень: 2   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    9. ПРОВЕДЕНИЕ ОТКРЫТЫХ ЗАНЯТИЙ, МАСТЕР-КЛАССОВ, МЕРОПРИЯТИЙ (ОЧНО)   уровень образовательной организации - 2 республиканский уровень - 2  </vt:lpstr>
      <vt:lpstr>Слайд 38</vt:lpstr>
      <vt:lpstr>Слайд 39</vt:lpstr>
      <vt:lpstr>Слайд 40</vt:lpstr>
      <vt:lpstr> 10. ЭКСПЕРТНАЯ ДЕЯТЕЛЬНОСТЬ </vt:lpstr>
      <vt:lpstr> 11. НАСТАВНИЧЕСТВО </vt:lpstr>
      <vt:lpstr>Слайд 43</vt:lpstr>
      <vt:lpstr>12. ОБЩЕСТВЕННО-ПЕДАГОГИЧЕСКАЯ АКТИВНОСТЬ ПЕДАГОГА: УЧАСТИЕ В РАБОТЕ ПЕДАГОГИЧЕСКИХ СООБЩЕСТВ, КОМИССИЯХ, В ЖЮРИ КОНКУРСОВ </vt:lpstr>
      <vt:lpstr>Слайд 45</vt:lpstr>
      <vt:lpstr>Слайд 46</vt:lpstr>
      <vt:lpstr>13. УЧАСТИЕ ПЕДАГОГА  В ПРОФЕССИОНАЛЬНЫХ КОНКУРСАХ  интернет –конкурс – 2   </vt:lpstr>
      <vt:lpstr>Слайд 48</vt:lpstr>
      <vt:lpstr>14. НАГРАДЫ И ПООЩРЕНИЯ </vt:lpstr>
      <vt:lpstr>Слайд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 ЕРСТВО ОБРАЗОВАНИЯ РФ ПОРТФОЛИО</dc:title>
  <dc:creator>lysic</dc:creator>
  <cp:lastModifiedBy>Galia</cp:lastModifiedBy>
  <cp:revision>175</cp:revision>
  <dcterms:created xsi:type="dcterms:W3CDTF">2021-07-01T12:59:25Z</dcterms:created>
  <dcterms:modified xsi:type="dcterms:W3CDTF">2022-02-10T08:27:12Z</dcterms:modified>
</cp:coreProperties>
</file>