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312" r:id="rId3"/>
    <p:sldId id="290" r:id="rId4"/>
    <p:sldId id="291" r:id="rId5"/>
    <p:sldId id="335" r:id="rId6"/>
    <p:sldId id="298" r:id="rId7"/>
    <p:sldId id="308" r:id="rId8"/>
    <p:sldId id="271" r:id="rId9"/>
    <p:sldId id="301" r:id="rId10"/>
    <p:sldId id="278" r:id="rId11"/>
    <p:sldId id="310" r:id="rId12"/>
    <p:sldId id="336" r:id="rId13"/>
    <p:sldId id="33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8CE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60" autoAdjust="0"/>
    <p:restoredTop sz="94660"/>
  </p:normalViewPr>
  <p:slideViewPr>
    <p:cSldViewPr>
      <p:cViewPr>
        <p:scale>
          <a:sx n="100" d="100"/>
          <a:sy n="100" d="100"/>
        </p:scale>
        <p:origin x="-10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0A80-CE15-44A1-8241-3B6E7D185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9660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2083-86C3-4B5F-8F1D-617DD260D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542435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27C70-E073-4126-B7A4-38BD0D93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22822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650" y="1806575"/>
            <a:ext cx="3486150" cy="405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06575"/>
            <a:ext cx="3486150" cy="405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5BF3-9F20-40A3-AE7C-09CDF8397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02615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045B-ED13-4640-901C-E5233868B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04190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8DEE-7BE2-4DAD-A509-D0DF29FF8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75382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F7B7-7FA5-4F07-B314-4355307E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80568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A963-0AEB-46E9-B0CA-53D79EA4A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45512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34ED-1E8E-4447-99B9-51EE7A756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31590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657E-227B-4268-918C-841AF14A0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4063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0790-3F4F-4C50-A4A5-8229686D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60058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58FFB-6932-466B-AE19-B4687446D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35430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43A302-109C-4CE2-A902-6AEF404B1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4" r:id="rId9"/>
    <p:sldLayoutId id="2147483991" r:id="rId10"/>
    <p:sldLayoutId id="2147483992" r:id="rId11"/>
    <p:sldLayoutId id="2147483993" r:id="rId12"/>
  </p:sldLayoutIdLst>
  <p:transition>
    <p:dissolv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8382000" cy="3886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Организация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>  и методика проведения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прогулки в 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ДОО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> 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rebuchet MS" pitchFamily="34" charset="0"/>
              </a:rPr>
              <a:t>в зимний период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072074"/>
            <a:ext cx="7524750" cy="1504939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оспитатели </a:t>
            </a:r>
            <a:endParaRPr lang="ru-RU" sz="1400" b="1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                                                          МДОУ«Детский сад № 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124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                                                           комбинированного вида»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400" b="1" dirty="0" err="1" smtClean="0">
                <a:solidFill>
                  <a:schemeClr val="tx1"/>
                </a:solidFill>
              </a:rPr>
              <a:t>Ингелевич</a:t>
            </a:r>
            <a:r>
              <a:rPr lang="ru-RU" sz="1400" b="1" dirty="0" smtClean="0">
                <a:solidFill>
                  <a:schemeClr val="tx1"/>
                </a:solidFill>
              </a:rPr>
              <a:t> Е.Ю., Маркелова О.Н.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       Саранск 2020</a:t>
            </a:r>
          </a:p>
        </p:txBody>
      </p:sp>
      <p:pic>
        <p:nvPicPr>
          <p:cNvPr id="3076" name="Picture 6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Анимашки Зима, зимние аимашки, разные анимашки | Smayli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333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33c10cc439df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211138"/>
            <a:ext cx="1531938" cy="2208212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0" y="152400"/>
            <a:ext cx="8610600" cy="63246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Трудовые поручения</a:t>
            </a:r>
            <a:endParaRPr lang="ru-RU" sz="14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труда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 u="sng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0" y="1828800"/>
            <a:ext cx="3276600" cy="113877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u="sng" dirty="0" smtClean="0">
                <a:solidFill>
                  <a:srgbClr val="0237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трудовые поручения применяются во всех возрастных группах детского сада</a:t>
            </a:r>
            <a:endParaRPr lang="ru-RU" sz="1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4191000" y="1981200"/>
            <a:ext cx="4572000" cy="1877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u="sng" dirty="0" smtClean="0">
                <a:solidFill>
                  <a:srgbClr val="0237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Коллективный труд </a:t>
            </a:r>
          </a:p>
          <a:p>
            <a:pPr algn="ctr" eaLnBrk="1" hangingPunct="1">
              <a:defRPr/>
            </a:pPr>
            <a:r>
              <a:rPr lang="ru-RU" sz="1600" b="1" dirty="0" smtClean="0">
                <a:latin typeface="Times New Roman" pitchFamily="18" charset="0"/>
              </a:rPr>
              <a:t>дает возможность формировать трудовые навыки и умения одновременно у всех детей группы. Во время коллективного труда формируются умения принимать общую цель труда, согласовывать свои действия, сообща планировать работу.</a:t>
            </a:r>
            <a:endParaRPr lang="ru-RU" sz="1600" b="1" dirty="0" smtClean="0"/>
          </a:p>
        </p:txBody>
      </p:sp>
      <p:pic>
        <p:nvPicPr>
          <p:cNvPr id="10242" name="Picture 2" descr="https://sun9-69.userapi.com/c206616/v206616518/771d8/qpALZ9aYM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429000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cs typeface="Trebuchet MS" pitchFamily="34" charset="0"/>
              </a:rPr>
              <a:t>Снежные постройки: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009650" y="1428737"/>
            <a:ext cx="7124700" cy="2286015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фигуры для закрепления навыков равновесия;</a:t>
            </a:r>
          </a:p>
          <a:p>
            <a:pPr>
              <a:buNone/>
            </a:pPr>
            <a:r>
              <a:rPr lang="ru-RU" sz="1400" b="1" dirty="0" smtClean="0"/>
              <a:t>фигуры для перешагивания;</a:t>
            </a:r>
          </a:p>
          <a:p>
            <a:pPr>
              <a:buNone/>
            </a:pPr>
            <a:r>
              <a:rPr lang="ru-RU" sz="1400" b="1" dirty="0" smtClean="0"/>
              <a:t>фигуры для упражнений в метании;</a:t>
            </a:r>
          </a:p>
          <a:p>
            <a:pPr>
              <a:buNone/>
            </a:pPr>
            <a:r>
              <a:rPr lang="ru-RU" sz="1400" b="1" dirty="0" smtClean="0"/>
              <a:t>фигуры для </a:t>
            </a:r>
            <a:r>
              <a:rPr lang="ru-RU" sz="1400" b="1" dirty="0" err="1" smtClean="0"/>
              <a:t>подлезания</a:t>
            </a:r>
            <a:r>
              <a:rPr lang="ru-RU" sz="1400" b="1" dirty="0" smtClean="0"/>
              <a:t>;</a:t>
            </a:r>
          </a:p>
          <a:p>
            <a:pPr>
              <a:buNone/>
            </a:pPr>
            <a:r>
              <a:rPr lang="ru-RU" sz="1400" b="1" dirty="0" smtClean="0"/>
              <a:t> горки для скатывания;</a:t>
            </a:r>
          </a:p>
          <a:p>
            <a:pPr>
              <a:buNone/>
            </a:pPr>
            <a:r>
              <a:rPr lang="ru-RU" sz="1400" b="1" dirty="0" smtClean="0"/>
              <a:t>фигуры для украшения участка.</a:t>
            </a:r>
          </a:p>
          <a:p>
            <a:endParaRPr lang="ru-RU" sz="1800" b="1" dirty="0" smtClean="0"/>
          </a:p>
        </p:txBody>
      </p:sp>
      <p:pic>
        <p:nvPicPr>
          <p:cNvPr id="24580" name="Picture 4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Пользователь\Desktop\Новая папка\100SSCAM\SDC12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2571768" cy="1928826"/>
          </a:xfrm>
          <a:prstGeom prst="rect">
            <a:avLst/>
          </a:prstGeom>
          <a:noFill/>
        </p:spPr>
      </p:pic>
      <p:pic>
        <p:nvPicPr>
          <p:cNvPr id="5124" name="Picture 4" descr="D:\Пользователь\Desktop\Новая папка\100SSCAM\SDC12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643314"/>
            <a:ext cx="2905113" cy="2178835"/>
          </a:xfrm>
          <a:prstGeom prst="rect">
            <a:avLst/>
          </a:prstGeom>
          <a:noFill/>
        </p:spPr>
      </p:pic>
      <p:pic>
        <p:nvPicPr>
          <p:cNvPr id="8" name="Picture 7" descr="https://sun9-4.userapi.com/c858524/v858524518/eb79a/kKDcA_AGK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09650" y="457200"/>
            <a:ext cx="7124700" cy="914400"/>
          </a:xfrm>
        </p:spPr>
        <p:txBody>
          <a:bodyPr/>
          <a:lstStyle/>
          <a:p>
            <a:r>
              <a:rPr lang="ru-RU" b="1" smtClean="0">
                <a:cs typeface="Trebuchet MS" pitchFamily="34" charset="0"/>
              </a:rPr>
              <a:t>Работа </a:t>
            </a:r>
            <a:br>
              <a:rPr lang="ru-RU" b="1" smtClean="0">
                <a:cs typeface="Trebuchet MS" pitchFamily="34" charset="0"/>
              </a:rPr>
            </a:br>
            <a:r>
              <a:rPr lang="ru-RU" b="1" smtClean="0">
                <a:cs typeface="Trebuchet MS" pitchFamily="34" charset="0"/>
              </a:rPr>
              <a:t>         с родителями</a:t>
            </a:r>
            <a:endParaRPr lang="ru-RU" smtClean="0">
              <a:cs typeface="Trebuchet MS" pitchFamily="34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7296150" cy="3910026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Заранее </a:t>
            </a:r>
            <a:r>
              <a:rPr lang="ru-RU" sz="1200" dirty="0" smtClean="0"/>
              <a:t>с родителями проводится консультация по подготовке к созданию условий на участках для прогулок в зимний период, такие как: “Двигательная активность детей во время прогулки”, “Создание зимний сказки на участке”. Воспитатели приглашают родителей принять участие в создании снежных построек для детей, оформлении участков, расчистке территории, приобретению и изготовлению выносного материала.</a:t>
            </a:r>
          </a:p>
          <a:p>
            <a:pPr>
              <a:buNone/>
            </a:pPr>
            <a:r>
              <a:rPr lang="ru-RU" sz="1200" dirty="0" smtClean="0"/>
              <a:t>В группах на информационных стендах размещены консультации следующего содержания: “Прогулки зимой”, “Роль прогулки в закаливании детского организма”. “Подвижные игры всей семьёй”. Так же можно привлечь родителей к  участию в зимних соревнованиях, праздниках “Новогодняя сказка”, “Масленица”, и развлечениях “Зимние забавы».</a:t>
            </a:r>
          </a:p>
          <a:p>
            <a:endParaRPr lang="ru-RU" dirty="0" smtClean="0"/>
          </a:p>
        </p:txBody>
      </p:sp>
      <p:pic>
        <p:nvPicPr>
          <p:cNvPr id="4" name="Picture 7" descr="running-1284-rn-021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705600" y="188913"/>
            <a:ext cx="2016125" cy="135731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050" name="Picture 2" descr="https://sun9-52.userapi.com/c206620/v206620518/75193/35Bvx4SBQ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2286016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cs typeface="Trebuchet MS" pitchFamily="34" charset="0"/>
              </a:rPr>
              <a:t>    Благодарим  за внимание!</a:t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pic>
        <p:nvPicPr>
          <p:cNvPr id="1025" name="Picture 1" descr="D:\Пользователь\Desktop\Новая папка\100SSCAM\SDC12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74" y="1806575"/>
            <a:ext cx="5403851" cy="4052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>
                <a:cs typeface="Trebuchet MS" pitchFamily="34" charset="0"/>
              </a:rPr>
              <a:t>Прогулка — это педагогически организованная форма активного отдыха детей на свежем воздухе, целью которой является укрепление здоровья детей, развитие их физических и умственных способностей.</a:t>
            </a:r>
            <a:br>
              <a:rPr lang="ru-RU" sz="1600" b="1" dirty="0" smtClean="0">
                <a:cs typeface="Trebuchet MS" pitchFamily="34" charset="0"/>
              </a:rPr>
            </a:br>
            <a:endParaRPr lang="ru-RU" sz="1600" b="1" dirty="0" smtClean="0">
              <a:cs typeface="Trebuchet MS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24700" cy="405288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	Правильно организованная и продуманная прогулка создаёт условия для:    			</a:t>
            </a:r>
            <a:endParaRPr lang="ru-RU" sz="1600" dirty="0" smtClean="0"/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оптимизации двигательной активности детей;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закаливания детского организма в естественных условиях;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развития наблюдательности и познавательных способностей детей;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знакомства детей с родным краем, его достопримечательностями, трудом взрослых;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развития детской самостоятельности.</a:t>
            </a:r>
          </a:p>
        </p:txBody>
      </p:sp>
      <p:pic>
        <p:nvPicPr>
          <p:cNvPr id="5124" name="Picture 5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1066800"/>
          </a:xfrm>
        </p:spPr>
        <p:txBody>
          <a:bodyPr/>
          <a:lstStyle/>
          <a:p>
            <a:pPr algn="ctr"/>
            <a:r>
              <a:rPr lang="ru-RU" sz="2400" b="1" smtClean="0">
                <a:cs typeface="Trebuchet MS" pitchFamily="34" charset="0"/>
              </a:rPr>
              <a:t>Санитарные нормы при организации прогулки в зимний период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009650" y="1806575"/>
            <a:ext cx="7124700" cy="4670425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sz="1400" b="1" dirty="0" smtClean="0"/>
              <a:t>Прогулку организуют 2 раза в день: в первую половину — до обеда и во вторую половину — после дневного сна или перед уходом детей домой. </a:t>
            </a:r>
          </a:p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sz="1400" b="1" dirty="0" smtClean="0"/>
              <a:t>Ежедневная продолжительность прогулки детей составляет не менее 3-4 часов.</a:t>
            </a:r>
          </a:p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sz="1400" b="1" dirty="0" smtClean="0"/>
              <a:t>При температуре воздуха ниже -15</a:t>
            </a:r>
            <a:r>
              <a:rPr lang="en-US" sz="1400" b="1" dirty="0" smtClean="0"/>
              <a:t>°</a:t>
            </a:r>
            <a:r>
              <a:rPr lang="ru-RU" sz="1400" b="1" dirty="0" smtClean="0"/>
              <a:t>С и скорости ветра более 7 м/с продолжительность прогулки сокращается. </a:t>
            </a:r>
          </a:p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sz="1400" b="1" dirty="0" smtClean="0"/>
              <a:t>Прогулка не проводится при температуре воздуха ниже -15 </a:t>
            </a:r>
            <a:r>
              <a:rPr lang="en-US" sz="1400" b="1" dirty="0" smtClean="0"/>
              <a:t>°</a:t>
            </a:r>
            <a:r>
              <a:rPr lang="ru-RU" sz="1400" b="1" dirty="0" smtClean="0"/>
              <a:t>С и скорости ветра более 15 м/с для детей до 4 лет, а для детей 5–7 лет – при температуре воздуха ниже минус 20 </a:t>
            </a:r>
            <a:r>
              <a:rPr lang="en-US" sz="1400" b="1" dirty="0" smtClean="0"/>
              <a:t>° </a:t>
            </a:r>
            <a:r>
              <a:rPr lang="ru-RU" sz="1400" b="1" dirty="0" smtClean="0"/>
              <a:t>С и скорости ветра более 15 м/с; </a:t>
            </a:r>
          </a:p>
          <a:p>
            <a:pPr>
              <a:lnSpc>
                <a:spcPct val="80000"/>
              </a:lnSpc>
              <a:spcAft>
                <a:spcPts val="1000"/>
              </a:spcAft>
              <a:buNone/>
            </a:pPr>
            <a:r>
              <a:rPr lang="ru-RU" sz="1400" b="1" dirty="0" smtClean="0"/>
              <a:t>Возможность выхода на прогулку в зависимости от состояния погодных условий, (температуры воздуха, ветра, осадков)  согласовывается с администрацией ДОУ, медсестрой.</a:t>
            </a:r>
          </a:p>
          <a:p>
            <a:pPr>
              <a:lnSpc>
                <a:spcPct val="80000"/>
              </a:lnSpc>
              <a:spcAft>
                <a:spcPts val="1000"/>
              </a:spcAft>
            </a:pPr>
            <a:endParaRPr lang="ru-RU" sz="1600" b="1" dirty="0" smtClean="0"/>
          </a:p>
          <a:p>
            <a:pPr>
              <a:lnSpc>
                <a:spcPct val="80000"/>
              </a:lnSpc>
            </a:pPr>
            <a:endParaRPr lang="ru-RU" sz="1400" b="1" dirty="0" smtClean="0"/>
          </a:p>
        </p:txBody>
      </p:sp>
      <p:pic>
        <p:nvPicPr>
          <p:cNvPr id="6148" name="Picture 5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009650" y="228600"/>
            <a:ext cx="7124700" cy="990600"/>
          </a:xfrm>
        </p:spPr>
        <p:txBody>
          <a:bodyPr/>
          <a:lstStyle/>
          <a:p>
            <a:pPr algn="ctr"/>
            <a:r>
              <a:rPr lang="ru-RU" sz="2400" b="1" smtClean="0">
                <a:cs typeface="Trebuchet MS" pitchFamily="34" charset="0"/>
              </a:rPr>
              <a:t>Требования к оснащению территории детского сада</a:t>
            </a:r>
            <a:r>
              <a:rPr lang="ru-RU" sz="2800" smtClean="0">
                <a:cs typeface="Trebuchet MS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1009650" y="1143000"/>
            <a:ext cx="7124700" cy="51054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Необходимо ежедневно перед прогулкой осматривать участки: 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все оборудование на участке должно быть в исправном состоянии </a:t>
            </a:r>
            <a:r>
              <a:rPr lang="ru-RU" sz="1600" b="1" dirty="0" smtClean="0"/>
              <a:t>, должно </a:t>
            </a:r>
            <a:r>
              <a:rPr lang="ru-RU" sz="1600" b="1" dirty="0" smtClean="0"/>
              <a:t>отвечать возрасту детей и требованиям </a:t>
            </a:r>
            <a:r>
              <a:rPr lang="ru-RU" sz="1600" b="1" dirty="0" err="1" smtClean="0"/>
              <a:t>СанПиН</a:t>
            </a:r>
            <a:r>
              <a:rPr lang="ru-RU" sz="1600" b="1" dirty="0" smtClean="0"/>
              <a:t> ; 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выносной и дидактический материал для игр детей, должен соответствовать зимнему периоду. Игрушки должны быть гигиеничны, не поломаны, для разных видов игровой деятельности, позволяющие соразмерять двигательную нагрузку в соответствии с </a:t>
            </a:r>
            <a:r>
              <a:rPr lang="ru-RU" sz="1600" b="1" dirty="0" smtClean="0"/>
              <a:t>возрастом </a:t>
            </a:r>
            <a:r>
              <a:rPr lang="ru-RU" sz="1600" b="1" dirty="0" smtClean="0"/>
              <a:t>детей; 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места обледенения </a:t>
            </a:r>
            <a:r>
              <a:rPr lang="ru-RU" sz="1600" b="1" dirty="0" smtClean="0"/>
              <a:t>по</a:t>
            </a:r>
            <a:r>
              <a:rPr lang="ru-RU" sz="1600" b="1" dirty="0" smtClean="0"/>
              <a:t>сыпать </a:t>
            </a:r>
            <a:r>
              <a:rPr lang="ru-RU" sz="1600" b="1" dirty="0" smtClean="0"/>
              <a:t>песком; </a:t>
            </a:r>
          </a:p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должны </a:t>
            </a:r>
            <a:r>
              <a:rPr lang="ru-RU" sz="1600" b="1" dirty="0" smtClean="0"/>
              <a:t>быть соблюдены требования к изготовлению снежных </a:t>
            </a:r>
            <a:r>
              <a:rPr lang="ru-RU" sz="1600" b="1" dirty="0" smtClean="0"/>
              <a:t>построек.</a:t>
            </a:r>
            <a:endParaRPr lang="ru-RU" sz="16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/>
          </a:p>
        </p:txBody>
      </p:sp>
      <p:pic>
        <p:nvPicPr>
          <p:cNvPr id="7172" name="Picture 4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cs typeface="Trebuchet MS" pitchFamily="34" charset="0"/>
              </a:rPr>
              <a:t>Требования безопасности на прогулке в зимний период: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2400" b="1" dirty="0" smtClean="0"/>
              <a:t>	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b="1" dirty="0" smtClean="0"/>
              <a:t>Воспитатель  обязан оградить детей от воздействия  опасных факторов, характерных для зимнего </a:t>
            </a:r>
            <a:r>
              <a:rPr lang="ru-RU" sz="1600" b="1" dirty="0" smtClean="0"/>
              <a:t>периода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FontTx/>
              <a:buChar char="-"/>
            </a:pPr>
            <a:r>
              <a:rPr lang="ru-RU" sz="1600" b="1" dirty="0" smtClean="0"/>
              <a:t>переохлаждение</a:t>
            </a:r>
            <a:r>
              <a:rPr lang="ru-RU" sz="1600" b="1" dirty="0" smtClean="0"/>
              <a:t>, </a:t>
            </a:r>
            <a:endParaRPr lang="ru-RU" sz="1600" b="1" dirty="0" smtClean="0"/>
          </a:p>
          <a:p>
            <a:pPr algn="ctr">
              <a:lnSpc>
                <a:spcPct val="90000"/>
              </a:lnSpc>
              <a:spcAft>
                <a:spcPts val="1000"/>
              </a:spcAft>
              <a:buFontTx/>
              <a:buChar char="-"/>
            </a:pPr>
            <a:r>
              <a:rPr lang="ru-RU" sz="1600" b="1" dirty="0" smtClean="0"/>
              <a:t>- </a:t>
            </a:r>
            <a:r>
              <a:rPr lang="ru-RU" sz="1600" b="1" dirty="0" smtClean="0"/>
              <a:t>обморожение, 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b="1" dirty="0" smtClean="0"/>
              <a:t>- намокание одежды, 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b="1" dirty="0" smtClean="0"/>
              <a:t>- обуви. 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sz="1600" b="1" dirty="0" smtClean="0"/>
              <a:t>Проведение прогулки вблизи мест вероятной опасности недопустимо. </a:t>
            </a:r>
          </a:p>
          <a:p>
            <a:pPr>
              <a:lnSpc>
                <a:spcPct val="90000"/>
              </a:lnSpc>
            </a:pPr>
            <a:endParaRPr lang="ru-RU" sz="2400" b="1" dirty="0" smtClean="0"/>
          </a:p>
        </p:txBody>
      </p:sp>
      <p:pic>
        <p:nvPicPr>
          <p:cNvPr id="8196" name="Picture 4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cs typeface="Trebuchet MS" pitchFamily="34" charset="0"/>
              </a:rPr>
              <a:t>Подготовка к прогулке</a:t>
            </a:r>
            <a:r>
              <a:rPr lang="ru-RU" sz="2800" smtClean="0">
                <a:cs typeface="Trebuchet MS" pitchFamily="34" charset="0"/>
              </a:rPr>
              <a:t/>
            </a:r>
            <a:br>
              <a:rPr lang="ru-RU" sz="2800" smtClean="0">
                <a:cs typeface="Trebuchet MS" pitchFamily="34" charset="0"/>
              </a:rPr>
            </a:br>
            <a:endParaRPr lang="ru-RU" sz="2800" smtClean="0">
              <a:cs typeface="Trebuchet MS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714488"/>
            <a:ext cx="7124700" cy="4052888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ru-RU" sz="1600" b="1" dirty="0" smtClean="0"/>
              <a:t>  Одевать </a:t>
            </a:r>
            <a:r>
              <a:rPr lang="ru-RU" sz="1600" b="1" dirty="0" smtClean="0"/>
              <a:t>и раздевать детей при подготовке и возвращении с прогулки необходимо по подгруппам: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/>
              <a:t>— </a:t>
            </a:r>
            <a:r>
              <a:rPr lang="ru-RU" sz="1600" b="1" dirty="0" smtClean="0"/>
              <a:t>воспитатель выходит с первой подгруппой детей на прогулку, а </a:t>
            </a:r>
            <a:r>
              <a:rPr lang="ru-RU" sz="1600" b="1" dirty="0" smtClean="0"/>
              <a:t>помощник воспитателя </a:t>
            </a:r>
            <a:r>
              <a:rPr lang="ru-RU" sz="1600" b="1" dirty="0" smtClean="0"/>
              <a:t>заканчивает одевание второй подгруппы и провожает детей </a:t>
            </a:r>
            <a:r>
              <a:rPr lang="ru-RU" sz="1600" b="1" dirty="0" smtClean="0"/>
              <a:t>к </a:t>
            </a:r>
            <a:r>
              <a:rPr lang="ru-RU" sz="1600" b="1" dirty="0" smtClean="0"/>
              <a:t>воспитателю;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/>
              <a:t>— </a:t>
            </a:r>
            <a:r>
              <a:rPr lang="ru-RU" sz="1600" b="1" dirty="0" smtClean="0"/>
              <a:t>детей с ослабленным здоровьем рекомендуется одевать и выводить на улицу со второй подгруппой, а заводить с прогулки с первой подгруппой.</a:t>
            </a:r>
          </a:p>
          <a:p>
            <a:pPr>
              <a:lnSpc>
                <a:spcPct val="80000"/>
              </a:lnSpc>
            </a:pPr>
            <a:endParaRPr lang="ru-RU" sz="1600" b="1" dirty="0" smtClean="0"/>
          </a:p>
        </p:txBody>
      </p:sp>
      <p:pic>
        <p:nvPicPr>
          <p:cNvPr id="9220" name="Picture 5" descr="1893649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cs typeface="Trebuchet MS" pitchFamily="34" charset="0"/>
              </a:rPr>
              <a:t>Структурными компонентами прогулки являются:</a:t>
            </a:r>
            <a:r>
              <a:rPr lang="ru-RU" sz="2800" smtClean="0">
                <a:cs typeface="Trebuchet MS" pitchFamily="34" charset="0"/>
              </a:rPr>
              <a:t> </a:t>
            </a:r>
            <a:br>
              <a:rPr lang="ru-RU" sz="2800" smtClean="0">
                <a:cs typeface="Trebuchet MS" pitchFamily="34" charset="0"/>
              </a:rPr>
            </a:br>
            <a:endParaRPr lang="ru-RU" sz="2800" smtClean="0">
              <a:cs typeface="Trebuchet MS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/>
              <a:t>наблюдения;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6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="1" dirty="0" smtClean="0"/>
              <a:t> </a:t>
            </a:r>
            <a:r>
              <a:rPr lang="ru-RU" sz="1600" b="1" dirty="0" smtClean="0"/>
              <a:t>трудовые действия самих детей; </a:t>
            </a:r>
          </a:p>
          <a:p>
            <a:pPr>
              <a:lnSpc>
                <a:spcPct val="80000"/>
              </a:lnSpc>
              <a:defRPr/>
            </a:pPr>
            <a:endParaRPr lang="en-US" sz="16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sz="1600" b="1" dirty="0" smtClean="0"/>
              <a:t> </a:t>
            </a:r>
            <a:r>
              <a:rPr lang="ru-RU" sz="1600" b="1" dirty="0" smtClean="0"/>
              <a:t>подвижные игры и игровые упражнение; </a:t>
            </a:r>
          </a:p>
          <a:p>
            <a:pPr>
              <a:lnSpc>
                <a:spcPct val="80000"/>
              </a:lnSpc>
              <a:defRPr/>
            </a:pPr>
            <a:endParaRPr lang="ru-RU" sz="16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/>
              <a:t> ОВД по подгруппам, поточно;</a:t>
            </a:r>
          </a:p>
          <a:p>
            <a:pPr>
              <a:lnSpc>
                <a:spcPct val="80000"/>
              </a:lnSpc>
              <a:defRPr/>
            </a:pPr>
            <a:endParaRPr lang="en-US" sz="16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1600" b="1" dirty="0" smtClean="0"/>
              <a:t>самостоятельная игровая деятельность. </a:t>
            </a:r>
          </a:p>
          <a:p>
            <a:pPr>
              <a:lnSpc>
                <a:spcPct val="80000"/>
              </a:lnSpc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8839200" cy="6553200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Виды наблюдения</a:t>
            </a:r>
            <a:endParaRPr lang="ru-RU" sz="4000" b="1" smtClean="0">
              <a:solidFill>
                <a:schemeClr val="tx1"/>
              </a:solidFill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304800" y="1371600"/>
            <a:ext cx="3810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2376F"/>
                </a:solidFill>
                <a:latin typeface="Times New Roman" pitchFamily="18" charset="0"/>
              </a:rPr>
              <a:t>Кратковременные </a:t>
            </a:r>
          </a:p>
          <a:p>
            <a:pPr algn="ctr" eaLnBrk="1" hangingPunct="1"/>
            <a:r>
              <a:rPr lang="ru-RU" sz="1600" b="1" dirty="0">
                <a:latin typeface="Times New Roman" pitchFamily="18" charset="0"/>
              </a:rPr>
              <a:t>организуются для формирования представления о свойствах и качествах предмета или явления</a:t>
            </a:r>
            <a:endParaRPr lang="ru-RU" sz="1600" b="1" dirty="0"/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4419600" y="1295400"/>
            <a:ext cx="441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2376F"/>
                </a:solidFill>
                <a:latin typeface="Times New Roman" pitchFamily="18" charset="0"/>
              </a:rPr>
              <a:t>Длительные </a:t>
            </a:r>
          </a:p>
          <a:p>
            <a:pPr algn="ctr" eaLnBrk="1" hangingPunct="1"/>
            <a:r>
              <a:rPr lang="ru-RU" sz="1600" b="1" dirty="0">
                <a:latin typeface="Times New Roman" pitchFamily="18" charset="0"/>
              </a:rPr>
              <a:t>организуются для накопления знаний о росте и развитии растений и животных, о сезонных изменениях в природе</a:t>
            </a:r>
            <a:endParaRPr lang="ru-RU" sz="1600" b="1" dirty="0"/>
          </a:p>
        </p:txBody>
      </p:sp>
      <p:pic>
        <p:nvPicPr>
          <p:cNvPr id="1229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3413125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s://sun9-50.userapi.com/c200820/v200820426/727e3/D1c01C1Vi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cs typeface="Trebuchet MS" pitchFamily="34" charset="0"/>
              </a:rPr>
              <a:t>Виды игр на прогулке</a:t>
            </a:r>
            <a:r>
              <a:rPr lang="ru-RU" b="1" i="1" u="sng" smtClean="0">
                <a:cs typeface="Trebuchet MS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838200" y="1857364"/>
            <a:ext cx="7124700" cy="257176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</a:t>
            </a:r>
            <a:r>
              <a:rPr lang="ru-RU" sz="1600" b="1" dirty="0" smtClean="0"/>
              <a:t>- </a:t>
            </a:r>
            <a:r>
              <a:rPr lang="ru-RU" sz="1600" b="1" dirty="0" smtClean="0"/>
              <a:t>Катание </a:t>
            </a:r>
            <a:r>
              <a:rPr lang="ru-RU" sz="1600" b="1" dirty="0" smtClean="0"/>
              <a:t>на </a:t>
            </a:r>
            <a:r>
              <a:rPr lang="ru-RU" sz="1600" b="1" dirty="0" smtClean="0"/>
              <a:t>санках, ледянках, скольжение, ходьба </a:t>
            </a:r>
            <a:r>
              <a:rPr lang="ru-RU" sz="1600" b="1" dirty="0" smtClean="0"/>
              <a:t>на </a:t>
            </a:r>
            <a:r>
              <a:rPr lang="ru-RU" sz="1600" b="1" dirty="0" smtClean="0"/>
              <a:t>лыжах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- игры-эстафеты 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- игры </a:t>
            </a:r>
            <a:r>
              <a:rPr lang="ru-RU" sz="1600" b="1" dirty="0" smtClean="0"/>
              <a:t>с элементами спорта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- забавы 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- бессюжетные </a:t>
            </a:r>
            <a:r>
              <a:rPr lang="ru-RU" sz="1600" b="1" dirty="0" smtClean="0"/>
              <a:t>подвижные игры 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> - хороводные </a:t>
            </a:r>
            <a:endParaRPr lang="ru-RU" sz="16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800" b="1" dirty="0" smtClean="0"/>
          </a:p>
        </p:txBody>
      </p:sp>
      <p:pic>
        <p:nvPicPr>
          <p:cNvPr id="12293" name="Picture 5" descr="D:\Пользователь\Desktop\Новая папка\100SSCAM\SDC12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3429024" cy="2571768"/>
          </a:xfrm>
          <a:prstGeom prst="rect">
            <a:avLst/>
          </a:prstGeom>
          <a:noFill/>
        </p:spPr>
      </p:pic>
      <p:pic>
        <p:nvPicPr>
          <p:cNvPr id="12297" name="Picture 9" descr="https://sun9-32.userapi.com/c858436/v858436518/17b4cb/wgyK2rhbLF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71678"/>
            <a:ext cx="2089562" cy="2786082"/>
          </a:xfrm>
          <a:prstGeom prst="rect">
            <a:avLst/>
          </a:prstGeom>
          <a:noFill/>
        </p:spPr>
      </p:pic>
      <p:pic>
        <p:nvPicPr>
          <p:cNvPr id="9" name="Picture 2" descr="https://sun9-46.userapi.com/c857136/v857136518/efc62/0-dFVMLWY-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00504"/>
            <a:ext cx="2035983" cy="27146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2422</TotalTime>
  <Words>616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Winter</vt:lpstr>
      <vt:lpstr>Организация  и методика проведения прогулки в ДОО  в зимний период</vt:lpstr>
      <vt:lpstr>Прогулка — это педагогически организованная форма активного отдыха детей на свежем воздухе, целью которой является укрепление здоровья детей, развитие их физических и умственных способностей. </vt:lpstr>
      <vt:lpstr>Санитарные нормы при организации прогулки в зимний период</vt:lpstr>
      <vt:lpstr>Требования к оснащению территории детского сада </vt:lpstr>
      <vt:lpstr>Требования безопасности на прогулке в зимний период:</vt:lpstr>
      <vt:lpstr>Подготовка к прогулке </vt:lpstr>
      <vt:lpstr>Структурными компонентами прогулки являются:  </vt:lpstr>
      <vt:lpstr>Слайд 8</vt:lpstr>
      <vt:lpstr>Виды игр на прогулке </vt:lpstr>
      <vt:lpstr>Слайд 10</vt:lpstr>
      <vt:lpstr>Снежные постройки:</vt:lpstr>
      <vt:lpstr>Работа           с родителями</vt:lpstr>
      <vt:lpstr>    Благодарим 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ььь</dc:creator>
  <cp:lastModifiedBy>Пользователь</cp:lastModifiedBy>
  <cp:revision>140</cp:revision>
  <cp:lastPrinted>1601-01-01T00:00:00Z</cp:lastPrinted>
  <dcterms:created xsi:type="dcterms:W3CDTF">2012-11-27T17:11:29Z</dcterms:created>
  <dcterms:modified xsi:type="dcterms:W3CDTF">2020-02-19T17:46:53Z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