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5" r:id="rId3"/>
    <p:sldId id="280" r:id="rId4"/>
    <p:sldId id="276" r:id="rId5"/>
    <p:sldId id="257" r:id="rId6"/>
    <p:sldId id="266" r:id="rId7"/>
    <p:sldId id="269" r:id="rId8"/>
    <p:sldId id="282" r:id="rId9"/>
    <p:sldId id="281" r:id="rId10"/>
    <p:sldId id="264" r:id="rId11"/>
    <p:sldId id="274" r:id="rId12"/>
    <p:sldId id="279" r:id="rId13"/>
    <p:sldId id="278" r:id="rId14"/>
    <p:sldId id="277" r:id="rId15"/>
    <p:sldId id="32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20" r:id="rId51"/>
    <p:sldId id="317" r:id="rId52"/>
    <p:sldId id="318" r:id="rId53"/>
    <p:sldId id="319" r:id="rId54"/>
    <p:sldId id="321" r:id="rId55"/>
    <p:sldId id="323"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6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p:scale>
          <a:sx n="64" d="100"/>
          <a:sy n="64" d="100"/>
        </p:scale>
        <p:origin x="-1218"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A732C63-B18C-4262-9FB2-2F229F0467A8}" type="datetimeFigureOut">
              <a:rPr lang="ru-RU" smtClean="0"/>
              <a:pPr/>
              <a:t>15.03.2019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80B7A3-76A8-40B7-99F0-7B239A843DD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732C63-B18C-4262-9FB2-2F229F0467A8}" type="datetimeFigureOut">
              <a:rPr lang="ru-RU" smtClean="0"/>
              <a:pPr/>
              <a:t>15.03.2019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80B7A3-76A8-40B7-99F0-7B239A843DD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732C63-B18C-4262-9FB2-2F229F0467A8}" type="datetimeFigureOut">
              <a:rPr lang="ru-RU" smtClean="0"/>
              <a:pPr/>
              <a:t>15.03.2019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80B7A3-76A8-40B7-99F0-7B239A843DD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732C63-B18C-4262-9FB2-2F229F0467A8}" type="datetimeFigureOut">
              <a:rPr lang="ru-RU" smtClean="0"/>
              <a:pPr/>
              <a:t>15.03.2019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80B7A3-76A8-40B7-99F0-7B239A843DD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A732C63-B18C-4262-9FB2-2F229F0467A8}" type="datetimeFigureOut">
              <a:rPr lang="ru-RU" smtClean="0"/>
              <a:pPr/>
              <a:t>15.03.2019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80B7A3-76A8-40B7-99F0-7B239A843DD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A732C63-B18C-4262-9FB2-2F229F0467A8}" type="datetimeFigureOut">
              <a:rPr lang="ru-RU" smtClean="0"/>
              <a:pPr/>
              <a:t>15.03.2019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80B7A3-76A8-40B7-99F0-7B239A843DD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A732C63-B18C-4262-9FB2-2F229F0467A8}" type="datetimeFigureOut">
              <a:rPr lang="ru-RU" smtClean="0"/>
              <a:pPr/>
              <a:t>15.03.2019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E80B7A3-76A8-40B7-99F0-7B239A843DD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A732C63-B18C-4262-9FB2-2F229F0467A8}" type="datetimeFigureOut">
              <a:rPr lang="ru-RU" smtClean="0"/>
              <a:pPr/>
              <a:t>15.03.2019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E80B7A3-76A8-40B7-99F0-7B239A843DD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A732C63-B18C-4262-9FB2-2F229F0467A8}" type="datetimeFigureOut">
              <a:rPr lang="ru-RU" smtClean="0"/>
              <a:pPr/>
              <a:t>15.03.2019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E80B7A3-76A8-40B7-99F0-7B239A843DD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732C63-B18C-4262-9FB2-2F229F0467A8}" type="datetimeFigureOut">
              <a:rPr lang="ru-RU" smtClean="0"/>
              <a:pPr/>
              <a:t>15.03.2019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80B7A3-76A8-40B7-99F0-7B239A843DD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732C63-B18C-4262-9FB2-2F229F0467A8}" type="datetimeFigureOut">
              <a:rPr lang="ru-RU" smtClean="0"/>
              <a:pPr/>
              <a:t>15.03.2019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80B7A3-76A8-40B7-99F0-7B239A843DD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32C63-B18C-4262-9FB2-2F229F0467A8}" type="datetimeFigureOut">
              <a:rPr lang="ru-RU" smtClean="0"/>
              <a:pPr/>
              <a:t>15.03.2019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0B7A3-76A8-40B7-99F0-7B239A843DD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hyperlink" Target="https://www.google.com/url?q=http://vsasemya.ru/detki/detskie-stihi/detskie-stihi-ko-dnyu-pobedy-9-maja.html&amp;sa=D&amp;usg=AFQjCNG1blLzSGPOFFXux5szM-mya3IyIA"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5.png"/><Relationship Id="rId7"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9" y="-1143000"/>
            <a:ext cx="6858002" cy="9144002"/>
          </a:xfrm>
          <a:prstGeom prst="rect">
            <a:avLst/>
          </a:prstGeom>
          <a:noFill/>
        </p:spPr>
      </p:pic>
      <p:sp>
        <p:nvSpPr>
          <p:cNvPr id="2" name="Заголовок 1"/>
          <p:cNvSpPr>
            <a:spLocks noGrp="1"/>
          </p:cNvSpPr>
          <p:nvPr>
            <p:ph type="ctrTitle"/>
          </p:nvPr>
        </p:nvSpPr>
        <p:spPr>
          <a:xfrm>
            <a:off x="2786050" y="2500306"/>
            <a:ext cx="5072098" cy="1143008"/>
          </a:xfrm>
        </p:spPr>
        <p:txBody>
          <a:bodyPr>
            <a:normAutofit fontScale="90000"/>
          </a:bodyPr>
          <a:lstStyle/>
          <a:p>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sz="4000" b="1" dirty="0" smtClean="0">
                <a:solidFill>
                  <a:srgbClr val="4F6228"/>
                </a:solidFill>
                <a:latin typeface="Times New Roman" pitchFamily="18" charset="0"/>
                <a:cs typeface="Times New Roman" pitchFamily="18" charset="0"/>
              </a:rPr>
              <a:t>Методическое </a:t>
            </a:r>
            <a:r>
              <a:rPr lang="ru-RU" sz="4000" b="1" dirty="0" smtClean="0">
                <a:solidFill>
                  <a:schemeClr val="accent3">
                    <a:lumMod val="50000"/>
                  </a:schemeClr>
                </a:solidFill>
                <a:latin typeface="Times New Roman" pitchFamily="18" charset="0"/>
                <a:cs typeface="Times New Roman" pitchFamily="18" charset="0"/>
              </a:rPr>
              <a:t>пособие для детей дошкольного возраста 4-5 лет</a:t>
            </a:r>
            <a:br>
              <a:rPr lang="ru-RU" sz="4000" b="1" dirty="0" smtClean="0">
                <a:solidFill>
                  <a:schemeClr val="accent3">
                    <a:lumMod val="50000"/>
                  </a:schemeClr>
                </a:solidFill>
                <a:latin typeface="Times New Roman" pitchFamily="18" charset="0"/>
                <a:cs typeface="Times New Roman" pitchFamily="18" charset="0"/>
              </a:rPr>
            </a:br>
            <a:r>
              <a:rPr lang="ru-RU" sz="4000" b="1" dirty="0" smtClean="0">
                <a:solidFill>
                  <a:schemeClr val="accent3">
                    <a:lumMod val="50000"/>
                  </a:schemeClr>
                </a:solidFill>
                <a:latin typeface="Times New Roman" pitchFamily="18" charset="0"/>
                <a:cs typeface="Times New Roman" pitchFamily="18" charset="0"/>
              </a:rPr>
              <a:t>«</a:t>
            </a:r>
            <a:r>
              <a:rPr lang="ru-RU" sz="4000" b="1" dirty="0" err="1" smtClean="0">
                <a:solidFill>
                  <a:schemeClr val="accent3">
                    <a:lumMod val="50000"/>
                  </a:schemeClr>
                </a:solidFill>
                <a:latin typeface="Times New Roman" pitchFamily="18" charset="0"/>
                <a:cs typeface="Times New Roman" pitchFamily="18" charset="0"/>
              </a:rPr>
              <a:t>Мойдодыр</a:t>
            </a:r>
            <a:r>
              <a:rPr lang="ru-RU" sz="4000" b="1" dirty="0" smtClean="0">
                <a:solidFill>
                  <a:schemeClr val="accent3">
                    <a:lumMod val="50000"/>
                  </a:schemeClr>
                </a:solidFill>
                <a:latin typeface="Times New Roman" pitchFamily="18" charset="0"/>
                <a:cs typeface="Times New Roman" pitchFamily="18" charset="0"/>
              </a:rPr>
              <a:t>». </a:t>
            </a: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endParaRPr lang="ru-RU" b="1" dirty="0">
              <a:solidFill>
                <a:schemeClr val="tx2">
                  <a:lumMod val="7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357554" y="4643446"/>
            <a:ext cx="4786346" cy="1643074"/>
          </a:xfrm>
        </p:spPr>
        <p:txBody>
          <a:bodyPr>
            <a:noAutofit/>
          </a:bodyPr>
          <a:lstStyle/>
          <a:p>
            <a:pPr algn="r"/>
            <a:r>
              <a:rPr lang="ru-RU" sz="1600" b="1" dirty="0" smtClean="0">
                <a:solidFill>
                  <a:schemeClr val="accent3">
                    <a:lumMod val="50000"/>
                  </a:schemeClr>
                </a:solidFill>
                <a:latin typeface="Times New Roman" pitchFamily="18" charset="0"/>
                <a:cs typeface="Times New Roman" pitchFamily="18" charset="0"/>
              </a:rPr>
              <a:t>Разработали: </a:t>
            </a:r>
          </a:p>
          <a:p>
            <a:pPr algn="r"/>
            <a:r>
              <a:rPr lang="ru-RU" sz="1600" b="1" dirty="0" smtClean="0">
                <a:solidFill>
                  <a:schemeClr val="accent3">
                    <a:lumMod val="50000"/>
                  </a:schemeClr>
                </a:solidFill>
                <a:latin typeface="Times New Roman" pitchFamily="18" charset="0"/>
                <a:cs typeface="Times New Roman" pitchFamily="18" charset="0"/>
              </a:rPr>
              <a:t>воспитатели высшей </a:t>
            </a:r>
          </a:p>
          <a:p>
            <a:pPr algn="r"/>
            <a:r>
              <a:rPr lang="ru-RU" sz="1600" b="1" dirty="0" smtClean="0">
                <a:solidFill>
                  <a:schemeClr val="accent3">
                    <a:lumMod val="50000"/>
                  </a:schemeClr>
                </a:solidFill>
                <a:latin typeface="Times New Roman" pitchFamily="18" charset="0"/>
                <a:cs typeface="Times New Roman" pitchFamily="18" charset="0"/>
              </a:rPr>
              <a:t>квалификационной категории </a:t>
            </a:r>
          </a:p>
          <a:p>
            <a:pPr algn="r"/>
            <a:r>
              <a:rPr lang="ru-RU" sz="1600" b="1" dirty="0" smtClean="0">
                <a:solidFill>
                  <a:schemeClr val="accent3">
                    <a:lumMod val="50000"/>
                  </a:schemeClr>
                </a:solidFill>
                <a:latin typeface="Times New Roman" pitchFamily="18" charset="0"/>
                <a:cs typeface="Times New Roman" pitchFamily="18" charset="0"/>
              </a:rPr>
              <a:t>Панина О.В., Сучкова С. Ю.</a:t>
            </a:r>
            <a:endParaRPr lang="ru-RU" sz="1600" b="1" dirty="0">
              <a:solidFill>
                <a:schemeClr val="accent3">
                  <a:lumMod val="50000"/>
                </a:schemeClr>
              </a:solidFill>
              <a:latin typeface="Times New Roman" pitchFamily="18" charset="0"/>
              <a:cs typeface="Times New Roman" pitchFamily="18" charset="0"/>
            </a:endParaRPr>
          </a:p>
        </p:txBody>
      </p:sp>
      <p:pic>
        <p:nvPicPr>
          <p:cNvPr id="8" name="Picture 2" descr="H:\аттестация\67869231_1292344697_15.png"/>
          <p:cNvPicPr>
            <a:picLocks noChangeAspect="1" noChangeArrowheads="1"/>
          </p:cNvPicPr>
          <p:nvPr/>
        </p:nvPicPr>
        <p:blipFill>
          <a:blip r:embed="rId3" cstate="print"/>
          <a:srcRect/>
          <a:stretch>
            <a:fillRect/>
          </a:stretch>
        </p:blipFill>
        <p:spPr bwMode="auto">
          <a:xfrm>
            <a:off x="1071538" y="3227138"/>
            <a:ext cx="2357454" cy="2768413"/>
          </a:xfrm>
          <a:prstGeom prst="rect">
            <a:avLst/>
          </a:prstGeom>
          <a:noFill/>
          <a:ln w="76200">
            <a:noFill/>
          </a:ln>
        </p:spPr>
      </p:pic>
      <p:sp>
        <p:nvSpPr>
          <p:cNvPr id="6" name="Подзаголовок 2"/>
          <p:cNvSpPr txBox="1">
            <a:spLocks/>
          </p:cNvSpPr>
          <p:nvPr/>
        </p:nvSpPr>
        <p:spPr>
          <a:xfrm>
            <a:off x="928662" y="928670"/>
            <a:ext cx="7286676" cy="57150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400" b="1" i="0" u="none" strike="noStrike" kern="1200" cap="none" spc="0" normalizeH="0" baseline="0" noProof="0" dirty="0" smtClean="0">
                <a:ln>
                  <a:noFill/>
                </a:ln>
                <a:solidFill>
                  <a:schemeClr val="accent3">
                    <a:lumMod val="50000"/>
                  </a:schemeClr>
                </a:solidFill>
                <a:effectLst/>
                <a:uLnTx/>
                <a:uFillTx/>
                <a:latin typeface="Times New Roman" pitchFamily="18" charset="0"/>
                <a:ea typeface="+mn-ea"/>
                <a:cs typeface="Times New Roman" pitchFamily="18" charset="0"/>
              </a:rPr>
              <a:t>СП «Центр развития ребенка – детский сад № 14»</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400" b="1" i="0" u="none" strike="noStrike" kern="1200" cap="none" spc="0" normalizeH="0" baseline="0" noProof="0" dirty="0" smtClean="0">
                <a:ln>
                  <a:noFill/>
                </a:ln>
                <a:solidFill>
                  <a:schemeClr val="accent3">
                    <a:lumMod val="50000"/>
                  </a:schemeClr>
                </a:solidFill>
                <a:effectLst/>
                <a:uLnTx/>
                <a:uFillTx/>
                <a:latin typeface="Times New Roman" pitchFamily="18" charset="0"/>
                <a:ea typeface="+mn-ea"/>
                <a:cs typeface="Times New Roman" pitchFamily="18" charset="0"/>
              </a:rPr>
              <a:t>МБДОУ «Детский сад «Радуга» комбинированного вида»</a:t>
            </a:r>
            <a:r>
              <a:rPr kumimoji="0" lang="ru-RU" sz="1400" b="1" i="0" u="none" strike="noStrike" kern="1200" cap="none" spc="0" normalizeH="0" noProof="0" dirty="0" smtClean="0">
                <a:ln>
                  <a:noFill/>
                </a:ln>
                <a:solidFill>
                  <a:schemeClr val="accent3">
                    <a:lumMod val="50000"/>
                  </a:schemeClr>
                </a:solidFill>
                <a:effectLst/>
                <a:uLnTx/>
                <a:uFillTx/>
                <a:latin typeface="Times New Roman" pitchFamily="18" charset="0"/>
                <a:ea typeface="+mn-ea"/>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400" b="1" i="0" u="none" strike="noStrike" kern="1200" cap="none" spc="0" normalizeH="0" noProof="0" dirty="0" smtClean="0">
                <a:ln>
                  <a:noFill/>
                </a:ln>
                <a:solidFill>
                  <a:schemeClr val="accent3">
                    <a:lumMod val="50000"/>
                  </a:schemeClr>
                </a:solidFill>
                <a:effectLst/>
                <a:uLnTx/>
                <a:uFillTx/>
                <a:latin typeface="Times New Roman" pitchFamily="18" charset="0"/>
                <a:ea typeface="+mn-ea"/>
                <a:cs typeface="Times New Roman" pitchFamily="18" charset="0"/>
              </a:rPr>
              <a:t>Рузаевского муниципального района</a:t>
            </a:r>
            <a:endParaRPr kumimoji="0" lang="ru-RU" sz="1400" b="1" i="0" u="none" strike="noStrike" kern="1200" cap="none" spc="0" normalizeH="0" baseline="0" noProof="0" dirty="0">
              <a:ln>
                <a:noFill/>
              </a:ln>
              <a:solidFill>
                <a:schemeClr val="accent3">
                  <a:lumMod val="50000"/>
                </a:schemeClr>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9" y="-1143000"/>
            <a:ext cx="6858002" cy="9144002"/>
          </a:xfrm>
          <a:prstGeom prst="rect">
            <a:avLst/>
          </a:prstGeom>
          <a:noFill/>
        </p:spPr>
      </p:pic>
      <p:sp>
        <p:nvSpPr>
          <p:cNvPr id="2" name="Заголовок 1"/>
          <p:cNvSpPr>
            <a:spLocks noGrp="1"/>
          </p:cNvSpPr>
          <p:nvPr>
            <p:ph type="ctrTitle"/>
          </p:nvPr>
        </p:nvSpPr>
        <p:spPr>
          <a:xfrm>
            <a:off x="1214414" y="1000108"/>
            <a:ext cx="6786610" cy="5072098"/>
          </a:xfrm>
        </p:spPr>
        <p:txBody>
          <a:bodyPr>
            <a:noAutofit/>
          </a:bodyPr>
          <a:lstStyle/>
          <a:p>
            <a:r>
              <a:rPr lang="ru-RU" sz="2000" b="1" dirty="0" smtClean="0">
                <a:solidFill>
                  <a:schemeClr val="accent3">
                    <a:lumMod val="50000"/>
                  </a:schemeClr>
                </a:solidFill>
                <a:latin typeface="Times New Roman" pitchFamily="18" charset="0"/>
                <a:cs typeface="Times New Roman" pitchFamily="18" charset="0"/>
              </a:rPr>
              <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
            </a:r>
            <a:br>
              <a:rPr lang="ru-RU" sz="2000" b="1" dirty="0" smtClean="0">
                <a:solidFill>
                  <a:schemeClr val="accent3">
                    <a:lumMod val="50000"/>
                  </a:schemeClr>
                </a:solidFill>
                <a:latin typeface="Times New Roman" pitchFamily="18" charset="0"/>
                <a:cs typeface="Times New Roman" pitchFamily="18" charset="0"/>
              </a:rPr>
            </a:br>
            <a:r>
              <a:rPr lang="ru-RU" sz="1400" b="1" u="sng" dirty="0" smtClean="0">
                <a:solidFill>
                  <a:srgbClr val="4F6228"/>
                </a:solidFill>
                <a:latin typeface="Times New Roman" pitchFamily="18" charset="0"/>
                <a:cs typeface="Times New Roman" pitchFamily="18" charset="0"/>
              </a:rPr>
              <a:t>ЦЕЛЬ:</a:t>
            </a:r>
            <a:r>
              <a:rPr lang="ru-RU" sz="1400" b="1" dirty="0" smtClean="0">
                <a:solidFill>
                  <a:srgbClr val="4F6228"/>
                </a:solidFill>
                <a:latin typeface="Times New Roman" pitchFamily="18" charset="0"/>
                <a:cs typeface="Times New Roman" pitchFamily="18" charset="0"/>
              </a:rPr>
              <a:t> </a:t>
            </a:r>
            <a:r>
              <a:rPr lang="ru-RU" sz="1800" dirty="0" smtClean="0">
                <a:solidFill>
                  <a:srgbClr val="4F6228"/>
                </a:solidFill>
                <a:latin typeface="Times New Roman" pitchFamily="18" charset="0"/>
                <a:cs typeface="Times New Roman" pitchFamily="18" charset="0"/>
              </a:rPr>
              <a:t>формирование у дошкольников практического опыта</a:t>
            </a:r>
            <a:br>
              <a:rPr lang="ru-RU" sz="1800" dirty="0" smtClean="0">
                <a:solidFill>
                  <a:srgbClr val="4F6228"/>
                </a:solidFill>
                <a:latin typeface="Times New Roman" pitchFamily="18" charset="0"/>
                <a:cs typeface="Times New Roman" pitchFamily="18" charset="0"/>
              </a:rPr>
            </a:br>
            <a:r>
              <a:rPr lang="ru-RU" sz="1800" dirty="0" smtClean="0">
                <a:solidFill>
                  <a:srgbClr val="4F6228"/>
                </a:solidFill>
                <a:latin typeface="Times New Roman" pitchFamily="18" charset="0"/>
                <a:cs typeface="Times New Roman" pitchFamily="18" charset="0"/>
              </a:rPr>
              <a:t> по соблюдения культурно -гигиенических навыков </a:t>
            </a:r>
            <a:br>
              <a:rPr lang="ru-RU" sz="1800" dirty="0" smtClean="0">
                <a:solidFill>
                  <a:srgbClr val="4F6228"/>
                </a:solidFill>
                <a:latin typeface="Times New Roman" pitchFamily="18" charset="0"/>
                <a:cs typeface="Times New Roman" pitchFamily="18" charset="0"/>
              </a:rPr>
            </a:br>
            <a:r>
              <a:rPr lang="ru-RU" sz="1800" dirty="0" smtClean="0">
                <a:solidFill>
                  <a:srgbClr val="4F6228"/>
                </a:solidFill>
                <a:latin typeface="Times New Roman" pitchFamily="18" charset="0"/>
                <a:cs typeface="Times New Roman" pitchFamily="18" charset="0"/>
              </a:rPr>
              <a:t>через уроки </a:t>
            </a:r>
            <a:r>
              <a:rPr lang="ru-RU" sz="1800" dirty="0" err="1" smtClean="0">
                <a:solidFill>
                  <a:srgbClr val="4F6228"/>
                </a:solidFill>
                <a:latin typeface="Times New Roman" pitchFamily="18" charset="0"/>
                <a:cs typeface="Times New Roman" pitchFamily="18" charset="0"/>
              </a:rPr>
              <a:t>Мойдодыра</a:t>
            </a:r>
            <a:r>
              <a:rPr lang="ru-RU" sz="1800" dirty="0" smtClean="0">
                <a:solidFill>
                  <a:srgbClr val="4F6228"/>
                </a:solidFill>
                <a:latin typeface="Times New Roman" pitchFamily="18" charset="0"/>
                <a:cs typeface="Times New Roman" pitchFamily="18" charset="0"/>
              </a:rPr>
              <a:t>, </a:t>
            </a:r>
            <a:br>
              <a:rPr lang="ru-RU" sz="1800" dirty="0" smtClean="0">
                <a:solidFill>
                  <a:srgbClr val="4F6228"/>
                </a:solidFill>
                <a:latin typeface="Times New Roman" pitchFamily="18" charset="0"/>
                <a:cs typeface="Times New Roman" pitchFamily="18" charset="0"/>
              </a:rPr>
            </a:br>
            <a:r>
              <a:rPr lang="ru-RU" sz="1800" dirty="0" smtClean="0">
                <a:solidFill>
                  <a:srgbClr val="4F6228"/>
                </a:solidFill>
                <a:latin typeface="Times New Roman" pitchFamily="18" charset="0"/>
                <a:cs typeface="Times New Roman" pitchFamily="18" charset="0"/>
              </a:rPr>
              <a:t>развитие у детей познавательного интереса и</a:t>
            </a:r>
            <a:br>
              <a:rPr lang="ru-RU" sz="1800" dirty="0" smtClean="0">
                <a:solidFill>
                  <a:srgbClr val="4F6228"/>
                </a:solidFill>
                <a:latin typeface="Times New Roman" pitchFamily="18" charset="0"/>
                <a:cs typeface="Times New Roman" pitchFamily="18" charset="0"/>
              </a:rPr>
            </a:br>
            <a:r>
              <a:rPr lang="ru-RU" sz="1800" dirty="0" smtClean="0">
                <a:solidFill>
                  <a:srgbClr val="4F6228"/>
                </a:solidFill>
                <a:latin typeface="Times New Roman" pitchFamily="18" charset="0"/>
                <a:cs typeface="Times New Roman" pitchFamily="18" charset="0"/>
              </a:rPr>
              <a:t> активации творческих способностей педагогов.</a:t>
            </a:r>
            <a:br>
              <a:rPr lang="ru-RU" sz="1800" dirty="0" smtClean="0">
                <a:solidFill>
                  <a:srgbClr val="4F6228"/>
                </a:solidFill>
                <a:latin typeface="Times New Roman" pitchFamily="18" charset="0"/>
                <a:cs typeface="Times New Roman" pitchFamily="18" charset="0"/>
              </a:rPr>
            </a:br>
            <a:r>
              <a:rPr lang="ru-RU" sz="1400" b="1" u="sng" dirty="0" smtClean="0">
                <a:solidFill>
                  <a:srgbClr val="4F6228"/>
                </a:solidFill>
                <a:latin typeface="Times New Roman" pitchFamily="18" charset="0"/>
                <a:cs typeface="Times New Roman" pitchFamily="18" charset="0"/>
              </a:rPr>
              <a:t>ЗАДАЧИ: </a:t>
            </a:r>
            <a:r>
              <a:rPr lang="ru-RU" sz="1800" b="1" dirty="0" smtClean="0">
                <a:solidFill>
                  <a:srgbClr val="4F6228"/>
                </a:solidFill>
                <a:latin typeface="Times New Roman" pitchFamily="18" charset="0"/>
                <a:cs typeface="Times New Roman" pitchFamily="18" charset="0"/>
              </a:rPr>
              <a:t>- </a:t>
            </a:r>
            <a:r>
              <a:rPr lang="ru-RU" sz="1800" dirty="0" smtClean="0">
                <a:solidFill>
                  <a:srgbClr val="4F6228"/>
                </a:solidFill>
                <a:latin typeface="Times New Roman" pitchFamily="18" charset="0"/>
                <a:cs typeface="Times New Roman" pitchFamily="18" charset="0"/>
              </a:rPr>
              <a:t>формирование у детей понятие  «гигиена», </a:t>
            </a:r>
            <a:br>
              <a:rPr lang="ru-RU" sz="1800" dirty="0" smtClean="0">
                <a:solidFill>
                  <a:srgbClr val="4F6228"/>
                </a:solidFill>
                <a:latin typeface="Times New Roman" pitchFamily="18" charset="0"/>
                <a:cs typeface="Times New Roman" pitchFamily="18" charset="0"/>
              </a:rPr>
            </a:br>
            <a:r>
              <a:rPr lang="ru-RU" sz="1800" dirty="0" smtClean="0">
                <a:solidFill>
                  <a:srgbClr val="4F6228"/>
                </a:solidFill>
                <a:latin typeface="Times New Roman" pitchFamily="18" charset="0"/>
                <a:cs typeface="Times New Roman" pitchFamily="18" charset="0"/>
              </a:rPr>
              <a:t>« гигиенические навыки».</a:t>
            </a:r>
            <a:br>
              <a:rPr lang="ru-RU" sz="1800" dirty="0" smtClean="0">
                <a:solidFill>
                  <a:srgbClr val="4F6228"/>
                </a:solidFill>
                <a:latin typeface="Times New Roman" pitchFamily="18" charset="0"/>
                <a:cs typeface="Times New Roman" pitchFamily="18" charset="0"/>
              </a:rPr>
            </a:br>
            <a:r>
              <a:rPr lang="ru-RU" sz="1800" dirty="0" smtClean="0">
                <a:solidFill>
                  <a:srgbClr val="4F6228"/>
                </a:solidFill>
                <a:latin typeface="Times New Roman" pitchFamily="18" charset="0"/>
                <a:cs typeface="Times New Roman" pitchFamily="18" charset="0"/>
              </a:rPr>
              <a:t>- закрепить представление о правилах личной гигиены,</a:t>
            </a:r>
            <a:br>
              <a:rPr lang="ru-RU" sz="1800" dirty="0" smtClean="0">
                <a:solidFill>
                  <a:srgbClr val="4F6228"/>
                </a:solidFill>
                <a:latin typeface="Times New Roman" pitchFamily="18" charset="0"/>
                <a:cs typeface="Times New Roman" pitchFamily="18" charset="0"/>
              </a:rPr>
            </a:br>
            <a:r>
              <a:rPr lang="ru-RU" sz="1800" dirty="0" smtClean="0">
                <a:solidFill>
                  <a:srgbClr val="4F6228"/>
                </a:solidFill>
                <a:latin typeface="Times New Roman" pitchFamily="18" charset="0"/>
                <a:cs typeface="Times New Roman" pitchFamily="18" charset="0"/>
              </a:rPr>
              <a:t>уточнить и систематизировать знания детей о необходимости гигиенических процедур.</a:t>
            </a:r>
            <a:br>
              <a:rPr lang="ru-RU" sz="1800" dirty="0" smtClean="0">
                <a:solidFill>
                  <a:srgbClr val="4F6228"/>
                </a:solidFill>
                <a:latin typeface="Times New Roman" pitchFamily="18" charset="0"/>
                <a:cs typeface="Times New Roman" pitchFamily="18" charset="0"/>
              </a:rPr>
            </a:br>
            <a:r>
              <a:rPr lang="ru-RU" sz="1800" dirty="0" smtClean="0">
                <a:solidFill>
                  <a:srgbClr val="4F6228"/>
                </a:solidFill>
                <a:latin typeface="Times New Roman" pitchFamily="18" charset="0"/>
                <a:cs typeface="Times New Roman" pitchFamily="18" charset="0"/>
              </a:rPr>
              <a:t>- воспитывать у детей желание выглядеть чистыми,</a:t>
            </a:r>
            <a:br>
              <a:rPr lang="ru-RU" sz="1800" dirty="0" smtClean="0">
                <a:solidFill>
                  <a:srgbClr val="4F6228"/>
                </a:solidFill>
                <a:latin typeface="Times New Roman" pitchFamily="18" charset="0"/>
                <a:cs typeface="Times New Roman" pitchFamily="18" charset="0"/>
              </a:rPr>
            </a:br>
            <a:r>
              <a:rPr lang="ru-RU" sz="1800" dirty="0" smtClean="0">
                <a:solidFill>
                  <a:srgbClr val="4F6228"/>
                </a:solidFill>
                <a:latin typeface="Times New Roman" pitchFamily="18" charset="0"/>
                <a:cs typeface="Times New Roman" pitchFamily="18" charset="0"/>
              </a:rPr>
              <a:t>аккуратными и опрятными.</a:t>
            </a:r>
            <a:br>
              <a:rPr lang="ru-RU" sz="1800" dirty="0" smtClean="0">
                <a:solidFill>
                  <a:srgbClr val="4F6228"/>
                </a:solidFill>
                <a:latin typeface="Times New Roman" pitchFamily="18" charset="0"/>
                <a:cs typeface="Times New Roman" pitchFamily="18" charset="0"/>
              </a:rPr>
            </a:br>
            <a:r>
              <a:rPr lang="ru-RU" sz="1800" dirty="0" smtClean="0">
                <a:solidFill>
                  <a:srgbClr val="4F6228"/>
                </a:solidFill>
                <a:latin typeface="Times New Roman" pitchFamily="18" charset="0"/>
                <a:cs typeface="Times New Roman" pitchFamily="18" charset="0"/>
              </a:rPr>
              <a:t>- формировать у детей желание вести здоровый образ жизни</a:t>
            </a:r>
            <a:br>
              <a:rPr lang="ru-RU" sz="1800" dirty="0" smtClean="0">
                <a:solidFill>
                  <a:srgbClr val="4F6228"/>
                </a:solidFill>
                <a:latin typeface="Times New Roman" pitchFamily="18" charset="0"/>
                <a:cs typeface="Times New Roman" pitchFamily="18" charset="0"/>
              </a:rPr>
            </a:br>
            <a:r>
              <a:rPr lang="ru-RU" sz="1800" dirty="0" smtClean="0">
                <a:solidFill>
                  <a:srgbClr val="4F6228"/>
                </a:solidFill>
                <a:latin typeface="Times New Roman" pitchFamily="18" charset="0"/>
                <a:cs typeface="Times New Roman" pitchFamily="18" charset="0"/>
              </a:rPr>
              <a:t>и заниматься физической культурой.</a:t>
            </a:r>
            <a:br>
              <a:rPr lang="ru-RU" sz="1800" dirty="0" smtClean="0">
                <a:solidFill>
                  <a:srgbClr val="4F6228"/>
                </a:solidFill>
                <a:latin typeface="Times New Roman" pitchFamily="18" charset="0"/>
                <a:cs typeface="Times New Roman" pitchFamily="18" charset="0"/>
              </a:rPr>
            </a:br>
            <a:r>
              <a:rPr lang="ru-RU" sz="1800" dirty="0" smtClean="0">
                <a:solidFill>
                  <a:srgbClr val="4F6228"/>
                </a:solidFill>
                <a:latin typeface="Times New Roman" pitchFamily="18" charset="0"/>
                <a:cs typeface="Times New Roman" pitchFamily="18" charset="0"/>
              </a:rPr>
              <a:t/>
            </a:r>
            <a:br>
              <a:rPr lang="ru-RU" sz="1800" dirty="0" smtClean="0">
                <a:solidFill>
                  <a:srgbClr val="4F6228"/>
                </a:solidFill>
                <a:latin typeface="Times New Roman" pitchFamily="18" charset="0"/>
                <a:cs typeface="Times New Roman" pitchFamily="18" charset="0"/>
              </a:rPr>
            </a:br>
            <a:r>
              <a:rPr lang="ru-RU" sz="1800" dirty="0" smtClean="0">
                <a:solidFill>
                  <a:schemeClr val="accent3">
                    <a:lumMod val="50000"/>
                  </a:schemeClr>
                </a:solidFill>
                <a:latin typeface="Times New Roman" pitchFamily="18" charset="0"/>
                <a:cs typeface="Times New Roman" pitchFamily="18" charset="0"/>
              </a:rPr>
              <a:t/>
            </a:r>
            <a:br>
              <a:rPr lang="ru-RU" sz="1800" dirty="0" smtClean="0">
                <a:solidFill>
                  <a:schemeClr val="accent3">
                    <a:lumMod val="50000"/>
                  </a:schemeClr>
                </a:solidFill>
                <a:latin typeface="Times New Roman" pitchFamily="18" charset="0"/>
                <a:cs typeface="Times New Roman" pitchFamily="18" charset="0"/>
              </a:rPr>
            </a:br>
            <a:r>
              <a:rPr lang="ru-RU" sz="2000" dirty="0" smtClean="0">
                <a:solidFill>
                  <a:schemeClr val="accent3">
                    <a:lumMod val="50000"/>
                  </a:schemeClr>
                </a:solidFill>
                <a:latin typeface="Times New Roman" pitchFamily="18" charset="0"/>
                <a:cs typeface="Times New Roman" pitchFamily="18" charset="0"/>
              </a:rPr>
              <a:t/>
            </a:r>
            <a:br>
              <a:rPr lang="ru-RU" sz="2000" dirty="0" smtClean="0">
                <a:solidFill>
                  <a:schemeClr val="accent3">
                    <a:lumMod val="50000"/>
                  </a:schemeClr>
                </a:solidFill>
                <a:latin typeface="Times New Roman" pitchFamily="18" charset="0"/>
                <a:cs typeface="Times New Roman" pitchFamily="18" charset="0"/>
              </a:rPr>
            </a:br>
            <a:r>
              <a:rPr lang="ru-RU" sz="2000" dirty="0" smtClean="0">
                <a:solidFill>
                  <a:schemeClr val="accent3">
                    <a:lumMod val="50000"/>
                  </a:schemeClr>
                </a:solidFill>
                <a:latin typeface="Times New Roman" pitchFamily="18" charset="0"/>
                <a:cs typeface="Times New Roman" pitchFamily="18" charset="0"/>
              </a:rPr>
              <a:t/>
            </a:r>
            <a:br>
              <a:rPr lang="ru-RU" sz="2000" dirty="0" smtClean="0">
                <a:solidFill>
                  <a:schemeClr val="accent3">
                    <a:lumMod val="50000"/>
                  </a:schemeClr>
                </a:solidFill>
                <a:latin typeface="Times New Roman" pitchFamily="18" charset="0"/>
                <a:cs typeface="Times New Roman" pitchFamily="18" charset="0"/>
              </a:rPr>
            </a:br>
            <a:r>
              <a:rPr lang="ru-RU" sz="2000" dirty="0" smtClean="0">
                <a:solidFill>
                  <a:schemeClr val="accent3">
                    <a:lumMod val="50000"/>
                  </a:schemeClr>
                </a:solidFill>
                <a:latin typeface="Times New Roman" pitchFamily="18" charset="0"/>
                <a:cs typeface="Times New Roman" pitchFamily="18" charset="0"/>
              </a:rPr>
              <a:t/>
            </a:r>
            <a:br>
              <a:rPr lang="ru-RU" sz="2000" dirty="0" smtClean="0">
                <a:solidFill>
                  <a:schemeClr val="accent3">
                    <a:lumMod val="50000"/>
                  </a:schemeClr>
                </a:solidFill>
                <a:latin typeface="Times New Roman" pitchFamily="18" charset="0"/>
                <a:cs typeface="Times New Roman" pitchFamily="18" charset="0"/>
              </a:rPr>
            </a:br>
            <a:r>
              <a:rPr lang="ru-RU" sz="2000" dirty="0" smtClean="0">
                <a:solidFill>
                  <a:schemeClr val="accent3">
                    <a:lumMod val="50000"/>
                  </a:schemeClr>
                </a:solidFill>
                <a:latin typeface="Times New Roman" pitchFamily="18" charset="0"/>
                <a:cs typeface="Times New Roman" pitchFamily="18" charset="0"/>
              </a:rPr>
              <a:t/>
            </a:r>
            <a:br>
              <a:rPr lang="ru-RU" sz="2000" dirty="0" smtClean="0">
                <a:solidFill>
                  <a:schemeClr val="accent3">
                    <a:lumMod val="50000"/>
                  </a:schemeClr>
                </a:solidFill>
                <a:latin typeface="Times New Roman" pitchFamily="18" charset="0"/>
                <a:cs typeface="Times New Roman" pitchFamily="18" charset="0"/>
              </a:rPr>
            </a:br>
            <a:r>
              <a:rPr lang="ru-RU" sz="2000" dirty="0" smtClean="0">
                <a:solidFill>
                  <a:schemeClr val="accent3">
                    <a:lumMod val="50000"/>
                  </a:schemeClr>
                </a:solidFill>
                <a:latin typeface="Times New Roman" pitchFamily="18" charset="0"/>
                <a:cs typeface="Times New Roman" pitchFamily="18" charset="0"/>
              </a:rPr>
              <a:t/>
            </a:r>
            <a:br>
              <a:rPr lang="ru-RU" sz="2000" dirty="0" smtClean="0">
                <a:solidFill>
                  <a:schemeClr val="accent3">
                    <a:lumMod val="50000"/>
                  </a:schemeClr>
                </a:solidFill>
                <a:latin typeface="Times New Roman" pitchFamily="18" charset="0"/>
                <a:cs typeface="Times New Roman" pitchFamily="18" charset="0"/>
              </a:rPr>
            </a:br>
            <a:r>
              <a:rPr lang="ru-RU" sz="2000" dirty="0" smtClean="0">
                <a:solidFill>
                  <a:schemeClr val="accent3">
                    <a:lumMod val="50000"/>
                  </a:schemeClr>
                </a:solidFill>
                <a:latin typeface="Times New Roman" pitchFamily="18" charset="0"/>
                <a:cs typeface="Times New Roman" pitchFamily="18" charset="0"/>
              </a:rPr>
              <a:t/>
            </a:r>
            <a:br>
              <a:rPr lang="ru-RU" sz="2000" dirty="0" smtClean="0">
                <a:solidFill>
                  <a:schemeClr val="accent3">
                    <a:lumMod val="50000"/>
                  </a:schemeClr>
                </a:solidFill>
                <a:latin typeface="Times New Roman" pitchFamily="18" charset="0"/>
                <a:cs typeface="Times New Roman" pitchFamily="18" charset="0"/>
              </a:rPr>
            </a:br>
            <a:r>
              <a:rPr lang="ru-RU" sz="2000" dirty="0" smtClean="0">
                <a:solidFill>
                  <a:schemeClr val="accent3">
                    <a:lumMod val="50000"/>
                  </a:schemeClr>
                </a:solidFill>
                <a:latin typeface="Times New Roman" pitchFamily="18" charset="0"/>
                <a:cs typeface="Times New Roman" pitchFamily="18" charset="0"/>
              </a:rPr>
              <a:t/>
            </a:r>
            <a:br>
              <a:rPr lang="ru-RU" sz="2000" dirty="0" smtClean="0">
                <a:solidFill>
                  <a:schemeClr val="accent3">
                    <a:lumMod val="50000"/>
                  </a:schemeClr>
                </a:solidFill>
                <a:latin typeface="Times New Roman" pitchFamily="18" charset="0"/>
                <a:cs typeface="Times New Roman" pitchFamily="18" charset="0"/>
              </a:rPr>
            </a:br>
            <a:r>
              <a:rPr lang="ru-RU" sz="2000" dirty="0" smtClean="0">
                <a:solidFill>
                  <a:schemeClr val="accent3">
                    <a:lumMod val="50000"/>
                  </a:schemeClr>
                </a:solidFill>
                <a:latin typeface="Times New Roman" pitchFamily="18" charset="0"/>
                <a:cs typeface="Times New Roman" pitchFamily="18" charset="0"/>
              </a:rPr>
              <a:t/>
            </a:r>
            <a:br>
              <a:rPr lang="ru-RU" sz="2000" dirty="0" smtClean="0">
                <a:solidFill>
                  <a:schemeClr val="accent3">
                    <a:lumMod val="50000"/>
                  </a:schemeClr>
                </a:solidFill>
                <a:latin typeface="Times New Roman" pitchFamily="18" charset="0"/>
                <a:cs typeface="Times New Roman" pitchFamily="18" charset="0"/>
              </a:rPr>
            </a:br>
            <a:r>
              <a:rPr lang="ru-RU" sz="2000" dirty="0" smtClean="0">
                <a:solidFill>
                  <a:schemeClr val="accent3">
                    <a:lumMod val="50000"/>
                  </a:schemeClr>
                </a:solidFill>
                <a:latin typeface="Times New Roman" pitchFamily="18" charset="0"/>
                <a:cs typeface="Times New Roman" pitchFamily="18" charset="0"/>
              </a:rPr>
              <a:t/>
            </a:r>
            <a:br>
              <a:rPr lang="ru-RU" sz="2000" dirty="0" smtClean="0">
                <a:solidFill>
                  <a:schemeClr val="accent3">
                    <a:lumMod val="50000"/>
                  </a:schemeClr>
                </a:solidFill>
                <a:latin typeface="Times New Roman" pitchFamily="18" charset="0"/>
                <a:cs typeface="Times New Roman" pitchFamily="18" charset="0"/>
              </a:rPr>
            </a:br>
            <a:endParaRPr lang="ru-RU" sz="2000" dirty="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3000" y="-1143000"/>
            <a:ext cx="6858002" cy="9144002"/>
          </a:xfrm>
          <a:prstGeom prst="rect">
            <a:avLst/>
          </a:prstGeom>
          <a:noFill/>
        </p:spPr>
      </p:pic>
      <p:sp>
        <p:nvSpPr>
          <p:cNvPr id="2" name="Заголовок 1"/>
          <p:cNvSpPr>
            <a:spLocks noGrp="1"/>
          </p:cNvSpPr>
          <p:nvPr>
            <p:ph type="ctrTitle"/>
          </p:nvPr>
        </p:nvSpPr>
        <p:spPr>
          <a:xfrm>
            <a:off x="2786050" y="2500306"/>
            <a:ext cx="5072098" cy="1143008"/>
          </a:xfrm>
        </p:spPr>
        <p:txBody>
          <a:bodyPr>
            <a:normAutofit fontScale="90000"/>
          </a:bodyPr>
          <a:lstStyle/>
          <a:p>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endParaRPr lang="ru-RU" b="1" dirty="0">
              <a:solidFill>
                <a:schemeClr val="tx2">
                  <a:lumMod val="75000"/>
                </a:schemeClr>
              </a:solidFill>
              <a:latin typeface="Times New Roman" pitchFamily="18" charset="0"/>
              <a:cs typeface="Times New Roman" pitchFamily="18" charset="0"/>
            </a:endParaRPr>
          </a:p>
        </p:txBody>
      </p:sp>
      <p:sp>
        <p:nvSpPr>
          <p:cNvPr id="6" name="Подзаголовок 2"/>
          <p:cNvSpPr txBox="1">
            <a:spLocks/>
          </p:cNvSpPr>
          <p:nvPr/>
        </p:nvSpPr>
        <p:spPr>
          <a:xfrm>
            <a:off x="928662" y="928670"/>
            <a:ext cx="7286676" cy="57150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1" i="0" u="none" strike="noStrike" kern="1200" cap="none" spc="0" normalizeH="0" baseline="0" noProof="0" dirty="0">
              <a:ln>
                <a:noFill/>
              </a:ln>
              <a:solidFill>
                <a:schemeClr val="accent3">
                  <a:lumMod val="50000"/>
                </a:schemeClr>
              </a:solidFill>
              <a:effectLst/>
              <a:uLnTx/>
              <a:uFillTx/>
              <a:latin typeface="Times New Roman" pitchFamily="18" charset="0"/>
              <a:ea typeface="+mn-ea"/>
              <a:cs typeface="Times New Roman" pitchFamily="18" charset="0"/>
            </a:endParaRPr>
          </a:p>
        </p:txBody>
      </p:sp>
      <p:sp>
        <p:nvSpPr>
          <p:cNvPr id="10" name="Прямоугольник 9"/>
          <p:cNvSpPr/>
          <p:nvPr/>
        </p:nvSpPr>
        <p:spPr>
          <a:xfrm>
            <a:off x="1571604" y="1000108"/>
            <a:ext cx="6215106" cy="646331"/>
          </a:xfrm>
          <a:prstGeom prst="rect">
            <a:avLst/>
          </a:prstGeom>
        </p:spPr>
        <p:txBody>
          <a:bodyPr wrap="square">
            <a:spAutoFit/>
          </a:bodyPr>
          <a:lstStyle/>
          <a:p>
            <a:pPr algn="ctr"/>
            <a:r>
              <a:rPr lang="ru-RU" b="1" dirty="0" smtClean="0">
                <a:solidFill>
                  <a:schemeClr val="accent3">
                    <a:lumMod val="50000"/>
                  </a:schemeClr>
                </a:solidFill>
                <a:latin typeface="Times New Roman" pitchFamily="18" charset="0"/>
                <a:cs typeface="Times New Roman" pitchFamily="18" charset="0"/>
              </a:rPr>
              <a:t>РЕКОМЕНДАЦИИ  ПО ИСПОЛЬЗОВАНИЮ</a:t>
            </a:r>
            <a:br>
              <a:rPr lang="ru-RU" b="1" dirty="0" smtClean="0">
                <a:solidFill>
                  <a:schemeClr val="accent3">
                    <a:lumMod val="50000"/>
                  </a:schemeClr>
                </a:solidFill>
                <a:latin typeface="Times New Roman" pitchFamily="18" charset="0"/>
                <a:cs typeface="Times New Roman" pitchFamily="18" charset="0"/>
              </a:rPr>
            </a:br>
            <a:endParaRPr lang="ru-RU" b="1" dirty="0"/>
          </a:p>
        </p:txBody>
      </p:sp>
      <p:sp>
        <p:nvSpPr>
          <p:cNvPr id="1028" name="Rectangle 4"/>
          <p:cNvSpPr>
            <a:spLocks noChangeArrowheads="1"/>
          </p:cNvSpPr>
          <p:nvPr/>
        </p:nvSpPr>
        <p:spPr bwMode="auto">
          <a:xfrm>
            <a:off x="4143372" y="1500174"/>
            <a:ext cx="414340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Я - Великий Умывальник,</a:t>
            </a:r>
            <a:r>
              <a:rPr lang="ru-RU" sz="1400" b="1" dirty="0" smtClean="0">
                <a:solidFill>
                  <a:srgbClr val="4F6228"/>
                </a:solidFill>
                <a:latin typeface="Times New Roman" pitchFamily="18" charset="0"/>
                <a:cs typeface="Times New Roman" pitchFamily="18"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Знаменитый </a:t>
            </a:r>
            <a:r>
              <a:rPr kumimoji="0" lang="ru-RU" sz="1400" b="1" i="0" u="none" strike="noStrike" cap="none" normalizeH="0" baseline="0" dirty="0" err="1" smtClean="0">
                <a:ln>
                  <a:noFill/>
                </a:ln>
                <a:solidFill>
                  <a:srgbClr val="4F6228"/>
                </a:solidFill>
                <a:effectLst/>
                <a:latin typeface="Times New Roman" pitchFamily="18" charset="0"/>
                <a:ea typeface="Times New Roman" pitchFamily="18" charset="0"/>
                <a:cs typeface="Times New Roman" pitchFamily="18" charset="0"/>
              </a:rPr>
              <a:t>Мойдодыр</a:t>
            </a:r>
            <a:r>
              <a:rPr kumimoji="0" lang="ru-RU" sz="14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a:t>
            </a:r>
            <a:endParaRPr kumimoji="0" lang="ru-RU" sz="1400" b="1" i="0" u="none" strike="noStrike" cap="none" normalizeH="0" baseline="0" dirty="0" smtClean="0">
              <a:ln>
                <a:noFill/>
              </a:ln>
              <a:solidFill>
                <a:srgbClr val="4F6228"/>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Умывальников Начальник</a:t>
            </a:r>
            <a:r>
              <a:rPr lang="ru-RU" sz="1400" b="1" dirty="0" smtClean="0">
                <a:solidFill>
                  <a:srgbClr val="4F6228"/>
                </a:solidFill>
                <a:latin typeface="Times New Roman" pitchFamily="18" charset="0"/>
                <a:cs typeface="Times New Roman" pitchFamily="18" charset="0"/>
              </a:rPr>
              <a:t>                                           </a:t>
            </a:r>
            <a:r>
              <a:rPr kumimoji="0" lang="ru-RU" sz="14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И мочалок Командир!</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4F6228"/>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sng"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Правила</a:t>
            </a:r>
            <a:r>
              <a:rPr kumimoji="0" lang="ru-RU" sz="14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a:t>
            </a:r>
            <a:r>
              <a:rPr kumimoji="0" lang="ru-RU" sz="14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 воспитанникам раздаются </a:t>
            </a:r>
            <a:r>
              <a:rPr kumimoji="0" lang="ru-RU" sz="1400" b="0" i="0" u="sng"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карточки</a:t>
            </a:r>
            <a:r>
              <a:rPr kumimoji="0" lang="ru-RU" sz="14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 «Алгоритм умывания», «Алгоритм порядка одевания одежды», </a:t>
            </a:r>
            <a:r>
              <a:rPr lang="ru-RU" sz="1400" dirty="0" smtClean="0">
                <a:solidFill>
                  <a:srgbClr val="4F6228"/>
                </a:solidFill>
                <a:latin typeface="Times New Roman" pitchFamily="18" charset="0"/>
                <a:ea typeface="Times New Roman" pitchFamily="18" charset="0"/>
                <a:cs typeface="Times New Roman" pitchFamily="18" charset="0"/>
              </a:rPr>
              <a:t>«</a:t>
            </a:r>
            <a:r>
              <a:rPr kumimoji="0" lang="ru-RU" sz="14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Алгоритм сервировки стола», «Алгоритм чистки зубов», «Алгоритм пользования носовым платком». На «</a:t>
            </a:r>
            <a:r>
              <a:rPr kumimoji="0" lang="ru-RU" sz="1400" b="1" i="0" u="none" strike="noStrike" cap="none" normalizeH="0" baseline="0" dirty="0" err="1" smtClean="0">
                <a:ln>
                  <a:noFill/>
                </a:ln>
                <a:solidFill>
                  <a:srgbClr val="4F6228"/>
                </a:solidFill>
                <a:effectLst/>
                <a:latin typeface="Times New Roman" pitchFamily="18" charset="0"/>
                <a:ea typeface="Times New Roman" pitchFamily="18" charset="0"/>
                <a:cs typeface="Times New Roman" pitchFamily="18" charset="0"/>
              </a:rPr>
              <a:t>Мойдодыре</a:t>
            </a:r>
            <a:r>
              <a:rPr kumimoji="0" lang="ru-RU" sz="14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a:t>
            </a:r>
            <a:r>
              <a:rPr kumimoji="0" lang="ru-RU" sz="14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 изображено игровое поле, разделённое на 6 секций, воспитанникам нужно в определённой последовательности расположить карточки, что мы делаем сначала, после и т. </a:t>
            </a:r>
            <a:r>
              <a:rPr kumimoji="0" lang="ru-RU" sz="1400" b="0" i="0" u="none" strike="noStrike" cap="none" normalizeH="0" baseline="0" dirty="0" err="1" smtClean="0">
                <a:ln>
                  <a:noFill/>
                </a:ln>
                <a:solidFill>
                  <a:srgbClr val="4F6228"/>
                </a:solidFill>
                <a:effectLst/>
                <a:latin typeface="Times New Roman" pitchFamily="18" charset="0"/>
                <a:ea typeface="Times New Roman" pitchFamily="18" charset="0"/>
                <a:cs typeface="Times New Roman" pitchFamily="18" charset="0"/>
              </a:rPr>
              <a:t>д</a:t>
            </a:r>
            <a:r>
              <a:rPr kumimoji="0" lang="ru-RU" sz="14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 не забывая проговаривать все свои действия.</a:t>
            </a:r>
            <a:endParaRPr kumimoji="0" lang="ru-RU" sz="1400" b="0" i="0" u="none" strike="noStrike" cap="none" normalizeH="0" baseline="0" dirty="0" smtClean="0">
              <a:ln>
                <a:noFill/>
              </a:ln>
              <a:solidFill>
                <a:srgbClr val="4F6228"/>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А вот и сам «</a:t>
            </a:r>
            <a:r>
              <a:rPr kumimoji="0" lang="ru-RU" sz="1400" b="1" i="0" u="none" strike="noStrike" cap="none" normalizeH="0" baseline="0" dirty="0" err="1" smtClean="0">
                <a:ln>
                  <a:noFill/>
                </a:ln>
                <a:solidFill>
                  <a:srgbClr val="4F6228"/>
                </a:solidFill>
                <a:effectLst/>
                <a:latin typeface="Times New Roman" pitchFamily="18" charset="0"/>
                <a:ea typeface="Times New Roman" pitchFamily="18" charset="0"/>
                <a:cs typeface="Times New Roman" pitchFamily="18" charset="0"/>
              </a:rPr>
              <a:t>Мойдодыр</a:t>
            </a:r>
            <a:r>
              <a:rPr kumimoji="0" lang="ru-RU" sz="14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a:t>
            </a:r>
            <a:r>
              <a:rPr kumimoji="0" lang="ru-RU" sz="14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 он занимает почётное место в группе и всегда напоминает ребятам о культурно-гигиенических навыках</a:t>
            </a:r>
            <a:r>
              <a:rPr kumimoji="0" lang="ru-RU" sz="1200" b="0" i="0" u="none" strike="noStrike" cap="none" normalizeH="0" baseline="0" dirty="0" smtClean="0">
                <a:ln>
                  <a:noFill/>
                </a:ln>
                <a:solidFill>
                  <a:srgbClr val="4F6228"/>
                </a:solidFill>
                <a:effectLst/>
                <a:latin typeface="Calibri" pitchFamily="34" charset="0"/>
                <a:ea typeface="Times New Roman" pitchFamily="18" charset="0"/>
                <a:cs typeface="Times New Roman" pitchFamily="18" charset="0"/>
              </a:rPr>
              <a:t>. </a:t>
            </a:r>
            <a:endParaRPr kumimoji="0" lang="ru-RU" sz="1200" b="0" i="0" u="none" strike="noStrike" cap="none" normalizeH="0" baseline="0" dirty="0" smtClean="0">
              <a:ln>
                <a:noFill/>
              </a:ln>
              <a:solidFill>
                <a:srgbClr val="4F6228"/>
              </a:solidFill>
              <a:effectLst/>
              <a:latin typeface="Arial" pitchFamily="34" charset="0"/>
              <a:cs typeface="Arial" pitchFamily="34" charset="0"/>
            </a:endParaRPr>
          </a:p>
        </p:txBody>
      </p:sp>
      <p:pic>
        <p:nvPicPr>
          <p:cNvPr id="7" name="Picture 3" descr="C:\Users\1\Desktop\УМЫВАЛЬНИК\DSC06459.JPG"/>
          <p:cNvPicPr>
            <a:picLocks noChangeAspect="1" noChangeArrowheads="1"/>
          </p:cNvPicPr>
          <p:nvPr/>
        </p:nvPicPr>
        <p:blipFill>
          <a:blip r:embed="rId3" cstate="print"/>
          <a:srcRect/>
          <a:stretch>
            <a:fillRect/>
          </a:stretch>
        </p:blipFill>
        <p:spPr bwMode="auto">
          <a:xfrm rot="5400000">
            <a:off x="669699" y="2330642"/>
            <a:ext cx="3786215" cy="2839662"/>
          </a:xfrm>
          <a:prstGeom prst="rect">
            <a:avLst/>
          </a:prstGeom>
          <a:noFill/>
          <a:ln w="38100">
            <a:solidFill>
              <a:srgbClr val="4F6228"/>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3000" y="-1143002"/>
            <a:ext cx="6858002" cy="9144002"/>
          </a:xfrm>
          <a:prstGeom prst="rect">
            <a:avLst/>
          </a:prstGeom>
          <a:noFill/>
        </p:spPr>
      </p:pic>
      <p:pic>
        <p:nvPicPr>
          <p:cNvPr id="1026" name="Picture 2" descr="C:\Users\1\Desktop\УМЫВАЛЬНИК\DSC06453.JPG"/>
          <p:cNvPicPr>
            <a:picLocks noChangeAspect="1" noChangeArrowheads="1"/>
          </p:cNvPicPr>
          <p:nvPr/>
        </p:nvPicPr>
        <p:blipFill>
          <a:blip r:embed="rId3" cstate="print"/>
          <a:srcRect/>
          <a:stretch>
            <a:fillRect/>
          </a:stretch>
        </p:blipFill>
        <p:spPr bwMode="auto">
          <a:xfrm>
            <a:off x="1357290" y="1071546"/>
            <a:ext cx="6381794" cy="4786346"/>
          </a:xfrm>
          <a:prstGeom prst="rect">
            <a:avLst/>
          </a:prstGeom>
          <a:noFill/>
          <a:ln w="38100">
            <a:solidFill>
              <a:srgbClr val="4F6228"/>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3000" y="-1143002"/>
            <a:ext cx="6858002" cy="9144002"/>
          </a:xfrm>
          <a:prstGeom prst="rect">
            <a:avLst/>
          </a:prstGeom>
          <a:noFill/>
        </p:spPr>
      </p:pic>
      <p:pic>
        <p:nvPicPr>
          <p:cNvPr id="1027" name="Picture 3" descr="C:\Users\1\Desktop\УМЫВАЛЬНИК\DSC06448.JPG"/>
          <p:cNvPicPr>
            <a:picLocks noChangeAspect="1" noChangeArrowheads="1"/>
          </p:cNvPicPr>
          <p:nvPr/>
        </p:nvPicPr>
        <p:blipFill>
          <a:blip r:embed="rId3" cstate="print"/>
          <a:srcRect/>
          <a:stretch>
            <a:fillRect/>
          </a:stretch>
        </p:blipFill>
        <p:spPr bwMode="auto">
          <a:xfrm>
            <a:off x="1571604" y="1071546"/>
            <a:ext cx="6286544" cy="4714909"/>
          </a:xfrm>
          <a:prstGeom prst="rect">
            <a:avLst/>
          </a:prstGeom>
          <a:noFill/>
          <a:ln w="38100">
            <a:solidFill>
              <a:srgbClr val="4F6228"/>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11" name="Прямоугольник 10"/>
          <p:cNvSpPr/>
          <p:nvPr/>
        </p:nvSpPr>
        <p:spPr>
          <a:xfrm>
            <a:off x="1428728" y="1357298"/>
            <a:ext cx="6572296" cy="3293209"/>
          </a:xfrm>
          <a:prstGeom prst="rect">
            <a:avLst/>
          </a:prstGeom>
        </p:spPr>
        <p:txBody>
          <a:bodyPr wrap="square">
            <a:spAutoFit/>
          </a:bodyPr>
          <a:lstStyle/>
          <a:p>
            <a:pPr algn="ctr">
              <a:buNone/>
            </a:pPr>
            <a:r>
              <a:rPr lang="ru-RU" sz="3200" b="1" dirty="0" smtClean="0">
                <a:solidFill>
                  <a:schemeClr val="accent3">
                    <a:lumMod val="50000"/>
                  </a:schemeClr>
                </a:solidFill>
                <a:latin typeface="Times New Roman" pitchFamily="18" charset="0"/>
                <a:cs typeface="Times New Roman" pitchFamily="18" charset="0"/>
              </a:rPr>
              <a:t>Ожидаемые результаты</a:t>
            </a:r>
          </a:p>
          <a:p>
            <a:pPr algn="ctr">
              <a:buNone/>
            </a:pPr>
            <a:endParaRPr lang="ru-RU" sz="3200" b="1" dirty="0" smtClean="0">
              <a:solidFill>
                <a:schemeClr val="accent3">
                  <a:lumMod val="50000"/>
                </a:schemeClr>
              </a:solidFill>
              <a:latin typeface="Times New Roman" pitchFamily="18" charset="0"/>
              <a:cs typeface="Times New Roman" pitchFamily="18" charset="0"/>
            </a:endParaRPr>
          </a:p>
          <a:p>
            <a:pPr>
              <a:buNone/>
            </a:pPr>
            <a:r>
              <a:rPr lang="ru-RU" sz="3200" b="1" dirty="0" smtClean="0">
                <a:solidFill>
                  <a:schemeClr val="accent3">
                    <a:lumMod val="50000"/>
                  </a:schemeClr>
                </a:solidFill>
                <a:latin typeface="Times New Roman" pitchFamily="18" charset="0"/>
                <a:cs typeface="Times New Roman" pitchFamily="18" charset="0"/>
              </a:rPr>
              <a:t> </a:t>
            </a:r>
            <a:r>
              <a:rPr lang="ru-RU" sz="2800" dirty="0" smtClean="0">
                <a:solidFill>
                  <a:schemeClr val="accent3">
                    <a:lumMod val="50000"/>
                  </a:schemeClr>
                </a:solidFill>
                <a:latin typeface="Times New Roman" pitchFamily="18" charset="0"/>
                <a:cs typeface="Times New Roman" pitchFamily="18" charset="0"/>
              </a:rPr>
              <a:t>При помощи данной игры дети закрепят знания о предметах личной гигиены; последовательность мытья рук, одевания, сервировка стола; сформируются знания о здоровом образе жизни. </a:t>
            </a:r>
            <a:endParaRPr lang="ru-RU"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4" name="Заголовок 1"/>
          <p:cNvSpPr>
            <a:spLocks noGrp="1"/>
          </p:cNvSpPr>
          <p:nvPr>
            <p:ph type="ctrTitle"/>
          </p:nvPr>
        </p:nvSpPr>
        <p:spPr>
          <a:xfrm>
            <a:off x="683568" y="1988840"/>
            <a:ext cx="7848871" cy="1143008"/>
          </a:xfrm>
        </p:spPr>
        <p:txBody>
          <a:bodyPr>
            <a:normAutofit fontScale="90000"/>
          </a:bodyPr>
          <a:lstStyle/>
          <a:p>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sz="3100" b="1" dirty="0" smtClean="0">
                <a:solidFill>
                  <a:srgbClr val="4F6228"/>
                </a:solidFill>
                <a:latin typeface="Times New Roman" pitchFamily="18" charset="0"/>
                <a:cs typeface="Times New Roman" pitchFamily="18" charset="0"/>
              </a:rPr>
              <a:t>Приложение к методическому </a:t>
            </a:r>
            <a:r>
              <a:rPr lang="ru-RU" sz="3100" b="1" dirty="0" smtClean="0">
                <a:solidFill>
                  <a:schemeClr val="accent3">
                    <a:lumMod val="50000"/>
                  </a:schemeClr>
                </a:solidFill>
                <a:latin typeface="Times New Roman" pitchFamily="18" charset="0"/>
                <a:cs typeface="Times New Roman" pitchFamily="18" charset="0"/>
              </a:rPr>
              <a:t>пособию </a:t>
            </a:r>
            <a:br>
              <a:rPr lang="ru-RU" sz="3100" b="1" dirty="0" smtClean="0">
                <a:solidFill>
                  <a:schemeClr val="accent3">
                    <a:lumMod val="50000"/>
                  </a:schemeClr>
                </a:solidFill>
                <a:latin typeface="Times New Roman" pitchFamily="18" charset="0"/>
                <a:cs typeface="Times New Roman" pitchFamily="18" charset="0"/>
              </a:rPr>
            </a:br>
            <a:r>
              <a:rPr lang="ru-RU" sz="3100" b="1" dirty="0" smtClean="0">
                <a:solidFill>
                  <a:schemeClr val="accent3">
                    <a:lumMod val="50000"/>
                  </a:schemeClr>
                </a:solidFill>
                <a:latin typeface="Times New Roman" pitchFamily="18" charset="0"/>
                <a:cs typeface="Times New Roman" pitchFamily="18" charset="0"/>
              </a:rPr>
              <a:t>для детей дошкольного возраста 4-5 лет.</a:t>
            </a:r>
            <a:r>
              <a:rPr lang="ru-RU" sz="3100" b="1" dirty="0">
                <a:solidFill>
                  <a:schemeClr val="accent3">
                    <a:lumMod val="50000"/>
                  </a:schemeClr>
                </a:solidFill>
                <a:latin typeface="Times New Roman" pitchFamily="18" charset="0"/>
                <a:cs typeface="Times New Roman" pitchFamily="18" charset="0"/>
              </a:rPr>
              <a:t/>
            </a:r>
            <a:br>
              <a:rPr lang="ru-RU" sz="3100" b="1" dirty="0">
                <a:solidFill>
                  <a:schemeClr val="accent3">
                    <a:lumMod val="50000"/>
                  </a:schemeClr>
                </a:solidFill>
                <a:latin typeface="Times New Roman" pitchFamily="18" charset="0"/>
                <a:cs typeface="Times New Roman" pitchFamily="18" charset="0"/>
              </a:rPr>
            </a:br>
            <a:r>
              <a:rPr lang="ru-RU" sz="3100" b="1" dirty="0" smtClean="0">
                <a:solidFill>
                  <a:schemeClr val="accent3">
                    <a:lumMod val="50000"/>
                  </a:schemeClr>
                </a:solidFill>
                <a:latin typeface="Times New Roman" pitchFamily="18" charset="0"/>
                <a:cs typeface="Times New Roman" pitchFamily="18" charset="0"/>
              </a:rPr>
              <a:t/>
            </a:r>
            <a:br>
              <a:rPr lang="ru-RU" sz="3100" b="1" dirty="0" smtClean="0">
                <a:solidFill>
                  <a:schemeClr val="accent3">
                    <a:lumMod val="50000"/>
                  </a:schemeClr>
                </a:solidFill>
                <a:latin typeface="Times New Roman" pitchFamily="18" charset="0"/>
                <a:cs typeface="Times New Roman" pitchFamily="18" charset="0"/>
              </a:rPr>
            </a:br>
            <a:r>
              <a:rPr lang="ru-RU" sz="2700" b="1" dirty="0">
                <a:solidFill>
                  <a:srgbClr val="9BBB59">
                    <a:lumMod val="50000"/>
                  </a:srgbClr>
                </a:solidFill>
                <a:latin typeface="Times New Roman" pitchFamily="18" charset="0"/>
                <a:cs typeface="Times New Roman" pitchFamily="18" charset="0"/>
              </a:rPr>
              <a:t>(Картотека серии занятий, игр,                                       игр-этюдов, стихов, папка – передвижка рассказов).</a:t>
            </a:r>
            <a:br>
              <a:rPr lang="ru-RU" sz="2700" b="1" dirty="0">
                <a:solidFill>
                  <a:srgbClr val="9BBB59">
                    <a:lumMod val="50000"/>
                  </a:srgbClr>
                </a:solidFill>
                <a:latin typeface="Times New Roman" pitchFamily="18" charset="0"/>
                <a:cs typeface="Times New Roman" pitchFamily="18" charset="0"/>
              </a:rPr>
            </a:br>
            <a:r>
              <a:rPr lang="ru-RU" sz="2700" b="1" dirty="0">
                <a:solidFill>
                  <a:srgbClr val="1F497D">
                    <a:lumMod val="75000"/>
                  </a:srgbClr>
                </a:solidFill>
                <a:latin typeface="Times New Roman" pitchFamily="18" charset="0"/>
                <a:cs typeface="Times New Roman" pitchFamily="18" charset="0"/>
              </a:rPr>
              <a:t/>
            </a:r>
            <a:br>
              <a:rPr lang="ru-RU" sz="2700" b="1" dirty="0">
                <a:solidFill>
                  <a:srgbClr val="1F497D">
                    <a:lumMod val="75000"/>
                  </a:srgbClr>
                </a:solidFill>
                <a:latin typeface="Times New Roman" pitchFamily="18" charset="0"/>
                <a:cs typeface="Times New Roman" pitchFamily="18" charset="0"/>
              </a:rPr>
            </a:br>
            <a:r>
              <a:rPr lang="ru-RU" b="1" dirty="0">
                <a:solidFill>
                  <a:srgbClr val="1F497D">
                    <a:lumMod val="75000"/>
                  </a:srgbClr>
                </a:solidFill>
                <a:latin typeface="Times New Roman" pitchFamily="18" charset="0"/>
                <a:cs typeface="Times New Roman" pitchFamily="18" charset="0"/>
              </a:rPr>
              <a:t/>
            </a:r>
            <a:br>
              <a:rPr lang="ru-RU" b="1" dirty="0">
                <a:solidFill>
                  <a:srgbClr val="1F497D">
                    <a:lumMod val="75000"/>
                  </a:srgbClr>
                </a:solidFill>
                <a:latin typeface="Times New Roman" pitchFamily="18" charset="0"/>
                <a:cs typeface="Times New Roman" pitchFamily="18" charset="0"/>
              </a:rPr>
            </a:br>
            <a:endParaRPr lang="ru-RU"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54411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899591" y="766303"/>
            <a:ext cx="7344816" cy="6073970"/>
          </a:xfrm>
          <a:prstGeom prst="rect">
            <a:avLst/>
          </a:prstGeom>
        </p:spPr>
        <p:txBody>
          <a:bodyPr wrap="square">
            <a:spAutoFit/>
          </a:bodyPr>
          <a:lstStyle/>
          <a:p>
            <a:pPr indent="539750" algn="ctr">
              <a:lnSpc>
                <a:spcPct val="115000"/>
              </a:lnSpc>
              <a:spcAft>
                <a:spcPts val="0"/>
              </a:spcAft>
            </a:pPr>
            <a:r>
              <a:rPr lang="ru-RU" b="1" dirty="0" smtClean="0">
                <a:solidFill>
                  <a:srgbClr val="4F6228"/>
                </a:solidFill>
                <a:latin typeface="Times New Roman"/>
                <a:ea typeface="Times New Roman"/>
                <a:cs typeface="Times New Roman"/>
              </a:rPr>
              <a:t>ЗАНЯТИЕ «</a:t>
            </a:r>
            <a:r>
              <a:rPr lang="ru-RU" b="1" dirty="0">
                <a:solidFill>
                  <a:srgbClr val="4F6228"/>
                </a:solidFill>
                <a:latin typeface="Times New Roman"/>
                <a:ea typeface="Times New Roman"/>
                <a:cs typeface="Times New Roman"/>
              </a:rPr>
              <a:t>УЧИМ КУКЛУ КАТЮ МЫТЬ РУКИ</a:t>
            </a:r>
            <a:r>
              <a:rPr lang="ru-RU" b="1" dirty="0" smtClean="0">
                <a:solidFill>
                  <a:srgbClr val="4F6228"/>
                </a:solidFill>
                <a:latin typeface="Times New Roman"/>
                <a:ea typeface="Times New Roman"/>
                <a:cs typeface="Times New Roman"/>
              </a:rPr>
              <a:t>».</a:t>
            </a:r>
            <a:endParaRPr lang="ru-RU" sz="1600" dirty="0">
              <a:solidFill>
                <a:srgbClr val="4F6228"/>
              </a:solidFill>
              <a:ea typeface="Calibri"/>
              <a:cs typeface="Times New Roman"/>
            </a:endParaRPr>
          </a:p>
          <a:p>
            <a:pPr indent="539750" algn="just">
              <a:lnSpc>
                <a:spcPct val="115000"/>
              </a:lnSpc>
              <a:spcAft>
                <a:spcPts val="0"/>
              </a:spcAft>
            </a:pPr>
            <a:r>
              <a:rPr lang="ru-RU" sz="1600" i="1" dirty="0">
                <a:solidFill>
                  <a:srgbClr val="4F6228"/>
                </a:solidFill>
                <a:latin typeface="Times New Roman" panose="02020603050405020304" pitchFamily="18" charset="0"/>
                <a:ea typeface="Times New Roman"/>
                <a:cs typeface="Times New Roman" panose="02020603050405020304" pitchFamily="18" charset="0"/>
              </a:rPr>
              <a:t>В дверь стучатся. Воспитатель открывает дверь. В гости пришла кукла Даша. У нее грязные руки. Она здоровается с детьми и пытается с каждым ребенком поздороваться за руки.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Даша, посмотри какие у тебя грязные руки. Дети скажите, можно такими руками здороваться? (ответы детей)</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Скажите, что необходимо сделать Даше? (ответы детей - Помыть руки.)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Даша начинает плевать на ладошки и тереть их.</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Ребята скажите, разве можно так мыть руки?(ответы детей)</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А как надо мыть руки? Что помогает нам чисто умываться? (ответы детей – Вода, мыло)</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Посмотрите, я принесла для Даши мыло. Понюхайте, какое оно? (душистое)</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 Как называется коробочка, в которой лежит мыло? (мыльница</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600" dirty="0" smtClean="0">
                <a:solidFill>
                  <a:srgbClr val="4F6228"/>
                </a:solidFill>
                <a:latin typeface="Times New Roman" panose="02020603050405020304" pitchFamily="18" charset="0"/>
                <a:ea typeface="Times New Roman"/>
                <a:cs typeface="Times New Roman" panose="02020603050405020304" pitchFamily="18" charset="0"/>
              </a:rPr>
              <a:t>          - Давайте </a:t>
            </a:r>
            <a:r>
              <a:rPr lang="ru-RU" sz="1600" dirty="0">
                <a:solidFill>
                  <a:srgbClr val="4F6228"/>
                </a:solidFill>
                <a:latin typeface="Times New Roman" panose="02020603050405020304" pitchFamily="18" charset="0"/>
                <a:ea typeface="Times New Roman"/>
                <a:cs typeface="Times New Roman" panose="02020603050405020304" pitchFamily="18" charset="0"/>
              </a:rPr>
              <a:t>поможем Даше вымыть руки</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p>
          <a:p>
            <a:pPr lvl="0" indent="539750" algn="just">
              <a:lnSpc>
                <a:spcPct val="115000"/>
              </a:lnSpc>
            </a:pPr>
            <a:r>
              <a:rPr lang="ru-RU" sz="1600" i="1" dirty="0">
                <a:solidFill>
                  <a:srgbClr val="4F6228"/>
                </a:solidFill>
                <a:latin typeface="Times New Roman" panose="02020603050405020304" pitchFamily="18" charset="0"/>
                <a:ea typeface="Times New Roman"/>
                <a:cs typeface="Times New Roman" panose="02020603050405020304" pitchFamily="18" charset="0"/>
              </a:rPr>
              <a:t>Игровой момент: кто - то из детей моет кукле руки, при этом проговаривается алгоритм мытья рук: включить кран, намочить руки, намылить руки мылом, тщательно растереть мыло, смыть мыло водой, выключить кран</a:t>
            </a:r>
            <a:r>
              <a:rPr lang="ru-RU" sz="1600" dirty="0">
                <a:solidFill>
                  <a:srgbClr val="4F6228"/>
                </a:solidFill>
                <a:latin typeface="Times New Roman" panose="02020603050405020304" pitchFamily="18" charset="0"/>
                <a:ea typeface="Times New Roman"/>
                <a:cs typeface="Times New Roman" panose="02020603050405020304" pitchFamily="18" charset="0"/>
              </a:rPr>
              <a:t>.</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285750" indent="-285750" algn="just">
              <a:lnSpc>
                <a:spcPct val="115000"/>
              </a:lnSpc>
              <a:spcAft>
                <a:spcPts val="0"/>
              </a:spcAft>
              <a:buFontTx/>
              <a:buChar char="-"/>
            </a:pP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
        <p:nvSpPr>
          <p:cNvPr id="3" name="Прямоугольник 2"/>
          <p:cNvSpPr/>
          <p:nvPr/>
        </p:nvSpPr>
        <p:spPr>
          <a:xfrm>
            <a:off x="4183106" y="116632"/>
            <a:ext cx="4561506" cy="410882"/>
          </a:xfrm>
          <a:prstGeom prst="rect">
            <a:avLst/>
          </a:prstGeom>
        </p:spPr>
        <p:txBody>
          <a:bodyPr wrap="none">
            <a:spAutoFit/>
          </a:bodyPr>
          <a:lstStyle/>
          <a:p>
            <a:pPr algn="ctr">
              <a:lnSpc>
                <a:spcPct val="115000"/>
              </a:lnSpc>
              <a:spcAft>
                <a:spcPts val="0"/>
              </a:spcAft>
            </a:pPr>
            <a:r>
              <a:rPr lang="ru-RU" b="1" dirty="0" smtClean="0">
                <a:solidFill>
                  <a:srgbClr val="4F6228"/>
                </a:solidFill>
                <a:latin typeface="Times New Roman"/>
                <a:ea typeface="Times New Roman"/>
                <a:cs typeface="Times New Roman"/>
              </a:rPr>
              <a:t>               ЗАНЯТИЯ.  ПРИЛОЖЕНИЕ №</a:t>
            </a:r>
            <a:r>
              <a:rPr lang="ru-RU" b="1" dirty="0">
                <a:solidFill>
                  <a:srgbClr val="4F6228"/>
                </a:solidFill>
                <a:latin typeface="Times New Roman"/>
                <a:ea typeface="Times New Roman"/>
                <a:cs typeface="Times New Roman"/>
              </a:rPr>
              <a:t> </a:t>
            </a:r>
            <a:r>
              <a:rPr lang="ru-RU" b="1" dirty="0" smtClean="0">
                <a:solidFill>
                  <a:srgbClr val="4F6228"/>
                </a:solidFill>
                <a:latin typeface="Times New Roman"/>
                <a:ea typeface="Times New Roman"/>
                <a:cs typeface="Times New Roman"/>
              </a:rPr>
              <a:t>1</a:t>
            </a:r>
            <a:endParaRPr lang="ru-RU" sz="1400" dirty="0">
              <a:solidFill>
                <a:srgbClr val="4F6228"/>
              </a:solidFill>
              <a:ea typeface="Calibri"/>
              <a:cs typeface="Times New Roman"/>
            </a:endParaRPr>
          </a:p>
        </p:txBody>
      </p:sp>
    </p:spTree>
    <p:extLst>
      <p:ext uri="{BB962C8B-B14F-4D97-AF65-F5344CB8AC3E}">
        <p14:creationId xmlns:p14="http://schemas.microsoft.com/office/powerpoint/2010/main" val="3715359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971599" y="908720"/>
            <a:ext cx="7200800" cy="4622804"/>
          </a:xfrm>
          <a:prstGeom prst="rect">
            <a:avLst/>
          </a:prstGeom>
        </p:spPr>
        <p:txBody>
          <a:bodyPr wrap="square">
            <a:spAutoFit/>
          </a:bodyPr>
          <a:lstStyle/>
          <a:p>
            <a:pPr lvl="0" indent="539750" algn="just">
              <a:lnSpc>
                <a:spcPct val="115000"/>
              </a:lnSpc>
            </a:pPr>
            <a:r>
              <a:rPr lang="ru-RU" sz="1600" dirty="0" smtClean="0">
                <a:solidFill>
                  <a:srgbClr val="4F6228"/>
                </a:solidFill>
                <a:latin typeface="Times New Roman" panose="02020603050405020304" pitchFamily="18" charset="0"/>
                <a:ea typeface="Times New Roman"/>
                <a:cs typeface="Times New Roman" panose="02020603050405020304" pitchFamily="18" charset="0"/>
              </a:rPr>
              <a:t>В </a:t>
            </a:r>
            <a:r>
              <a:rPr lang="ru-RU" sz="1600" dirty="0">
                <a:solidFill>
                  <a:srgbClr val="4F6228"/>
                </a:solidFill>
                <a:latin typeface="Times New Roman" panose="02020603050405020304" pitchFamily="18" charset="0"/>
                <a:ea typeface="Times New Roman"/>
                <a:cs typeface="Times New Roman" panose="02020603050405020304" pitchFamily="18" charset="0"/>
              </a:rPr>
              <a:t>процессе обыгрывания спросить у детей: - Почему нужно мыть руки с мылом?</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Что теперь должна сделать Даша?</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(ответы детей – Вытереть руки полотенцем.)</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Вот я даю Даше полотенце, какое оно? (мягкое, пушистое, чистое)</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Поможем Даше вытереть руки.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i="1" u="sng" dirty="0">
                <a:solidFill>
                  <a:srgbClr val="4F6228"/>
                </a:solidFill>
                <a:latin typeface="Times New Roman" panose="02020603050405020304" pitchFamily="18" charset="0"/>
                <a:ea typeface="Times New Roman"/>
                <a:cs typeface="Times New Roman" panose="02020603050405020304" pitchFamily="18" charset="0"/>
              </a:rPr>
              <a:t>Желающий ребенок вытирает кукле руки.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Еще раз давайте напомним Даше, как нужно правильно мыть руки.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dirty="0" smtClean="0">
                <a:solidFill>
                  <a:srgbClr val="4F6228"/>
                </a:solidFill>
                <a:latin typeface="Times New Roman" panose="02020603050405020304" pitchFamily="18" charset="0"/>
                <a:ea typeface="Times New Roman"/>
                <a:cs typeface="Times New Roman" panose="02020603050405020304" pitchFamily="18" charset="0"/>
              </a:rPr>
              <a:t>Д/упр. </a:t>
            </a:r>
            <a:r>
              <a:rPr lang="ru-RU" sz="1600" dirty="0">
                <a:solidFill>
                  <a:srgbClr val="4F6228"/>
                </a:solidFill>
                <a:latin typeface="Times New Roman" panose="02020603050405020304" pitchFamily="18" charset="0"/>
                <a:ea typeface="Times New Roman"/>
                <a:cs typeface="Times New Roman" panose="02020603050405020304" pitchFamily="18" charset="0"/>
              </a:rPr>
              <a:t>«Мальчик моет руки»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Теперь у Даши чистые руки и она хочет с вами поздороваться.</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Кукла здоровается с детьми за руки.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Кукла Даша. Вы хотите поиграть со мной в игру.</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dirty="0">
                <a:solidFill>
                  <a:srgbClr val="4F6228"/>
                </a:solidFill>
                <a:latin typeface="Times New Roman"/>
                <a:ea typeface="Times New Roman"/>
                <a:cs typeface="Times New Roman"/>
              </a:rPr>
              <a:t>П/и «У медведя во бору»</a:t>
            </a:r>
            <a:endParaRPr lang="ru-RU" sz="1600" dirty="0">
              <a:solidFill>
                <a:srgbClr val="4F6228"/>
              </a:solidFill>
              <a:ea typeface="Calibri"/>
              <a:cs typeface="Times New Roman"/>
            </a:endParaRPr>
          </a:p>
        </p:txBody>
      </p:sp>
    </p:spTree>
    <p:extLst>
      <p:ext uri="{BB962C8B-B14F-4D97-AF65-F5344CB8AC3E}">
        <p14:creationId xmlns:p14="http://schemas.microsoft.com/office/powerpoint/2010/main" val="4122129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215120" y="819631"/>
            <a:ext cx="6912768" cy="5218736"/>
          </a:xfrm>
          <a:prstGeom prst="rect">
            <a:avLst/>
          </a:prstGeom>
        </p:spPr>
        <p:txBody>
          <a:bodyPr wrap="square">
            <a:spAutoFit/>
          </a:bodyPr>
          <a:lstStyle/>
          <a:p>
            <a:pPr indent="539750" algn="just">
              <a:lnSpc>
                <a:spcPct val="150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Посмотрите, у Даши есть интересная коробочка.</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50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Д/и «Каждому свой домик»</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50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Нужно разложить принадлежности (мыло, полотенце, зубная щетка, зубная паста) по местам (мыльница, футляр для зубной щетки, стаканчик, крючок для полотенца)</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50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Даша. Какие вы молодцы. Но мне пора домой. Вы меня научили правильно мыть руки и рассказали, почему их нужно мыть с мылом. Я хочу подарить книжку, которая поможет вам узнать «Почему нужно чистить зубы» До свидания.</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50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Кукла детям дарит книжку</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50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Даша, я тебя провожу.</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50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выносит куклу из группы.</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50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Молодцы! А теперь вы отдохнете, а после мы прочитаем книжку, которую подарила Даша.</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122129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971599" y="958322"/>
            <a:ext cx="7200800" cy="4941353"/>
          </a:xfrm>
          <a:prstGeom prst="rect">
            <a:avLst/>
          </a:prstGeom>
        </p:spPr>
        <p:txBody>
          <a:bodyPr wrap="square">
            <a:spAutoFit/>
          </a:bodyPr>
          <a:lstStyle/>
          <a:p>
            <a:pPr indent="539750" algn="ctr">
              <a:lnSpc>
                <a:spcPct val="115000"/>
              </a:lnSpc>
              <a:spcAft>
                <a:spcPts val="0"/>
              </a:spcAft>
            </a:pPr>
            <a:r>
              <a:rPr lang="ru-RU" b="1" dirty="0">
                <a:solidFill>
                  <a:srgbClr val="4F6228"/>
                </a:solidFill>
                <a:latin typeface="Times New Roman"/>
                <a:ea typeface="Times New Roman"/>
                <a:cs typeface="Times New Roman"/>
              </a:rPr>
              <a:t>ЗАНЯТИЕ </a:t>
            </a:r>
            <a:r>
              <a:rPr lang="ru-RU" b="1" dirty="0" smtClean="0">
                <a:solidFill>
                  <a:srgbClr val="4F6228"/>
                </a:solidFill>
                <a:latin typeface="Times New Roman"/>
                <a:ea typeface="Times New Roman"/>
                <a:cs typeface="Times New Roman"/>
              </a:rPr>
              <a:t> </a:t>
            </a:r>
            <a:r>
              <a:rPr lang="ru-RU" b="1" dirty="0">
                <a:solidFill>
                  <a:srgbClr val="4F6228"/>
                </a:solidFill>
                <a:latin typeface="Times New Roman"/>
                <a:ea typeface="Times New Roman"/>
                <a:cs typeface="Times New Roman"/>
              </a:rPr>
              <a:t>«МОИ ЗДОРОВЫЕ ЗУБКИ</a:t>
            </a:r>
            <a:r>
              <a:rPr lang="ru-RU" b="1" dirty="0" smtClean="0">
                <a:solidFill>
                  <a:srgbClr val="4F6228"/>
                </a:solidFill>
                <a:latin typeface="Times New Roman"/>
                <a:ea typeface="Times New Roman"/>
                <a:cs typeface="Times New Roman"/>
              </a:rPr>
              <a:t>».</a:t>
            </a:r>
          </a:p>
          <a:p>
            <a:pPr indent="539750" algn="ctr">
              <a:lnSpc>
                <a:spcPct val="115000"/>
              </a:lnSpc>
              <a:spcAft>
                <a:spcPts val="0"/>
              </a:spcAft>
            </a:pPr>
            <a:endParaRPr lang="ru-RU" sz="1600" dirty="0">
              <a:solidFill>
                <a:srgbClr val="4F6228"/>
              </a:solidFill>
              <a:ea typeface="Calibri"/>
              <a:cs typeface="Times New Roman"/>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Сегодня на занятии мы ребята поговорим с вами о наших зубах. У нас у всех есть зубы. А как вы думаете, для чего нам нужны зубы?</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Ответы детей: (чтобы есть, пережевывать пищу, и т.д.)</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 Правильно, ребята. Зубы нам нужны, чтобы кушать. Но зубы не только нам нужны, они нужны и бобренку, чтобы построить себе крепкий дом, и волчонку, чтобы его услышала мама, как он стучит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зубами</a:t>
            </a:r>
            <a:r>
              <a:rPr lang="ru-RU" sz="1600" dirty="0">
                <a:solidFill>
                  <a:srgbClr val="4F6228"/>
                </a:solidFill>
                <a:latin typeface="Times New Roman" panose="02020603050405020304" pitchFamily="18" charset="0"/>
                <a:ea typeface="Times New Roman"/>
                <a:cs typeface="Times New Roman" panose="02020603050405020304" pitchFamily="18" charset="0"/>
              </a:rPr>
              <a:t>, придет и согреет его. Зубы нужны зайчонку, чтобы грызть морковку, капусту и зеленую сочную траву.</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 Ребятки, скажите, а вы что больше любите кушать?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Ответы детей:…</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 А конфеты, шоколадки, торты, варенье любите кушать? Все правильно, мы все обожаем кушать сладости, но оказывается, когда много кушаешь сладости, они начинают разрушать наши зубы, на зубах появляются дырочка и зуб начинает болеть. А когда зуб болит, куда мы идем?</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Ответы детей: (в больницу к врачу</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122129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214422" y="-1214424"/>
            <a:ext cx="6858002" cy="9286846"/>
          </a:xfrm>
          <a:prstGeom prst="rect">
            <a:avLst/>
          </a:prstGeom>
          <a:noFill/>
        </p:spPr>
      </p:pic>
      <p:sp>
        <p:nvSpPr>
          <p:cNvPr id="16385" name="Rectangle 1"/>
          <p:cNvSpPr>
            <a:spLocks noChangeArrowheads="1"/>
          </p:cNvSpPr>
          <p:nvPr/>
        </p:nvSpPr>
        <p:spPr bwMode="auto">
          <a:xfrm>
            <a:off x="1142976" y="723110"/>
            <a:ext cx="7072298"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ru-RU" b="1" i="0" u="sng"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b="1" i="0"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ПРАКТИЧЕСКАЯ  ЦЕННОСТЬ</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b="1" i="0" u="sng"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Оснащение предметно-развивающей среды группы детского сада:</a:t>
            </a:r>
            <a:endParaRPr kumimoji="0" lang="ru-RU"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tab pos="457200" algn="l"/>
              </a:tabLst>
            </a:pPr>
            <a:endParaRPr kumimoji="0" lang="ru-RU" sz="8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tab pos="457200" algn="l"/>
              </a:tabLst>
            </a:pPr>
            <a:r>
              <a:rPr kumimoji="0" lang="ru-RU" sz="16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Пополнение и  обновление уголка здоровья в группе.</a:t>
            </a:r>
            <a:endParaRPr kumimoji="0" lang="ru-RU" sz="1600" b="0" i="0" u="none" strike="noStrike" cap="none" normalizeH="0" baseline="0" dirty="0" smtClean="0">
              <a:ln>
                <a:noFill/>
              </a:ln>
              <a:solidFill>
                <a:srgbClr val="4F6228"/>
              </a:solidFill>
              <a:effectLst/>
              <a:latin typeface="Times New Roman" pitchFamily="18" charset="0"/>
              <a:cs typeface="Times New Roman" pitchFamily="18" charset="0"/>
            </a:endParaRPr>
          </a:p>
        </p:txBody>
      </p:sp>
      <p:sp>
        <p:nvSpPr>
          <p:cNvPr id="11" name="Прямоугольник 10"/>
          <p:cNvSpPr/>
          <p:nvPr/>
        </p:nvSpPr>
        <p:spPr>
          <a:xfrm>
            <a:off x="1142976" y="2071678"/>
            <a:ext cx="7143800" cy="3970318"/>
          </a:xfrm>
          <a:prstGeom prst="rect">
            <a:avLst/>
          </a:prstGeom>
        </p:spPr>
        <p:txBody>
          <a:bodyPr wrap="square">
            <a:spAutoFit/>
          </a:bodyPr>
          <a:lstStyle/>
          <a:p>
            <a:r>
              <a:rPr lang="ru-RU" sz="1400" dirty="0" smtClean="0">
                <a:solidFill>
                  <a:srgbClr val="4F6228"/>
                </a:solidFill>
                <a:latin typeface="Times New Roman" pitchFamily="18" charset="0"/>
                <a:cs typeface="Times New Roman" pitchFamily="18" charset="0"/>
              </a:rPr>
              <a:t>Культурно-гигиенические навыки - важная составляющая часть культуры поведения.</a:t>
            </a:r>
          </a:p>
          <a:p>
            <a:r>
              <a:rPr lang="ru-RU" sz="1400" dirty="0" smtClean="0">
                <a:solidFill>
                  <a:srgbClr val="4F6228"/>
                </a:solidFill>
                <a:latin typeface="Times New Roman" pitchFamily="18" charset="0"/>
                <a:cs typeface="Times New Roman" pitchFamily="18" charset="0"/>
              </a:rPr>
              <a:t> Мы должны постоянно помнить, что привитые в детстве навыки, в том числе культурно-гигиенические, приносят человеку огромную пользу в течение всей его последующей жизни.</a:t>
            </a:r>
            <a:br>
              <a:rPr lang="ru-RU" sz="1400" dirty="0" smtClean="0">
                <a:solidFill>
                  <a:srgbClr val="4F6228"/>
                </a:solidFill>
                <a:latin typeface="Times New Roman" pitchFamily="18" charset="0"/>
                <a:cs typeface="Times New Roman" pitchFamily="18" charset="0"/>
              </a:rPr>
            </a:br>
            <a:r>
              <a:rPr lang="ru-RU" sz="1400" dirty="0" smtClean="0">
                <a:solidFill>
                  <a:srgbClr val="4F6228"/>
                </a:solidFill>
                <a:latin typeface="Times New Roman" pitchFamily="18" charset="0"/>
                <a:cs typeface="Times New Roman" pitchFamily="18" charset="0"/>
              </a:rPr>
              <a:t>Формируя у детей дошкольного возраста культурно - гигиенические навыки, мы параллельно влияем на многие психические процессы в развитии ребёнка, при этом педагог должен набраться большого терпения и понимания.</a:t>
            </a:r>
            <a:br>
              <a:rPr lang="ru-RU" sz="1400" dirty="0" smtClean="0">
                <a:solidFill>
                  <a:srgbClr val="4F6228"/>
                </a:solidFill>
                <a:latin typeface="Times New Roman" pitchFamily="18" charset="0"/>
                <a:cs typeface="Times New Roman" pitchFamily="18" charset="0"/>
              </a:rPr>
            </a:br>
            <a:r>
              <a:rPr lang="ru-RU" sz="1400" dirty="0" smtClean="0">
                <a:solidFill>
                  <a:srgbClr val="4F6228"/>
                </a:solidFill>
                <a:latin typeface="Times New Roman" pitchFamily="18" charset="0"/>
                <a:cs typeface="Times New Roman" pitchFamily="18" charset="0"/>
              </a:rPr>
              <a:t>Гигиеническая культура столь же важна для человека, как и умение разговаривать, писать, читать. Уход за собой дарит человеку прекрасное ощущение чистоты, здоровья: каждая клеточка организма начинает жить в оптимальном режиме, не огорчая ее владельца. </a:t>
            </a:r>
            <a:br>
              <a:rPr lang="ru-RU" sz="1400" dirty="0" smtClean="0">
                <a:solidFill>
                  <a:srgbClr val="4F6228"/>
                </a:solidFill>
                <a:latin typeface="Times New Roman" pitchFamily="18" charset="0"/>
                <a:cs typeface="Times New Roman" pitchFamily="18" charset="0"/>
              </a:rPr>
            </a:br>
            <a:r>
              <a:rPr lang="ru-RU" sz="1400" dirty="0" smtClean="0">
                <a:solidFill>
                  <a:srgbClr val="4F6228"/>
                </a:solidFill>
                <a:latin typeface="Times New Roman" pitchFamily="18" charset="0"/>
                <a:cs typeface="Times New Roman" pitchFamily="18" charset="0"/>
              </a:rPr>
              <a:t>Формируют навыки личной гигиены: умение детей быть всегда опрятными, замечать неполадки в своей одежде, самостоятельно или с помощью взрослых их устранять. Приучают правильно сидеть за столом во время еды, аккуратно есть, тщательно, бесшумно пережевывать пищу, уметь пользоваться столовыми приборами, салфеткой. Детям, которые дежурят по столовой, нужно не только уметь правильно накрыть стол и ставить посуду, но и твердо усвоить, что, перед тем как приступить к выполнению своих обязанностей, необходимо тщательно помыть руки с мылом, привести себя в порядок, причесаться. </a:t>
            </a:r>
            <a:br>
              <a:rPr lang="ru-RU" sz="1400" dirty="0" smtClean="0">
                <a:solidFill>
                  <a:srgbClr val="4F6228"/>
                </a:solidFill>
                <a:latin typeface="Times New Roman" pitchFamily="18" charset="0"/>
                <a:cs typeface="Times New Roman" pitchFamily="18" charset="0"/>
              </a:rPr>
            </a:br>
            <a:endParaRPr lang="ru-RU" sz="1400" dirty="0">
              <a:solidFill>
                <a:srgbClr val="4F622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115616" y="908720"/>
            <a:ext cx="6912768" cy="1224951"/>
          </a:xfrm>
          <a:prstGeom prst="rect">
            <a:avLst/>
          </a:prstGeom>
        </p:spPr>
        <p:txBody>
          <a:bodyPr wrap="square">
            <a:spAutoFit/>
          </a:bodyPr>
          <a:lstStyle/>
          <a:p>
            <a:pPr lvl="0" indent="539750" algn="just">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 Правильно, мы должны идти к врачу и лечить зуб. Но чтобы наши зубы не болели, лучше всего подражать зайчонку – есть больше овощей и фруктов, и конечно не пить без конца сладкий чай и компот. А вот кефир и молоко пить полезно.</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
        <p:nvSpPr>
          <p:cNvPr id="3" name="Прямоугольник 2"/>
          <p:cNvSpPr/>
          <p:nvPr/>
        </p:nvSpPr>
        <p:spPr>
          <a:xfrm>
            <a:off x="1115616" y="2133671"/>
            <a:ext cx="6912768" cy="3277820"/>
          </a:xfrm>
          <a:prstGeom prst="rect">
            <a:avLst/>
          </a:prstGeom>
        </p:spPr>
        <p:txBody>
          <a:bodyPr wrap="square">
            <a:spAutoFit/>
          </a:bodyPr>
          <a:lstStyle/>
          <a:p>
            <a:pPr indent="539750" algn="just">
              <a:lnSpc>
                <a:spcPct val="115000"/>
              </a:lnSpc>
              <a:spcAft>
                <a:spcPts val="0"/>
              </a:spcAft>
            </a:pPr>
            <a:r>
              <a:rPr lang="ru-RU" dirty="0">
                <a:solidFill>
                  <a:srgbClr val="4F6228"/>
                </a:solidFill>
                <a:latin typeface="Times New Roman"/>
                <a:ea typeface="Times New Roman"/>
                <a:cs typeface="Times New Roman"/>
              </a:rPr>
              <a:t>(сюрпризный момент – слышится плач куклы)</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Воспитатель: - Ой, ребятки, слышите, кто-то плачет? Пойду я посмотрю.</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(воспитатель вносит куклу Ксюшу с перевязанной щекой, жалеем куклу и выясняем, что случилось с Ксюшей).</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 Оказывается, она была в гостях и там съела много сладкого, и у нее заболели зубы.</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 Ксюша ты как раз вовремя пришла, мы сегодня на занятии учимся, как правильно ухаживать за зубами. Садись на стульчик, мы тебя тоже научим. А мы с ребятами немножко отдохнем.</a:t>
            </a:r>
            <a:endParaRPr lang="ru-RU" sz="1600" dirty="0">
              <a:solidFill>
                <a:srgbClr val="4F6228"/>
              </a:solidFill>
              <a:ea typeface="Calibri"/>
              <a:cs typeface="Times New Roman"/>
            </a:endParaRPr>
          </a:p>
        </p:txBody>
      </p:sp>
    </p:spTree>
    <p:extLst>
      <p:ext uri="{BB962C8B-B14F-4D97-AF65-F5344CB8AC3E}">
        <p14:creationId xmlns:p14="http://schemas.microsoft.com/office/powerpoint/2010/main" val="4122129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259632" y="1056041"/>
            <a:ext cx="6696744" cy="4745915"/>
          </a:xfrm>
          <a:prstGeom prst="rect">
            <a:avLst/>
          </a:prstGeom>
        </p:spPr>
        <p:txBody>
          <a:bodyPr wrap="square">
            <a:spAutoFit/>
          </a:bodyPr>
          <a:lstStyle/>
          <a:p>
            <a:pPr indent="539750" algn="just">
              <a:lnSpc>
                <a:spcPct val="150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Физкультминутка:</a:t>
            </a:r>
            <a:endParaRPr lang="ru-RU" sz="1600" b="1"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50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 Ребята, сколько у нас во рту зубов?</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50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Ответы детей: - Много</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p>
          <a:p>
            <a:pPr marL="476250" indent="539750" algn="just">
              <a:lnSpc>
                <a:spcPct val="120000"/>
              </a:lnSpc>
              <a:spcAft>
                <a:spcPts val="0"/>
              </a:spcAft>
            </a:pPr>
            <a:r>
              <a:rPr lang="ru-RU" sz="1600" i="1" u="sng" dirty="0">
                <a:solidFill>
                  <a:srgbClr val="4F6228"/>
                </a:solidFill>
                <a:latin typeface="Times New Roman" panose="02020603050405020304" pitchFamily="18" charset="0"/>
                <a:ea typeface="Times New Roman"/>
                <a:cs typeface="Times New Roman" panose="02020603050405020304" pitchFamily="18" charset="0"/>
              </a:rPr>
              <a:t> Наши деточки устали,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20000"/>
              </a:lnSpc>
              <a:spcAft>
                <a:spcPts val="0"/>
              </a:spcAft>
            </a:pPr>
            <a:r>
              <a:rPr lang="ru-RU" sz="1600" i="1" u="sng" dirty="0">
                <a:solidFill>
                  <a:srgbClr val="4F6228"/>
                </a:solidFill>
                <a:latin typeface="Times New Roman" panose="02020603050405020304" pitchFamily="18" charset="0"/>
                <a:ea typeface="Times New Roman"/>
                <a:cs typeface="Times New Roman" panose="02020603050405020304" pitchFamily="18" charset="0"/>
              </a:rPr>
              <a:t>И со стульчиков все стали,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20000"/>
              </a:lnSpc>
              <a:spcAft>
                <a:spcPts val="0"/>
              </a:spcAft>
            </a:pPr>
            <a:r>
              <a:rPr lang="ru-RU" sz="1600" i="1" u="sng" dirty="0">
                <a:solidFill>
                  <a:srgbClr val="4F6228"/>
                </a:solidFill>
                <a:latin typeface="Times New Roman" panose="02020603050405020304" pitchFamily="18" charset="0"/>
                <a:ea typeface="Times New Roman"/>
                <a:cs typeface="Times New Roman" panose="02020603050405020304" pitchFamily="18" charset="0"/>
              </a:rPr>
              <a:t>Потянулись, потянулись,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20000"/>
              </a:lnSpc>
              <a:spcAft>
                <a:spcPts val="0"/>
              </a:spcAft>
            </a:pPr>
            <a:r>
              <a:rPr lang="ru-RU" sz="1600" i="1" u="sng" dirty="0">
                <a:solidFill>
                  <a:srgbClr val="4F6228"/>
                </a:solidFill>
                <a:latin typeface="Times New Roman" panose="02020603050405020304" pitchFamily="18" charset="0"/>
                <a:ea typeface="Times New Roman"/>
                <a:cs typeface="Times New Roman" panose="02020603050405020304" pitchFamily="18" charset="0"/>
              </a:rPr>
              <a:t>Солнышку мы улыбнулись,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20000"/>
              </a:lnSpc>
              <a:spcAft>
                <a:spcPts val="0"/>
              </a:spcAft>
            </a:pPr>
            <a:r>
              <a:rPr lang="ru-RU" sz="1600" i="1" u="sng" dirty="0">
                <a:solidFill>
                  <a:srgbClr val="4F6228"/>
                </a:solidFill>
                <a:latin typeface="Times New Roman" panose="02020603050405020304" pitchFamily="18" charset="0"/>
                <a:ea typeface="Times New Roman"/>
                <a:cs typeface="Times New Roman" panose="02020603050405020304" pitchFamily="18" charset="0"/>
              </a:rPr>
              <a:t>Вправо, влево наклонились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20000"/>
              </a:lnSpc>
              <a:spcAft>
                <a:spcPts val="0"/>
              </a:spcAft>
            </a:pPr>
            <a:r>
              <a:rPr lang="ru-RU" sz="1600" i="1" u="sng" dirty="0">
                <a:solidFill>
                  <a:srgbClr val="4F6228"/>
                </a:solidFill>
                <a:latin typeface="Times New Roman" panose="02020603050405020304" pitchFamily="18" charset="0"/>
                <a:ea typeface="Times New Roman"/>
                <a:cs typeface="Times New Roman" panose="02020603050405020304" pitchFamily="18" charset="0"/>
              </a:rPr>
              <a:t>Быстро к речке мы спустились,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20000"/>
              </a:lnSpc>
              <a:spcAft>
                <a:spcPts val="0"/>
              </a:spcAft>
            </a:pPr>
            <a:r>
              <a:rPr lang="ru-RU" sz="1600" i="1" u="sng" dirty="0">
                <a:solidFill>
                  <a:srgbClr val="4F6228"/>
                </a:solidFill>
                <a:latin typeface="Times New Roman" panose="02020603050405020304" pitchFamily="18" charset="0"/>
                <a:ea typeface="Times New Roman"/>
                <a:cs typeface="Times New Roman" panose="02020603050405020304" pitchFamily="18" charset="0"/>
              </a:rPr>
              <a:t>Льется чистая водица</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20000"/>
              </a:lnSpc>
              <a:spcAft>
                <a:spcPts val="0"/>
              </a:spcAft>
            </a:pPr>
            <a:r>
              <a:rPr lang="ru-RU" sz="1600" i="1" u="sng" dirty="0">
                <a:solidFill>
                  <a:srgbClr val="4F6228"/>
                </a:solidFill>
                <a:latin typeface="Times New Roman" panose="02020603050405020304" pitchFamily="18" charset="0"/>
                <a:ea typeface="Times New Roman"/>
                <a:cs typeface="Times New Roman" panose="02020603050405020304" pitchFamily="18" charset="0"/>
              </a:rPr>
              <a:t>Мы умеем сами мыться,</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20000"/>
              </a:lnSpc>
              <a:spcAft>
                <a:spcPts val="0"/>
              </a:spcAft>
            </a:pPr>
            <a:r>
              <a:rPr lang="ru-RU" sz="1600" i="1" u="sng" dirty="0">
                <a:solidFill>
                  <a:srgbClr val="4F6228"/>
                </a:solidFill>
                <a:latin typeface="Times New Roman" panose="02020603050405020304" pitchFamily="18" charset="0"/>
                <a:ea typeface="Times New Roman"/>
                <a:cs typeface="Times New Roman" panose="02020603050405020304" pitchFamily="18" charset="0"/>
              </a:rPr>
              <a:t>Зубную пасту мы берем</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20000"/>
              </a:lnSpc>
              <a:spcAft>
                <a:spcPts val="0"/>
              </a:spcAft>
            </a:pPr>
            <a:r>
              <a:rPr lang="ru-RU" sz="1600" i="1" u="sng" dirty="0">
                <a:solidFill>
                  <a:srgbClr val="4F6228"/>
                </a:solidFill>
                <a:latin typeface="Times New Roman" panose="02020603050405020304" pitchFamily="18" charset="0"/>
                <a:ea typeface="Times New Roman"/>
                <a:cs typeface="Times New Roman" panose="02020603050405020304" pitchFamily="18" charset="0"/>
              </a:rPr>
              <a:t>Крепко щеткой зубы трем</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20000"/>
              </a:lnSpc>
              <a:spcAft>
                <a:spcPts val="0"/>
              </a:spcAft>
            </a:pPr>
            <a:r>
              <a:rPr lang="ru-RU" sz="1600" i="1" u="sng" dirty="0">
                <a:solidFill>
                  <a:srgbClr val="4F6228"/>
                </a:solidFill>
                <a:latin typeface="Times New Roman" panose="02020603050405020304" pitchFamily="18" charset="0"/>
                <a:ea typeface="Times New Roman"/>
                <a:cs typeface="Times New Roman" panose="02020603050405020304" pitchFamily="18" charset="0"/>
              </a:rPr>
              <a:t>Моем шею, моем уши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20000"/>
              </a:lnSpc>
              <a:spcAft>
                <a:spcPts val="0"/>
              </a:spcAft>
            </a:pPr>
            <a:r>
              <a:rPr lang="ru-RU" sz="1600" i="1" u="sng" dirty="0">
                <a:solidFill>
                  <a:srgbClr val="4F6228"/>
                </a:solidFill>
                <a:latin typeface="Times New Roman" panose="02020603050405020304" pitchFamily="18" charset="0"/>
                <a:ea typeface="Times New Roman"/>
                <a:cs typeface="Times New Roman" panose="02020603050405020304" pitchFamily="18" charset="0"/>
              </a:rPr>
              <a:t>Сами вытремся </a:t>
            </a:r>
            <a:r>
              <a:rPr lang="ru-RU" sz="1600" i="1" u="sng" dirty="0" err="1">
                <a:solidFill>
                  <a:srgbClr val="4F6228"/>
                </a:solidFill>
                <a:latin typeface="Times New Roman" panose="02020603050405020304" pitchFamily="18" charset="0"/>
                <a:ea typeface="Times New Roman"/>
                <a:cs typeface="Times New Roman" panose="02020603050405020304" pitchFamily="18" charset="0"/>
              </a:rPr>
              <a:t>посуше</a:t>
            </a:r>
            <a:r>
              <a:rPr lang="ru-RU" sz="1600" i="1" u="sng" dirty="0">
                <a:solidFill>
                  <a:srgbClr val="4F6228"/>
                </a:solidFill>
                <a:latin typeface="Times New Roman" panose="02020603050405020304" pitchFamily="18" charset="0"/>
                <a:ea typeface="Times New Roman"/>
                <a:cs typeface="Times New Roman" panose="02020603050405020304" pitchFamily="18" charset="0"/>
              </a:rPr>
              <a:t>.</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122129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105820" y="993717"/>
            <a:ext cx="6984776" cy="4870564"/>
          </a:xfrm>
          <a:prstGeom prst="rect">
            <a:avLst/>
          </a:prstGeom>
        </p:spPr>
        <p:txBody>
          <a:bodyPr wrap="square">
            <a:spAutoFit/>
          </a:bodyPr>
          <a:lstStyle/>
          <a:p>
            <a:pPr indent="539750" algn="just">
              <a:lnSpc>
                <a:spcPct val="115000"/>
              </a:lnSpc>
              <a:spcAft>
                <a:spcPts val="0"/>
              </a:spcAft>
            </a:pPr>
            <a:r>
              <a:rPr lang="ru-RU" dirty="0">
                <a:solidFill>
                  <a:srgbClr val="4F6228"/>
                </a:solidFill>
                <a:latin typeface="Times New Roman"/>
                <a:ea typeface="Times New Roman"/>
                <a:cs typeface="Times New Roman"/>
              </a:rPr>
              <a:t>Воспитатель: - Правильно, много. Покажите свои зубы. Вот какие красивые зубы. Но каждый наш зубик нужно беречь и охранять. Беречь, мы уже знаем как:</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1. Но есть слишком много сладостей.</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2. А еще нужно, после еды полоскать рот теплой водой.</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 У нас у всех есть промежутки между зубами, в которых застревают кусочки пищи. Поэтому посмотри Ксюша, как надо стараться, чтобы вода прошла через эти промежутки.</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(показ действий воспитателем детям</a:t>
            </a:r>
            <a:r>
              <a:rPr lang="ru-RU" dirty="0" smtClean="0">
                <a:solidFill>
                  <a:srgbClr val="4F6228"/>
                </a:solidFill>
                <a:latin typeface="Times New Roman"/>
                <a:ea typeface="Times New Roman"/>
                <a:cs typeface="Times New Roman"/>
              </a:rPr>
              <a:t>).</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(показ действий детьми</a:t>
            </a:r>
            <a:r>
              <a:rPr lang="ru-RU" dirty="0" smtClean="0">
                <a:solidFill>
                  <a:srgbClr val="4F6228"/>
                </a:solidFill>
                <a:latin typeface="Times New Roman"/>
                <a:ea typeface="Times New Roman"/>
                <a:cs typeface="Times New Roman"/>
              </a:rPr>
              <a:t>).</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Воспитатель: - Ну, теперь нам совсем стало ясно как беречь зубы. Но кто же их будет охранять? А охранять их будет зубная паста и зубная щетка.</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Сейчас мы с вами будем учиться правильно, чистить зубы, но только пока без зубной пасты. (раздача зубных щеток</a:t>
            </a:r>
            <a:r>
              <a:rPr lang="ru-RU" dirty="0" smtClean="0">
                <a:solidFill>
                  <a:srgbClr val="4F6228"/>
                </a:solidFill>
                <a:latin typeface="Times New Roman"/>
                <a:ea typeface="Times New Roman"/>
                <a:cs typeface="Times New Roman"/>
              </a:rPr>
              <a:t>).</a:t>
            </a:r>
            <a:endParaRPr lang="ru-RU" sz="1600" dirty="0">
              <a:solidFill>
                <a:srgbClr val="4F6228"/>
              </a:solidFill>
              <a:ea typeface="Calibri"/>
              <a:cs typeface="Times New Roman"/>
            </a:endParaRPr>
          </a:p>
        </p:txBody>
      </p:sp>
    </p:spTree>
    <p:extLst>
      <p:ext uri="{BB962C8B-B14F-4D97-AF65-F5344CB8AC3E}">
        <p14:creationId xmlns:p14="http://schemas.microsoft.com/office/powerpoint/2010/main" val="4122129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043608" y="843419"/>
            <a:ext cx="7128792" cy="5171159"/>
          </a:xfrm>
          <a:prstGeom prst="rect">
            <a:avLst/>
          </a:prstGeom>
        </p:spPr>
        <p:txBody>
          <a:bodyPr wrap="square">
            <a:spAutoFit/>
          </a:bodyPr>
          <a:lstStyle/>
          <a:p>
            <a:pPr indent="539750" algn="just">
              <a:lnSpc>
                <a:spcPct val="115000"/>
              </a:lnSpc>
              <a:spcAft>
                <a:spcPts val="0"/>
              </a:spcAft>
            </a:pPr>
            <a:r>
              <a:rPr lang="ru-RU" sz="1600" dirty="0">
                <a:solidFill>
                  <a:srgbClr val="4F6228"/>
                </a:solidFill>
                <a:latin typeface="Times New Roman"/>
                <a:ea typeface="Times New Roman"/>
                <a:cs typeface="Times New Roman"/>
              </a:rPr>
              <a:t>- Посмотрите, как правильно нужно держать зубную щетку.</a:t>
            </a:r>
            <a:endParaRPr lang="ru-RU" sz="1600" dirty="0">
              <a:solidFill>
                <a:srgbClr val="4F6228"/>
              </a:solidFill>
              <a:ea typeface="Calibri"/>
              <a:cs typeface="Times New Roman"/>
            </a:endParaRPr>
          </a:p>
          <a:p>
            <a:pPr indent="539750" algn="just">
              <a:lnSpc>
                <a:spcPct val="115000"/>
              </a:lnSpc>
              <a:spcAft>
                <a:spcPts val="0"/>
              </a:spcAft>
            </a:pPr>
            <a:r>
              <a:rPr lang="ru-RU" sz="1600" dirty="0">
                <a:solidFill>
                  <a:srgbClr val="4F6228"/>
                </a:solidFill>
                <a:latin typeface="Times New Roman"/>
                <a:ea typeface="Times New Roman"/>
                <a:cs typeface="Times New Roman"/>
              </a:rPr>
              <a:t>(показ воспитателем правильной чистки зубов)</a:t>
            </a:r>
            <a:endParaRPr lang="ru-RU" sz="1600" dirty="0">
              <a:solidFill>
                <a:srgbClr val="4F6228"/>
              </a:solidFill>
              <a:ea typeface="Calibri"/>
              <a:cs typeface="Times New Roman"/>
            </a:endParaRPr>
          </a:p>
          <a:p>
            <a:pPr indent="539750" algn="just">
              <a:lnSpc>
                <a:spcPct val="115000"/>
              </a:lnSpc>
              <a:spcAft>
                <a:spcPts val="0"/>
              </a:spcAft>
            </a:pPr>
            <a:r>
              <a:rPr lang="ru-RU" sz="1600" dirty="0">
                <a:solidFill>
                  <a:srgbClr val="4F6228"/>
                </a:solidFill>
                <a:latin typeface="Times New Roman"/>
                <a:ea typeface="Times New Roman"/>
                <a:cs typeface="Times New Roman"/>
              </a:rPr>
              <a:t>- Сначала чистим передние зубы: снизу – вверх , с верху – вниз, затем боковые – с левой стороны, боковые – с правой стороны.</a:t>
            </a:r>
            <a:endParaRPr lang="ru-RU" sz="1600" dirty="0">
              <a:solidFill>
                <a:srgbClr val="4F6228"/>
              </a:solidFill>
              <a:ea typeface="Calibri"/>
              <a:cs typeface="Times New Roman"/>
            </a:endParaRPr>
          </a:p>
          <a:p>
            <a:pPr indent="539750" algn="just">
              <a:lnSpc>
                <a:spcPct val="115000"/>
              </a:lnSpc>
              <a:spcAft>
                <a:spcPts val="0"/>
              </a:spcAft>
            </a:pPr>
            <a:r>
              <a:rPr lang="ru-RU" sz="1600" dirty="0">
                <a:solidFill>
                  <a:srgbClr val="4F6228"/>
                </a:solidFill>
                <a:latin typeface="Times New Roman"/>
                <a:ea typeface="Times New Roman"/>
                <a:cs typeface="Times New Roman"/>
              </a:rPr>
              <a:t>(вся группа детей учится)</a:t>
            </a:r>
            <a:endParaRPr lang="ru-RU" sz="1600" dirty="0">
              <a:solidFill>
                <a:srgbClr val="4F6228"/>
              </a:solidFill>
              <a:ea typeface="Calibri"/>
              <a:cs typeface="Times New Roman"/>
            </a:endParaRPr>
          </a:p>
          <a:p>
            <a:pPr indent="539750" algn="just">
              <a:lnSpc>
                <a:spcPct val="115000"/>
              </a:lnSpc>
              <a:spcAft>
                <a:spcPts val="0"/>
              </a:spcAft>
            </a:pPr>
            <a:r>
              <a:rPr lang="ru-RU" sz="1600" dirty="0">
                <a:solidFill>
                  <a:srgbClr val="4F6228"/>
                </a:solidFill>
                <a:latin typeface="Times New Roman"/>
                <a:ea typeface="Times New Roman"/>
                <a:cs typeface="Times New Roman"/>
              </a:rPr>
              <a:t>- Молодцы! В следующий раз мы будем учиться правильно, чистить зубы внутри, а только потом с зубной пастой.</a:t>
            </a:r>
            <a:endParaRPr lang="ru-RU" sz="1600" dirty="0">
              <a:solidFill>
                <a:srgbClr val="4F6228"/>
              </a:solidFill>
              <a:ea typeface="Calibri"/>
              <a:cs typeface="Times New Roman"/>
            </a:endParaRPr>
          </a:p>
          <a:p>
            <a:pPr indent="539750" algn="just">
              <a:lnSpc>
                <a:spcPct val="115000"/>
              </a:lnSpc>
              <a:spcAft>
                <a:spcPts val="0"/>
              </a:spcAft>
            </a:pPr>
            <a:r>
              <a:rPr lang="ru-RU" sz="1600" dirty="0">
                <a:solidFill>
                  <a:srgbClr val="4F6228"/>
                </a:solidFill>
                <a:latin typeface="Times New Roman"/>
                <a:ea typeface="Times New Roman"/>
                <a:cs typeface="Times New Roman"/>
              </a:rPr>
              <a:t>Воспитатель: (обращение к кукле Ксюше)</a:t>
            </a:r>
            <a:endParaRPr lang="ru-RU" sz="1600" dirty="0">
              <a:solidFill>
                <a:srgbClr val="4F6228"/>
              </a:solidFill>
              <a:ea typeface="Calibri"/>
              <a:cs typeface="Times New Roman"/>
            </a:endParaRPr>
          </a:p>
          <a:p>
            <a:pPr indent="539750" algn="just">
              <a:lnSpc>
                <a:spcPct val="115000"/>
              </a:lnSpc>
              <a:spcAft>
                <a:spcPts val="0"/>
              </a:spcAft>
            </a:pPr>
            <a:r>
              <a:rPr lang="ru-RU" sz="1600" dirty="0">
                <a:solidFill>
                  <a:srgbClr val="4F6228"/>
                </a:solidFill>
                <a:latin typeface="Times New Roman"/>
                <a:ea typeface="Times New Roman"/>
                <a:cs typeface="Times New Roman"/>
              </a:rPr>
              <a:t>-Ксюша, ты запомнила, как правильно нужно ухаживать за зубами, чтобы зубы не болели.</a:t>
            </a:r>
            <a:endParaRPr lang="ru-RU" sz="1600" dirty="0">
              <a:solidFill>
                <a:srgbClr val="4F6228"/>
              </a:solidFill>
              <a:ea typeface="Calibri"/>
              <a:cs typeface="Times New Roman"/>
            </a:endParaRPr>
          </a:p>
          <a:p>
            <a:pPr indent="539750" algn="just">
              <a:lnSpc>
                <a:spcPct val="115000"/>
              </a:lnSpc>
              <a:spcAft>
                <a:spcPts val="0"/>
              </a:spcAft>
            </a:pPr>
            <a:r>
              <a:rPr lang="ru-RU" sz="1600" dirty="0">
                <a:solidFill>
                  <a:srgbClr val="4F6228"/>
                </a:solidFill>
                <a:latin typeface="Times New Roman"/>
                <a:ea typeface="Times New Roman"/>
                <a:cs typeface="Times New Roman"/>
              </a:rPr>
              <a:t>Кукла Ксюша: - Да. Спасибо вам ребята. Теперь я буду беречь</a:t>
            </a:r>
            <a:r>
              <a:rPr lang="ru-RU" sz="1600" dirty="0" smtClean="0">
                <a:solidFill>
                  <a:srgbClr val="4F6228"/>
                </a:solidFill>
                <a:latin typeface="Times New Roman"/>
                <a:ea typeface="Times New Roman"/>
                <a:cs typeface="Times New Roman"/>
              </a:rPr>
              <a:t>, и </a:t>
            </a:r>
            <a:r>
              <a:rPr lang="ru-RU" sz="1600" dirty="0">
                <a:solidFill>
                  <a:srgbClr val="4F6228"/>
                </a:solidFill>
                <a:latin typeface="Times New Roman"/>
                <a:ea typeface="Times New Roman"/>
                <a:cs typeface="Times New Roman"/>
              </a:rPr>
              <a:t>охранять свои зубы.</a:t>
            </a:r>
            <a:endParaRPr lang="ru-RU" sz="1600" dirty="0">
              <a:solidFill>
                <a:srgbClr val="4F6228"/>
              </a:solidFill>
              <a:ea typeface="Calibri"/>
              <a:cs typeface="Times New Roman"/>
            </a:endParaRPr>
          </a:p>
          <a:p>
            <a:pPr marL="476250" indent="539750" algn="just">
              <a:lnSpc>
                <a:spcPct val="115000"/>
              </a:lnSpc>
              <a:spcAft>
                <a:spcPts val="0"/>
              </a:spcAft>
            </a:pPr>
            <a:r>
              <a:rPr lang="ru-RU" sz="1600" dirty="0">
                <a:solidFill>
                  <a:srgbClr val="4F6228"/>
                </a:solidFill>
                <a:latin typeface="Times New Roman"/>
                <a:ea typeface="Times New Roman"/>
                <a:cs typeface="Times New Roman"/>
              </a:rPr>
              <a:t>1. Меньше буду, есть сладостей, больше овощей и фруктов.</a:t>
            </a:r>
            <a:endParaRPr lang="ru-RU" sz="1600" dirty="0">
              <a:solidFill>
                <a:srgbClr val="4F6228"/>
              </a:solidFill>
              <a:ea typeface="Calibri"/>
              <a:cs typeface="Times New Roman"/>
            </a:endParaRPr>
          </a:p>
          <a:p>
            <a:pPr marL="476250" indent="539750" algn="just">
              <a:lnSpc>
                <a:spcPct val="115000"/>
              </a:lnSpc>
              <a:spcAft>
                <a:spcPts val="0"/>
              </a:spcAft>
            </a:pPr>
            <a:r>
              <a:rPr lang="ru-RU" sz="1600" dirty="0">
                <a:solidFill>
                  <a:srgbClr val="4F6228"/>
                </a:solidFill>
                <a:latin typeface="Times New Roman"/>
                <a:ea typeface="Times New Roman"/>
                <a:cs typeface="Times New Roman"/>
              </a:rPr>
              <a:t>2. После того как покушаю, обязательно буду полоскать рот.</a:t>
            </a:r>
            <a:endParaRPr lang="ru-RU" sz="1600" dirty="0">
              <a:solidFill>
                <a:srgbClr val="4F6228"/>
              </a:solidFill>
              <a:ea typeface="Calibri"/>
              <a:cs typeface="Times New Roman"/>
            </a:endParaRPr>
          </a:p>
          <a:p>
            <a:pPr marL="476250" indent="539750" algn="just">
              <a:lnSpc>
                <a:spcPct val="115000"/>
              </a:lnSpc>
              <a:spcAft>
                <a:spcPts val="0"/>
              </a:spcAft>
            </a:pPr>
            <a:r>
              <a:rPr lang="ru-RU" sz="1600" dirty="0">
                <a:solidFill>
                  <a:srgbClr val="4F6228"/>
                </a:solidFill>
                <a:latin typeface="Times New Roman"/>
                <a:ea typeface="Times New Roman"/>
                <a:cs typeface="Times New Roman"/>
              </a:rPr>
              <a:t>3. И 2 раза в день утром и вечером буду чистить зубы.</a:t>
            </a:r>
            <a:endParaRPr lang="ru-RU" sz="1600" dirty="0">
              <a:solidFill>
                <a:srgbClr val="4F6228"/>
              </a:solidFill>
              <a:ea typeface="Calibri"/>
              <a:cs typeface="Times New Roman"/>
            </a:endParaRPr>
          </a:p>
          <a:p>
            <a:pPr indent="539750" algn="just">
              <a:lnSpc>
                <a:spcPct val="115000"/>
              </a:lnSpc>
              <a:spcAft>
                <a:spcPts val="0"/>
              </a:spcAft>
            </a:pPr>
            <a:r>
              <a:rPr lang="ru-RU" sz="1600" dirty="0">
                <a:solidFill>
                  <a:srgbClr val="4F6228"/>
                </a:solidFill>
                <a:latin typeface="Times New Roman"/>
                <a:ea typeface="Times New Roman"/>
                <a:cs typeface="Times New Roman"/>
              </a:rPr>
              <a:t>Воспитатель: - Ребята, давайте Ксюше подарим зубную пасту и зубную щетку и пригласим ее на следующие занятия.</a:t>
            </a:r>
            <a:endParaRPr lang="ru-RU" sz="1600" dirty="0">
              <a:solidFill>
                <a:srgbClr val="4F6228"/>
              </a:solidFill>
              <a:ea typeface="Calibri"/>
              <a:cs typeface="Times New Roman"/>
            </a:endParaRPr>
          </a:p>
          <a:p>
            <a:pPr indent="539750" algn="just">
              <a:lnSpc>
                <a:spcPct val="115000"/>
              </a:lnSpc>
              <a:spcAft>
                <a:spcPts val="0"/>
              </a:spcAft>
            </a:pPr>
            <a:r>
              <a:rPr lang="ru-RU" sz="1600" dirty="0">
                <a:solidFill>
                  <a:srgbClr val="4F6228"/>
                </a:solidFill>
                <a:latin typeface="Times New Roman"/>
                <a:ea typeface="Times New Roman"/>
                <a:cs typeface="Times New Roman"/>
              </a:rPr>
              <a:t>(дети приглашают куклу Ксюшу в гости).</a:t>
            </a:r>
            <a:endParaRPr lang="ru-RU" sz="1600" dirty="0">
              <a:solidFill>
                <a:srgbClr val="4F6228"/>
              </a:solidFill>
              <a:ea typeface="Calibri"/>
              <a:cs typeface="Times New Roman"/>
            </a:endParaRPr>
          </a:p>
        </p:txBody>
      </p:sp>
    </p:spTree>
    <p:extLst>
      <p:ext uri="{BB962C8B-B14F-4D97-AF65-F5344CB8AC3E}">
        <p14:creationId xmlns:p14="http://schemas.microsoft.com/office/powerpoint/2010/main" val="4122129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013810" y="993717"/>
            <a:ext cx="7128792" cy="4870564"/>
          </a:xfrm>
          <a:prstGeom prst="rect">
            <a:avLst/>
          </a:prstGeom>
        </p:spPr>
        <p:txBody>
          <a:bodyPr wrap="square">
            <a:spAutoFit/>
          </a:bodyPr>
          <a:lstStyle/>
          <a:p>
            <a:pPr indent="539750" algn="ctr">
              <a:lnSpc>
                <a:spcPct val="115000"/>
              </a:lnSpc>
              <a:spcAft>
                <a:spcPts val="0"/>
              </a:spcAft>
            </a:pPr>
            <a:r>
              <a:rPr lang="ru-RU" b="1" dirty="0">
                <a:solidFill>
                  <a:srgbClr val="4F6228"/>
                </a:solidFill>
                <a:latin typeface="Times New Roman"/>
                <a:ea typeface="Times New Roman"/>
                <a:cs typeface="Times New Roman"/>
              </a:rPr>
              <a:t>ЗАНЯТИЕ </a:t>
            </a:r>
            <a:r>
              <a:rPr lang="ru-RU" b="1" dirty="0" smtClean="0">
                <a:solidFill>
                  <a:srgbClr val="4F6228"/>
                </a:solidFill>
                <a:latin typeface="Times New Roman"/>
                <a:ea typeface="Times New Roman"/>
                <a:cs typeface="Times New Roman"/>
              </a:rPr>
              <a:t> </a:t>
            </a:r>
            <a:r>
              <a:rPr lang="ru-RU" b="1" dirty="0">
                <a:solidFill>
                  <a:srgbClr val="4F6228"/>
                </a:solidFill>
                <a:latin typeface="Times New Roman"/>
                <a:ea typeface="Times New Roman"/>
                <a:cs typeface="Times New Roman"/>
              </a:rPr>
              <a:t>«ДОБРОЕ УТРО РАСЧЕСКА</a:t>
            </a:r>
            <a:r>
              <a:rPr lang="ru-RU" b="1" dirty="0" smtClean="0">
                <a:solidFill>
                  <a:srgbClr val="4F6228"/>
                </a:solidFill>
                <a:latin typeface="Times New Roman"/>
                <a:ea typeface="Times New Roman"/>
                <a:cs typeface="Times New Roman"/>
              </a:rPr>
              <a:t>».</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Дети подходят к столу, на котором сидим кукла Таня. Педагог обращает внимание детей на внешний вид куклы, выясняет, почему она непричесанная. Таня объясняет, что у нее испачкалась расческа. Педагог просит детей помочь Тане.</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Дети подсказывают, что расческу надо помыть.</a:t>
            </a:r>
            <a:endParaRPr lang="ru-RU" sz="1600" dirty="0">
              <a:solidFill>
                <a:srgbClr val="4F6228"/>
              </a:solidFill>
              <a:ea typeface="Calibri"/>
              <a:cs typeface="Times New Roman"/>
            </a:endParaRPr>
          </a:p>
          <a:p>
            <a:pPr indent="539750" algn="just">
              <a:lnSpc>
                <a:spcPct val="115000"/>
              </a:lnSpc>
              <a:spcAft>
                <a:spcPts val="0"/>
              </a:spcAft>
            </a:pPr>
            <a:r>
              <a:rPr lang="ru-RU" b="1" dirty="0">
                <a:solidFill>
                  <a:srgbClr val="4F6228"/>
                </a:solidFill>
                <a:latin typeface="Times New Roman"/>
                <a:ea typeface="Times New Roman"/>
                <a:cs typeface="Times New Roman"/>
              </a:rPr>
              <a:t>Основная часть:</a:t>
            </a:r>
            <a:endParaRPr lang="ru-RU" sz="1600" dirty="0">
              <a:solidFill>
                <a:srgbClr val="4F6228"/>
              </a:solidFill>
              <a:ea typeface="Calibri"/>
              <a:cs typeface="Times New Roman"/>
            </a:endParaRPr>
          </a:p>
          <a:p>
            <a:pPr indent="539750" algn="just">
              <a:lnSpc>
                <a:spcPct val="115000"/>
              </a:lnSpc>
              <a:spcAft>
                <a:spcPts val="0"/>
              </a:spcAft>
            </a:pPr>
            <a:r>
              <a:rPr lang="ru-RU" b="1" dirty="0">
                <a:solidFill>
                  <a:srgbClr val="4F6228"/>
                </a:solidFill>
                <a:latin typeface="Times New Roman"/>
                <a:ea typeface="Times New Roman"/>
                <a:cs typeface="Times New Roman"/>
              </a:rPr>
              <a:t>1.Дидактическая игра «Подбери предметы»</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Педагог предлагает выбрать предметы, необходимые для ухода за расческой, объясняя их назначение (дети выбирают среди мыла, тазика с водой, салфетки, полотенца, мячика).</a:t>
            </a:r>
            <a:endParaRPr lang="ru-RU" sz="1600" dirty="0">
              <a:solidFill>
                <a:srgbClr val="4F6228"/>
              </a:solidFill>
              <a:ea typeface="Calibri"/>
              <a:cs typeface="Times New Roman"/>
            </a:endParaRPr>
          </a:p>
          <a:p>
            <a:pPr indent="539750" algn="just">
              <a:lnSpc>
                <a:spcPct val="115000"/>
              </a:lnSpc>
              <a:spcAft>
                <a:spcPts val="0"/>
              </a:spcAft>
            </a:pPr>
            <a:r>
              <a:rPr lang="ru-RU" b="1" dirty="0">
                <a:solidFill>
                  <a:srgbClr val="4F6228"/>
                </a:solidFill>
                <a:latin typeface="Times New Roman"/>
                <a:ea typeface="Times New Roman"/>
                <a:cs typeface="Times New Roman"/>
              </a:rPr>
              <a:t>2. Алгоритм мытья расчески.</a:t>
            </a:r>
            <a:endParaRPr lang="ru-RU" sz="1600" dirty="0">
              <a:solidFill>
                <a:srgbClr val="4F6228"/>
              </a:solidFill>
              <a:ea typeface="Calibri"/>
              <a:cs typeface="Times New Roman"/>
            </a:endParaRPr>
          </a:p>
          <a:p>
            <a:pPr indent="539750" algn="just">
              <a:lnSpc>
                <a:spcPct val="115000"/>
              </a:lnSpc>
              <a:spcAft>
                <a:spcPts val="0"/>
              </a:spcAft>
            </a:pPr>
            <a:r>
              <a:rPr lang="ru-RU" dirty="0">
                <a:solidFill>
                  <a:srgbClr val="4F6228"/>
                </a:solidFill>
                <a:latin typeface="Times New Roman"/>
                <a:ea typeface="Times New Roman"/>
                <a:cs typeface="Times New Roman"/>
              </a:rPr>
              <a:t>Педагог показывает и рассказывает детям и кукле, как правильно ухаживают за расческой. Затем показывает письмо от Мойдодыра с картинками для алгоритма по уходу </a:t>
            </a:r>
            <a:r>
              <a:rPr lang="ru-RU" dirty="0" err="1">
                <a:solidFill>
                  <a:srgbClr val="4F6228"/>
                </a:solidFill>
                <a:latin typeface="Times New Roman"/>
                <a:ea typeface="Times New Roman"/>
                <a:cs typeface="Times New Roman"/>
              </a:rPr>
              <a:t>зa</a:t>
            </a:r>
            <a:r>
              <a:rPr lang="ru-RU" dirty="0">
                <a:solidFill>
                  <a:srgbClr val="4F6228"/>
                </a:solidFill>
                <a:latin typeface="Times New Roman"/>
                <a:ea typeface="Times New Roman"/>
                <a:cs typeface="Times New Roman"/>
              </a:rPr>
              <a:t> </a:t>
            </a:r>
            <a:r>
              <a:rPr lang="ru-RU" dirty="0" smtClean="0">
                <a:solidFill>
                  <a:srgbClr val="4F6228"/>
                </a:solidFill>
                <a:latin typeface="Times New Roman"/>
                <a:ea typeface="Times New Roman"/>
                <a:cs typeface="Times New Roman"/>
              </a:rPr>
              <a:t> расчёской.</a:t>
            </a:r>
            <a:endParaRPr lang="ru-RU" sz="1600" dirty="0">
              <a:solidFill>
                <a:srgbClr val="4F6228"/>
              </a:solidFill>
              <a:ea typeface="Calibri"/>
              <a:cs typeface="Times New Roman"/>
            </a:endParaRPr>
          </a:p>
        </p:txBody>
      </p:sp>
    </p:spTree>
    <p:extLst>
      <p:ext uri="{BB962C8B-B14F-4D97-AF65-F5344CB8AC3E}">
        <p14:creationId xmlns:p14="http://schemas.microsoft.com/office/powerpoint/2010/main" val="4122129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079611" y="980728"/>
            <a:ext cx="6984776" cy="4889287"/>
          </a:xfrm>
          <a:prstGeom prst="rect">
            <a:avLst/>
          </a:prstGeom>
        </p:spPr>
        <p:txBody>
          <a:bodyPr wrap="square">
            <a:spAutoFit/>
          </a:bodyPr>
          <a:lstStyle/>
          <a:p>
            <a:pPr lvl="0" indent="539750" algn="just">
              <a:lnSpc>
                <a:spcPct val="115000"/>
              </a:lnSpc>
            </a:pPr>
            <a:r>
              <a:rPr lang="ru-RU" sz="1600" b="1" dirty="0">
                <a:solidFill>
                  <a:srgbClr val="4F6228"/>
                </a:solidFill>
                <a:latin typeface="Times New Roman" panose="02020603050405020304" pitchFamily="18" charset="0"/>
                <a:ea typeface="Times New Roman"/>
                <a:cs typeface="Times New Roman" panose="02020603050405020304" pitchFamily="18" charset="0"/>
              </a:rPr>
              <a:t>3.Педагог рассказывает детям о правилах гигиены.</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Он объясняет, что у каждого человека должна быть личная расческа, храниться она должна в определенном месте, пользоваться чужой расческой не рекомендуется.</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Дети причесывают куклу, одновременно рассказывая, как это надо делать.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Педагог обращает внимание детей на опрятность Тани</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p>
          <a:p>
            <a:pPr indent="539750" algn="just">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4. Пальчиковая гимнастика «Части чела».</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Слушаем стихотворение и указываем на соответствующие части тела.</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У меня есть голова</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Грудь, живот, а там спина</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Ножки чтобы поскакать ,</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Ручки чтобы поиграть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Дидактическое упражнение «Дорисуй расчески кукле Тане».</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539750"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Детям предлагается дорисовать зубчики у расчески такого же цвета, как расческа.</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indent="539750" algn="just">
              <a:lnSpc>
                <a:spcPct val="115000"/>
              </a:lnSpc>
            </a:pP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122129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118377" y="675168"/>
            <a:ext cx="7056784" cy="5634235"/>
          </a:xfrm>
          <a:prstGeom prst="rect">
            <a:avLst/>
          </a:prstGeom>
        </p:spPr>
        <p:txBody>
          <a:bodyPr wrap="square">
            <a:spAutoFit/>
          </a:bodyPr>
          <a:lstStyle/>
          <a:p>
            <a:pPr algn="ctr">
              <a:lnSpc>
                <a:spcPct val="150000"/>
              </a:lnSpc>
              <a:spcAft>
                <a:spcPts val="0"/>
              </a:spcAft>
            </a:pPr>
            <a:r>
              <a:rPr lang="ru-RU" b="1" dirty="0">
                <a:solidFill>
                  <a:srgbClr val="4F6228"/>
                </a:solidFill>
                <a:latin typeface="Times New Roman"/>
                <a:ea typeface="Times New Roman"/>
                <a:cs typeface="Times New Roman"/>
              </a:rPr>
              <a:t>ЗАНЯТИЕ  «КАК ДЕТИ УЧИЛИ ОЛЮ УМЫВАТЬСЯ</a:t>
            </a:r>
            <a:r>
              <a:rPr lang="ru-RU" b="1" dirty="0" smtClean="0">
                <a:solidFill>
                  <a:srgbClr val="4F6228"/>
                </a:solidFill>
                <a:latin typeface="Times New Roman"/>
                <a:ea typeface="Times New Roman"/>
                <a:cs typeface="Times New Roman"/>
              </a:rPr>
              <a:t>».</a:t>
            </a:r>
            <a:endParaRPr lang="ru-RU" sz="1600" dirty="0">
              <a:solidFill>
                <a:srgbClr val="4F6228"/>
              </a:solidFill>
              <a:ea typeface="Calibri"/>
              <a:cs typeface="Times New Roman"/>
            </a:endParaRPr>
          </a:p>
          <a:p>
            <a:pPr indent="450850" algn="just">
              <a:lnSpc>
                <a:spcPct val="150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Программное содержание. </a:t>
            </a:r>
            <a:r>
              <a:rPr lang="ru-RU" sz="1600" dirty="0">
                <a:solidFill>
                  <a:srgbClr val="4F6228"/>
                </a:solidFill>
                <a:latin typeface="Times New Roman" panose="02020603050405020304" pitchFamily="18" charset="0"/>
                <a:ea typeface="Times New Roman"/>
                <a:cs typeface="Times New Roman" panose="02020603050405020304" pitchFamily="18" charset="0"/>
              </a:rPr>
              <a:t>Формирование навыков здорового образа жизни; закрепление навыков в умывании, в знании предметов туалета и их назначении; развивать наблюдательность; воспитывать у детей культурно-гигиенические навыки, желание всегда быть красивым, чистым, аккуратным.</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450850" algn="just">
              <a:lnSpc>
                <a:spcPct val="150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Оборудование:</a:t>
            </a:r>
            <a:r>
              <a:rPr lang="ru-RU" sz="1600" dirty="0">
                <a:solidFill>
                  <a:srgbClr val="4F6228"/>
                </a:solidFill>
                <a:latin typeface="Times New Roman" panose="02020603050405020304" pitchFamily="18" charset="0"/>
                <a:ea typeface="Times New Roman"/>
                <a:cs typeface="Times New Roman" panose="02020603050405020304" pitchFamily="18" charset="0"/>
              </a:rPr>
              <a:t> кувшин с водой и тазиком, над которым надо будет лить воду, полотенце, расчёска, зеркало, бланк телеграммы; посылка со средствами личной гигиены, маски: собака, утёнок, котёнок; медали.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450850" algn="just">
              <a:lnSpc>
                <a:spcPct val="150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Музыкальное сопровождение: </a:t>
            </a:r>
            <a:r>
              <a:rPr lang="ru-RU" sz="1600" dirty="0">
                <a:solidFill>
                  <a:srgbClr val="4F6228"/>
                </a:solidFill>
                <a:latin typeface="Times New Roman" panose="02020603050405020304" pitchFamily="18" charset="0"/>
                <a:ea typeface="Times New Roman"/>
                <a:cs typeface="Times New Roman" panose="02020603050405020304" pitchFamily="18" charset="0"/>
              </a:rPr>
              <a:t>«Чистота» (Дети входят, песня из мультфильма «Маша и медведь»), «Частушки» (музыкальное сопровождение на вход девочки-</a:t>
            </a:r>
            <a:r>
              <a:rPr lang="ru-RU" sz="1600" dirty="0" err="1">
                <a:solidFill>
                  <a:srgbClr val="4F6228"/>
                </a:solidFill>
                <a:latin typeface="Times New Roman" panose="02020603050405020304" pitchFamily="18" charset="0"/>
                <a:ea typeface="Times New Roman"/>
                <a:cs typeface="Times New Roman" panose="02020603050405020304" pitchFamily="18" charset="0"/>
              </a:rPr>
              <a:t>неряхи</a:t>
            </a:r>
            <a:r>
              <a:rPr lang="ru-RU" sz="1600" dirty="0">
                <a:solidFill>
                  <a:srgbClr val="4F6228"/>
                </a:solidFill>
                <a:latin typeface="Times New Roman" panose="02020603050405020304" pitchFamily="18" charset="0"/>
                <a:ea typeface="Times New Roman"/>
                <a:cs typeface="Times New Roman" panose="02020603050405020304" pitchFamily="18" charset="0"/>
              </a:rPr>
              <a:t>), «Большая стирка» (Вручение медалей детям, песня из мультфильма «Маша и медведь»).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indent="450850" algn="just">
              <a:lnSpc>
                <a:spcPct val="150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Предварительная работа</a:t>
            </a:r>
            <a:r>
              <a:rPr lang="ru-RU" sz="1600" dirty="0">
                <a:solidFill>
                  <a:srgbClr val="4F6228"/>
                </a:solidFill>
                <a:latin typeface="Times New Roman" panose="02020603050405020304" pitchFamily="18" charset="0"/>
                <a:ea typeface="Times New Roman"/>
                <a:cs typeface="Times New Roman" panose="02020603050405020304" pitchFamily="18" charset="0"/>
              </a:rPr>
              <a:t>: чтение произведения К. Чуковского "</a:t>
            </a:r>
            <a:r>
              <a:rPr lang="ru-RU" sz="1600" dirty="0" err="1">
                <a:solidFill>
                  <a:srgbClr val="4F6228"/>
                </a:solidFill>
                <a:latin typeface="Times New Roman" panose="02020603050405020304" pitchFamily="18" charset="0"/>
                <a:ea typeface="Times New Roman"/>
                <a:cs typeface="Times New Roman" panose="02020603050405020304" pitchFamily="18" charset="0"/>
              </a:rPr>
              <a:t>Мойдодыр</a:t>
            </a:r>
            <a:r>
              <a:rPr lang="ru-RU" sz="1600" dirty="0">
                <a:solidFill>
                  <a:srgbClr val="4F6228"/>
                </a:solidFill>
                <a:latin typeface="Times New Roman" panose="02020603050405020304" pitchFamily="18" charset="0"/>
                <a:ea typeface="Times New Roman"/>
                <a:cs typeface="Times New Roman" panose="02020603050405020304" pitchFamily="18" charset="0"/>
              </a:rPr>
              <a:t>"; разучивание потешек о формировании культурно- гигиенических навыков; беседы о здоровом образе жизни.</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122129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3" name="Прямоугольник 2"/>
          <p:cNvSpPr/>
          <p:nvPr/>
        </p:nvSpPr>
        <p:spPr>
          <a:xfrm>
            <a:off x="1115616" y="836712"/>
            <a:ext cx="7200800" cy="5189113"/>
          </a:xfrm>
          <a:prstGeom prst="rect">
            <a:avLst/>
          </a:prstGeom>
        </p:spPr>
        <p:txBody>
          <a:bodyPr wrap="square">
            <a:spAutoFit/>
          </a:bodyPr>
          <a:lstStyle/>
          <a:p>
            <a:pPr algn="ctr">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ХОД ЗАНЯТИЯ</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a:t>
            </a:r>
          </a:p>
          <a:p>
            <a:pPr algn="ctr">
              <a:lnSpc>
                <a:spcPct val="115000"/>
              </a:lnSpc>
              <a:spcAft>
                <a:spcPts val="0"/>
              </a:spcAft>
            </a:pP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Дети входят в группу, приветствуют гостей. Образуют круг. Подвижная игра с речевым сопровождением "Не хотим мы больше спать"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 центре круга находиться педагог. Он показывает движения, читает текст стихотворения, дети повторяют движения вслед за педагогом.</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Мы проснулись рано утром, </a:t>
            </a:r>
            <a:r>
              <a:rPr lang="ru-RU" sz="1600" i="1" dirty="0">
                <a:solidFill>
                  <a:srgbClr val="4F6228"/>
                </a:solidFill>
                <a:latin typeface="Times New Roman" panose="02020603050405020304" pitchFamily="18" charset="0"/>
                <a:ea typeface="Times New Roman"/>
                <a:cs typeface="Times New Roman" panose="02020603050405020304" pitchFamily="18" charset="0"/>
              </a:rPr>
              <a:t>шагают на месте.</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Потянулись бодро, шумно. </a:t>
            </a:r>
            <a:r>
              <a:rPr lang="ru-RU" sz="1600" i="1" dirty="0">
                <a:solidFill>
                  <a:srgbClr val="4F6228"/>
                </a:solidFill>
                <a:latin typeface="Times New Roman" panose="02020603050405020304" pitchFamily="18" charset="0"/>
                <a:ea typeface="Times New Roman"/>
                <a:cs typeface="Times New Roman" panose="02020603050405020304" pitchFamily="18" charset="0"/>
              </a:rPr>
              <a:t>поднимаются на носки, разводят руки через стороны вверх.</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Чтобы сон ушёл, зевнули,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Головой слегка тряхнули.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i="1" dirty="0">
                <a:solidFill>
                  <a:srgbClr val="4F6228"/>
                </a:solidFill>
                <a:latin typeface="Times New Roman" panose="02020603050405020304" pitchFamily="18" charset="0"/>
                <a:ea typeface="Times New Roman"/>
                <a:cs typeface="Times New Roman" panose="02020603050405020304" pitchFamily="18" charset="0"/>
              </a:rPr>
              <a:t>Выполняют повороты головы в разные стороны.</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Разбудил нас бег на месте. </a:t>
            </a:r>
            <a:r>
              <a:rPr lang="ru-RU" sz="1600" i="1" dirty="0">
                <a:solidFill>
                  <a:srgbClr val="4F6228"/>
                </a:solidFill>
                <a:latin typeface="Times New Roman" panose="02020603050405020304" pitchFamily="18" charset="0"/>
                <a:ea typeface="Times New Roman"/>
                <a:cs typeface="Times New Roman" panose="02020603050405020304" pitchFamily="18" charset="0"/>
              </a:rPr>
              <a:t>бегут на месте.</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К ванне побежали вместе.</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Умывались и плескались. Зубы вычистить пытались.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i="1" dirty="0">
                <a:solidFill>
                  <a:srgbClr val="4F6228"/>
                </a:solidFill>
                <a:latin typeface="Times New Roman" panose="02020603050405020304" pitchFamily="18" charset="0"/>
                <a:ea typeface="Times New Roman"/>
                <a:cs typeface="Times New Roman" panose="02020603050405020304" pitchFamily="18" charset="0"/>
              </a:rPr>
              <a:t>выполняют круговые движения ладонями около лица, чистят зубы.</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Причесались аккуратно.</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i="1" dirty="0">
                <a:solidFill>
                  <a:srgbClr val="4F6228"/>
                </a:solidFill>
                <a:latin typeface="Times New Roman" panose="02020603050405020304" pitchFamily="18" charset="0"/>
                <a:ea typeface="Times New Roman"/>
                <a:cs typeface="Times New Roman" panose="02020603050405020304" pitchFamily="18" charset="0"/>
              </a:rPr>
              <a:t>гладят ладонями голову от макушки к вискам</a:t>
            </a:r>
            <a:r>
              <a:rPr lang="ru-RU" sz="1600" i="1" dirty="0" smtClean="0">
                <a:solidFill>
                  <a:srgbClr val="4F6228"/>
                </a:solidFill>
                <a:latin typeface="Times New Roman" panose="02020603050405020304" pitchFamily="18" charset="0"/>
                <a:ea typeface="Times New Roman"/>
                <a:cs typeface="Times New Roman" panose="02020603050405020304" pitchFamily="18" charset="0"/>
              </a:rPr>
              <a:t>.</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862624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043607" y="836712"/>
            <a:ext cx="7056784" cy="5472267"/>
          </a:xfrm>
          <a:prstGeom prst="rect">
            <a:avLst/>
          </a:prstGeom>
        </p:spPr>
        <p:txBody>
          <a:bodyPr wrap="square">
            <a:spAutoFit/>
          </a:bodyPr>
          <a:lstStyle/>
          <a:p>
            <a:pPr marL="476250" lvl="0">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приоделись все опрятно.</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lvl="0">
              <a:lnSpc>
                <a:spcPct val="115000"/>
              </a:lnSpc>
            </a:pPr>
            <a:r>
              <a:rPr lang="ru-RU" sz="1600" i="1" dirty="0">
                <a:solidFill>
                  <a:srgbClr val="4F6228"/>
                </a:solidFill>
                <a:latin typeface="Times New Roman" panose="02020603050405020304" pitchFamily="18" charset="0"/>
                <a:ea typeface="Times New Roman"/>
                <a:cs typeface="Times New Roman" panose="02020603050405020304" pitchFamily="18" charset="0"/>
              </a:rPr>
              <a:t>выполняют руками 2 раза движения  от груди вниз опускают руки к бёдрам, пальцы рук сжаты в кулачки.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lvl="0">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Не хотим мы больше спать,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lvl="0">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Будем весело играть. </a:t>
            </a:r>
            <a:r>
              <a:rPr lang="ru-RU" sz="1600" i="1" dirty="0">
                <a:solidFill>
                  <a:srgbClr val="4F6228"/>
                </a:solidFill>
                <a:latin typeface="Times New Roman" panose="02020603050405020304" pitchFamily="18" charset="0"/>
                <a:ea typeface="Times New Roman"/>
                <a:cs typeface="Times New Roman" panose="02020603050405020304" pitchFamily="18" charset="0"/>
              </a:rPr>
              <a:t>Хлопают в ладоши.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-Вот какие молодцы. А сейчас садитесь тихонько на стульчики.(дети садятся</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p>
          <a:p>
            <a:pPr marL="476250">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-Раз, два, три, четыре, пять,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вышло солнышко опять.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-Раз, два, три, четыре, пять,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marL="476250">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вышла Оля погулять.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(под музыку выходит девочка-замарашка, взлохмаченные волосы, грязная. В руках у неё мяч, она читает стихотворение "Мой весёлый, звонкий мяч...")</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В:</a:t>
            </a:r>
            <a:r>
              <a:rPr lang="ru-RU" sz="1600" dirty="0">
                <a:solidFill>
                  <a:srgbClr val="4F6228"/>
                </a:solidFill>
                <a:latin typeface="Times New Roman" panose="02020603050405020304" pitchFamily="18" charset="0"/>
                <a:ea typeface="Times New Roman"/>
                <a:cs typeface="Times New Roman" panose="02020603050405020304" pitchFamily="18" charset="0"/>
              </a:rPr>
              <a:t> Вот так Оля, вот так Оля. Не умылась Оля  что ли?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Оля:</a:t>
            </a:r>
            <a:r>
              <a:rPr lang="ru-RU" sz="1600" dirty="0">
                <a:solidFill>
                  <a:srgbClr val="4F6228"/>
                </a:solidFill>
                <a:latin typeface="Times New Roman" panose="02020603050405020304" pitchFamily="18" charset="0"/>
                <a:ea typeface="Times New Roman"/>
                <a:cs typeface="Times New Roman" panose="02020603050405020304" pitchFamily="18" charset="0"/>
              </a:rPr>
              <a:t> А что такого?</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В: </a:t>
            </a:r>
            <a:r>
              <a:rPr lang="ru-RU" sz="1600" dirty="0">
                <a:solidFill>
                  <a:srgbClr val="4F6228"/>
                </a:solidFill>
                <a:latin typeface="Times New Roman" panose="02020603050405020304" pitchFamily="18" charset="0"/>
                <a:ea typeface="Times New Roman"/>
                <a:cs typeface="Times New Roman" panose="02020603050405020304" pitchFamily="18" charset="0"/>
              </a:rPr>
              <a:t>Вышли звери в огород, встали дружно в хоровод. Окружили Олю, не узнали что ли?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Говорит собака Оле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(Артур):</a:t>
            </a:r>
            <a:r>
              <a:rPr lang="ru-RU" sz="1600" dirty="0">
                <a:solidFill>
                  <a:srgbClr val="4F6228"/>
                </a:solidFill>
                <a:latin typeface="Times New Roman" panose="02020603050405020304" pitchFamily="18" charset="0"/>
                <a:ea typeface="Times New Roman"/>
                <a:cs typeface="Times New Roman" panose="02020603050405020304" pitchFamily="18" charset="0"/>
              </a:rPr>
              <a:t> "Гав, гав, гав. Ты б пошла умылась что ли, гав, гав ,гав".</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Оля:</a:t>
            </a:r>
            <a:r>
              <a:rPr lang="ru-RU" sz="1600" dirty="0">
                <a:solidFill>
                  <a:srgbClr val="4F6228"/>
                </a:solidFill>
                <a:latin typeface="Times New Roman" panose="02020603050405020304" pitchFamily="18" charset="0"/>
                <a:ea typeface="Times New Roman"/>
                <a:cs typeface="Times New Roman" panose="02020603050405020304" pitchFamily="18" charset="0"/>
              </a:rPr>
              <a:t> -Ну, вот ещё</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193966" y="1128946"/>
            <a:ext cx="6840760" cy="4905958"/>
          </a:xfrm>
          <a:prstGeom prst="rect">
            <a:avLst/>
          </a:prstGeom>
        </p:spPr>
        <p:txBody>
          <a:bodyPr wrap="square">
            <a:spAutoFit/>
          </a:bodyPr>
          <a:lstStyle/>
          <a:p>
            <a:pPr lvl="0">
              <a:lnSpc>
                <a:spcPct val="115000"/>
              </a:lnSpc>
            </a:pPr>
            <a:r>
              <a:rPr lang="ru-RU" sz="1600" b="1" dirty="0">
                <a:solidFill>
                  <a:srgbClr val="4F6228"/>
                </a:solidFill>
                <a:latin typeface="Times New Roman" panose="02020603050405020304" pitchFamily="18" charset="0"/>
                <a:ea typeface="Times New Roman"/>
                <a:cs typeface="Times New Roman" panose="02020603050405020304" pitchFamily="18" charset="0"/>
              </a:rPr>
              <a:t>В:</a:t>
            </a:r>
            <a:r>
              <a:rPr lang="ru-RU" sz="1600" dirty="0">
                <a:solidFill>
                  <a:srgbClr val="4F6228"/>
                </a:solidFill>
                <a:latin typeface="Times New Roman" panose="02020603050405020304" pitchFamily="18" charset="0"/>
                <a:ea typeface="Times New Roman"/>
                <a:cs typeface="Times New Roman" panose="02020603050405020304" pitchFamily="18" charset="0"/>
              </a:rPr>
              <a:t> И сказала Оле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утка</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(Милана): </a:t>
            </a:r>
            <a:r>
              <a:rPr lang="ru-RU" sz="1600" dirty="0">
                <a:solidFill>
                  <a:srgbClr val="4F6228"/>
                </a:solidFill>
                <a:latin typeface="Times New Roman" panose="02020603050405020304" pitchFamily="18" charset="0"/>
                <a:ea typeface="Times New Roman"/>
                <a:cs typeface="Times New Roman" panose="02020603050405020304" pitchFamily="18" charset="0"/>
              </a:rPr>
              <a:t>"Кря, кря, кря. Видеть это, просто жутко, кря, кря, кря".</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a:lnSpc>
                <a:spcPct val="115000"/>
              </a:lnSpc>
            </a:pPr>
            <a:r>
              <a:rPr lang="ru-RU" sz="1600" b="1" dirty="0">
                <a:solidFill>
                  <a:srgbClr val="4F6228"/>
                </a:solidFill>
                <a:latin typeface="Times New Roman" panose="02020603050405020304" pitchFamily="18" charset="0"/>
                <a:ea typeface="Times New Roman"/>
                <a:cs typeface="Times New Roman" panose="02020603050405020304" pitchFamily="18" charset="0"/>
              </a:rPr>
              <a:t>Оля: </a:t>
            </a:r>
            <a:r>
              <a:rPr lang="ru-RU" sz="1600" dirty="0">
                <a:solidFill>
                  <a:srgbClr val="4F6228"/>
                </a:solidFill>
                <a:latin typeface="Times New Roman" panose="02020603050405020304" pitchFamily="18" charset="0"/>
                <a:ea typeface="Times New Roman"/>
                <a:cs typeface="Times New Roman" panose="02020603050405020304" pitchFamily="18" charset="0"/>
              </a:rPr>
              <a:t>-Ну и подумаешь!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a:lnSpc>
                <a:spcPct val="115000"/>
              </a:lnSpc>
            </a:pPr>
            <a:r>
              <a:rPr lang="ru-RU" sz="1600" b="1" dirty="0">
                <a:solidFill>
                  <a:srgbClr val="4F6228"/>
                </a:solidFill>
                <a:latin typeface="Times New Roman" panose="02020603050405020304" pitchFamily="18" charset="0"/>
                <a:ea typeface="Times New Roman"/>
                <a:cs typeface="Times New Roman" panose="02020603050405020304" pitchFamily="18" charset="0"/>
              </a:rPr>
              <a:t>В:</a:t>
            </a:r>
            <a:r>
              <a:rPr lang="ru-RU" sz="1600" dirty="0">
                <a:solidFill>
                  <a:srgbClr val="4F6228"/>
                </a:solidFill>
                <a:latin typeface="Times New Roman" panose="02020603050405020304" pitchFamily="18" charset="0"/>
                <a:ea typeface="Times New Roman"/>
                <a:cs typeface="Times New Roman" panose="02020603050405020304" pitchFamily="18" charset="0"/>
              </a:rPr>
              <a:t> Предложила Оле </a:t>
            </a:r>
            <a:r>
              <a:rPr lang="ru-RU" sz="1600" b="1" dirty="0">
                <a:solidFill>
                  <a:srgbClr val="4F6228"/>
                </a:solidFill>
                <a:latin typeface="Times New Roman" panose="02020603050405020304" pitchFamily="18" charset="0"/>
                <a:ea typeface="Times New Roman"/>
                <a:cs typeface="Times New Roman" panose="02020603050405020304" pitchFamily="18" charset="0"/>
              </a:rPr>
              <a:t>кошка</a:t>
            </a:r>
            <a:r>
              <a:rPr lang="ru-RU" sz="1600" dirty="0">
                <a:solidFill>
                  <a:srgbClr val="4F6228"/>
                </a:solidFill>
                <a:latin typeface="Times New Roman" panose="02020603050405020304" pitchFamily="18" charset="0"/>
                <a:ea typeface="Times New Roman"/>
                <a:cs typeface="Times New Roman" panose="02020603050405020304" pitchFamily="18" charset="0"/>
              </a:rPr>
              <a:t>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(Кира): </a:t>
            </a:r>
            <a:r>
              <a:rPr lang="ru-RU" sz="1600" dirty="0">
                <a:solidFill>
                  <a:srgbClr val="4F6228"/>
                </a:solidFill>
                <a:latin typeface="Times New Roman" panose="02020603050405020304" pitchFamily="18" charset="0"/>
                <a:ea typeface="Times New Roman"/>
                <a:cs typeface="Times New Roman" panose="02020603050405020304" pitchFamily="18" charset="0"/>
              </a:rPr>
              <a:t>"Мяу, мяу, мяу. Дай лизну тебя немножко, мяу, мяу, мяу".</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a:lnSpc>
                <a:spcPct val="115000"/>
              </a:lnSpc>
            </a:pPr>
            <a:r>
              <a:rPr lang="ru-RU" sz="1600" b="1" dirty="0">
                <a:solidFill>
                  <a:srgbClr val="4F6228"/>
                </a:solidFill>
                <a:latin typeface="Times New Roman" panose="02020603050405020304" pitchFamily="18" charset="0"/>
                <a:ea typeface="Times New Roman"/>
                <a:cs typeface="Times New Roman" panose="02020603050405020304" pitchFamily="18" charset="0"/>
              </a:rPr>
              <a:t>Оля:</a:t>
            </a:r>
            <a:r>
              <a:rPr lang="ru-RU" sz="1600" dirty="0">
                <a:solidFill>
                  <a:srgbClr val="4F6228"/>
                </a:solidFill>
                <a:latin typeface="Times New Roman" panose="02020603050405020304" pitchFamily="18" charset="0"/>
                <a:ea typeface="Times New Roman"/>
                <a:cs typeface="Times New Roman" panose="02020603050405020304" pitchFamily="18" charset="0"/>
              </a:rPr>
              <a:t> Вот ещё</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endParaRPr lang="ru-RU" sz="1600" b="1" dirty="0" smtClean="0">
              <a:solidFill>
                <a:srgbClr val="4F6228"/>
              </a:solidFill>
              <a:latin typeface="Times New Roman" panose="02020603050405020304" pitchFamily="18" charset="0"/>
              <a:ea typeface="Times New Roman"/>
              <a:cs typeface="Times New Roman" panose="02020603050405020304" pitchFamily="18" charset="0"/>
            </a:endParaRPr>
          </a:p>
          <a:p>
            <a:pPr>
              <a:lnSpc>
                <a:spcPct val="115000"/>
              </a:lnSpc>
              <a:spcAft>
                <a:spcPts val="0"/>
              </a:spcAft>
            </a:pP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В</a:t>
            </a:r>
            <a:r>
              <a:rPr lang="ru-RU" sz="1600" b="1" dirty="0">
                <a:solidFill>
                  <a:srgbClr val="4F6228"/>
                </a:solidFill>
                <a:latin typeface="Times New Roman" panose="02020603050405020304" pitchFamily="18" charset="0"/>
                <a:ea typeface="Times New Roman"/>
                <a:cs typeface="Times New Roman" panose="02020603050405020304" pitchFamily="18" charset="0"/>
              </a:rPr>
              <a:t>:</a:t>
            </a:r>
            <a:r>
              <a:rPr lang="ru-RU" sz="1600" dirty="0">
                <a:solidFill>
                  <a:srgbClr val="4F6228"/>
                </a:solidFill>
                <a:latin typeface="Times New Roman" panose="02020603050405020304" pitchFamily="18" charset="0"/>
                <a:ea typeface="Times New Roman"/>
                <a:cs typeface="Times New Roman" panose="02020603050405020304" pitchFamily="18" charset="0"/>
              </a:rPr>
              <a:t> Вот так насмешили, чуть Олю не умыли.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-Ребята, а вы тоже грязные выходите гулять? (ответы детей).</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-Перед тем, как выйти на улицу, нужно обязательно посмотреть на себя в зеркало, всё ли в порядке.</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Воспитатель обращается к Оле: "Посмотри на себя в зеркало, ты наверно и умываться не умеешь?".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Оля: </a:t>
            </a:r>
            <a:r>
              <a:rPr lang="ru-RU" sz="1600" dirty="0">
                <a:solidFill>
                  <a:srgbClr val="4F6228"/>
                </a:solidFill>
                <a:latin typeface="Times New Roman" panose="02020603050405020304" pitchFamily="18" charset="0"/>
                <a:ea typeface="Times New Roman"/>
                <a:cs typeface="Times New Roman" panose="02020603050405020304" pitchFamily="18" charset="0"/>
              </a:rPr>
              <a:t>Не умею.</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В</a:t>
            </a:r>
            <a:r>
              <a:rPr lang="ru-RU" sz="1600" dirty="0">
                <a:solidFill>
                  <a:srgbClr val="4F6228"/>
                </a:solidFill>
                <a:latin typeface="Times New Roman" panose="02020603050405020304" pitchFamily="18" charset="0"/>
                <a:ea typeface="Times New Roman"/>
                <a:cs typeface="Times New Roman" panose="02020603050405020304" pitchFamily="18" charset="0"/>
              </a:rPr>
              <a:t>: -Ребята, научим Олю умываться? (ответы детей).</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-А что нужно, чтобы научить Олю умываться, подскажите ей, пожалуйста. (ответы детей: вода, мыло, полотенце).</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ВЫНОСИТСЯ КУВШИН С ВОДОЙ, ТАЗИК, МЫЛО, ПОЛОТЕНЦЕ</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0"/>
            <a:ext cx="6858002" cy="9144002"/>
          </a:xfrm>
          <a:prstGeom prst="rect">
            <a:avLst/>
          </a:prstGeom>
          <a:noFill/>
        </p:spPr>
      </p:pic>
      <p:pic>
        <p:nvPicPr>
          <p:cNvPr id="15362" name="Picture 2" descr="C:\Users\1\Desktop\УМЫВАЛЬНИК\DSC06454.JPG"/>
          <p:cNvPicPr>
            <a:picLocks noChangeAspect="1" noChangeArrowheads="1"/>
          </p:cNvPicPr>
          <p:nvPr/>
        </p:nvPicPr>
        <p:blipFill>
          <a:blip r:embed="rId3" cstate="print"/>
          <a:srcRect/>
          <a:stretch>
            <a:fillRect/>
          </a:stretch>
        </p:blipFill>
        <p:spPr bwMode="auto">
          <a:xfrm>
            <a:off x="1357290" y="1071546"/>
            <a:ext cx="6286544" cy="4714908"/>
          </a:xfrm>
          <a:prstGeom prst="rect">
            <a:avLst/>
          </a:prstGeom>
          <a:noFill/>
          <a:ln w="38100">
            <a:solidFill>
              <a:srgbClr val="4F6228"/>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059150" y="1196752"/>
            <a:ext cx="7056784" cy="4905958"/>
          </a:xfrm>
          <a:prstGeom prst="rect">
            <a:avLst/>
          </a:prstGeom>
        </p:spPr>
        <p:txBody>
          <a:bodyPr wrap="square">
            <a:spAutoFit/>
          </a:bodyPr>
          <a:lstStyle/>
          <a:p>
            <a:pPr lvl="0">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-Давайте представим, что перед нами настоящая раковина с умывальником.</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Но что мы сделаем перед тем, как открыть кран с водой (надо закатать рукава, чтобы не намочить рубашку, платье).</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-Правильно, нужно закатать рукава. Дима покажи Оле, как нужно закатывать рукава. А ты Оля смотри и делай как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Артур.</a:t>
            </a:r>
          </a:p>
          <a:p>
            <a:pPr>
              <a:lnSpc>
                <a:spcPct val="115000"/>
              </a:lnSpc>
              <a:spcAft>
                <a:spcPts val="0"/>
              </a:spcAft>
            </a:pPr>
            <a:r>
              <a:rPr lang="ru-RU" sz="1600" b="1" dirty="0">
                <a:solidFill>
                  <a:srgbClr val="4F6228"/>
                </a:solidFill>
                <a:latin typeface="Times New Roman"/>
                <a:ea typeface="Times New Roman"/>
                <a:cs typeface="Times New Roman"/>
              </a:rPr>
              <a:t>Чтение </a:t>
            </a:r>
            <a:r>
              <a:rPr lang="ru-RU" sz="1600" b="1" dirty="0" err="1">
                <a:solidFill>
                  <a:srgbClr val="4F6228"/>
                </a:solidFill>
                <a:latin typeface="Times New Roman"/>
                <a:ea typeface="Times New Roman"/>
                <a:cs typeface="Times New Roman"/>
              </a:rPr>
              <a:t>потешки</a:t>
            </a:r>
            <a:r>
              <a:rPr lang="ru-RU" sz="1600" b="1" dirty="0">
                <a:solidFill>
                  <a:srgbClr val="4F6228"/>
                </a:solidFill>
                <a:latin typeface="Times New Roman"/>
                <a:ea typeface="Times New Roman"/>
                <a:cs typeface="Times New Roman"/>
              </a:rPr>
              <a:t>:</a:t>
            </a:r>
            <a:endParaRPr lang="ru-RU" sz="1600" dirty="0">
              <a:solidFill>
                <a:srgbClr val="4F6228"/>
              </a:solidFill>
              <a:ea typeface="Calibri"/>
              <a:cs typeface="Times New Roman"/>
            </a:endParaRPr>
          </a:p>
          <a:p>
            <a:pPr marL="476250">
              <a:lnSpc>
                <a:spcPct val="115000"/>
              </a:lnSpc>
              <a:spcAft>
                <a:spcPts val="0"/>
              </a:spcAft>
            </a:pPr>
            <a:r>
              <a:rPr lang="ru-RU" sz="1600" dirty="0">
                <a:solidFill>
                  <a:srgbClr val="4F6228"/>
                </a:solidFill>
                <a:latin typeface="Times New Roman"/>
                <a:ea typeface="Times New Roman"/>
                <a:cs typeface="Times New Roman"/>
              </a:rPr>
              <a:t>Руки надо с мылом мыть,</a:t>
            </a:r>
            <a:endParaRPr lang="ru-RU" sz="1600" dirty="0">
              <a:solidFill>
                <a:srgbClr val="4F6228"/>
              </a:solidFill>
              <a:ea typeface="Calibri"/>
              <a:cs typeface="Times New Roman"/>
            </a:endParaRPr>
          </a:p>
          <a:p>
            <a:pPr marL="476250">
              <a:lnSpc>
                <a:spcPct val="115000"/>
              </a:lnSpc>
              <a:spcAft>
                <a:spcPts val="0"/>
              </a:spcAft>
            </a:pPr>
            <a:r>
              <a:rPr lang="ru-RU" sz="1600" dirty="0">
                <a:solidFill>
                  <a:srgbClr val="4F6228"/>
                </a:solidFill>
                <a:latin typeface="Times New Roman"/>
                <a:ea typeface="Times New Roman"/>
                <a:cs typeface="Times New Roman"/>
              </a:rPr>
              <a:t>Рукава нельзя мочить.</a:t>
            </a:r>
            <a:endParaRPr lang="ru-RU" sz="1600" dirty="0">
              <a:solidFill>
                <a:srgbClr val="4F6228"/>
              </a:solidFill>
              <a:ea typeface="Calibri"/>
              <a:cs typeface="Times New Roman"/>
            </a:endParaRPr>
          </a:p>
          <a:p>
            <a:pPr marL="476250">
              <a:lnSpc>
                <a:spcPct val="115000"/>
              </a:lnSpc>
              <a:spcAft>
                <a:spcPts val="0"/>
              </a:spcAft>
            </a:pPr>
            <a:r>
              <a:rPr lang="ru-RU" sz="1600" dirty="0">
                <a:solidFill>
                  <a:srgbClr val="4F6228"/>
                </a:solidFill>
                <a:latin typeface="Times New Roman"/>
                <a:ea typeface="Times New Roman"/>
                <a:cs typeface="Times New Roman"/>
              </a:rPr>
              <a:t>Закатали рукава?</a:t>
            </a:r>
            <a:endParaRPr lang="ru-RU" sz="1600" dirty="0">
              <a:solidFill>
                <a:srgbClr val="4F6228"/>
              </a:solidFill>
              <a:ea typeface="Calibri"/>
              <a:cs typeface="Times New Roman"/>
            </a:endParaRPr>
          </a:p>
          <a:p>
            <a:pPr marL="476250">
              <a:lnSpc>
                <a:spcPct val="115000"/>
              </a:lnSpc>
              <a:spcAft>
                <a:spcPts val="0"/>
              </a:spcAft>
            </a:pPr>
            <a:r>
              <a:rPr lang="ru-RU" sz="1600" dirty="0">
                <a:solidFill>
                  <a:srgbClr val="4F6228"/>
                </a:solidFill>
                <a:latin typeface="Times New Roman"/>
                <a:ea typeface="Times New Roman"/>
                <a:cs typeface="Times New Roman"/>
              </a:rPr>
              <a:t>Здравствуй, мыло и вода!</a:t>
            </a:r>
            <a:endParaRPr lang="ru-RU" sz="1600" dirty="0">
              <a:solidFill>
                <a:srgbClr val="4F6228"/>
              </a:solidFill>
              <a:ea typeface="Calibri"/>
              <a:cs typeface="Times New Roman"/>
            </a:endParaRPr>
          </a:p>
          <a:p>
            <a:pPr>
              <a:lnSpc>
                <a:spcPct val="115000"/>
              </a:lnSpc>
              <a:spcAft>
                <a:spcPts val="0"/>
              </a:spcAft>
            </a:pPr>
            <a:r>
              <a:rPr lang="ru-RU" sz="1600" dirty="0">
                <a:solidFill>
                  <a:srgbClr val="4F6228"/>
                </a:solidFill>
                <a:latin typeface="Times New Roman"/>
                <a:ea typeface="Times New Roman"/>
                <a:cs typeface="Times New Roman"/>
              </a:rPr>
              <a:t>Рукава закатали, теперь покажем Оле, как надо мыть руки, одна ладошка моет другую.</a:t>
            </a:r>
            <a:endParaRPr lang="ru-RU" sz="1600" dirty="0">
              <a:solidFill>
                <a:srgbClr val="4F6228"/>
              </a:solidFill>
              <a:ea typeface="Calibri"/>
              <a:cs typeface="Times New Roman"/>
            </a:endParaRPr>
          </a:p>
          <a:p>
            <a:pPr>
              <a:lnSpc>
                <a:spcPct val="115000"/>
              </a:lnSpc>
              <a:spcAft>
                <a:spcPts val="0"/>
              </a:spcAft>
            </a:pPr>
            <a:r>
              <a:rPr lang="ru-RU" sz="1600" dirty="0">
                <a:solidFill>
                  <a:srgbClr val="4F6228"/>
                </a:solidFill>
                <a:latin typeface="Times New Roman"/>
                <a:ea typeface="Times New Roman"/>
                <a:cs typeface="Times New Roman"/>
              </a:rPr>
              <a:t>-Алина, покажи пожалуйста Оле, как ты моешь руки.</a:t>
            </a:r>
            <a:endParaRPr lang="ru-RU" sz="1600" dirty="0">
              <a:solidFill>
                <a:srgbClr val="4F6228"/>
              </a:solidFill>
              <a:ea typeface="Calibri"/>
              <a:cs typeface="Times New Roman"/>
            </a:endParaRPr>
          </a:p>
          <a:p>
            <a:pPr>
              <a:lnSpc>
                <a:spcPct val="115000"/>
              </a:lnSpc>
              <a:spcAft>
                <a:spcPts val="0"/>
              </a:spcAft>
            </a:pPr>
            <a:r>
              <a:rPr lang="ru-RU" sz="1600" dirty="0">
                <a:solidFill>
                  <a:srgbClr val="4F6228"/>
                </a:solidFill>
                <a:latin typeface="Times New Roman"/>
                <a:ea typeface="Times New Roman"/>
                <a:cs typeface="Times New Roman"/>
              </a:rPr>
              <a:t>Воспитатель наклоняет кувшин с водой над тазиком, помогает Оле умыться.</a:t>
            </a:r>
            <a:endParaRPr lang="ru-RU" sz="1600" dirty="0">
              <a:solidFill>
                <a:srgbClr val="4F6228"/>
              </a:solidFill>
              <a:ea typeface="Calibri"/>
              <a:cs typeface="Times New Roman"/>
            </a:endParaRPr>
          </a:p>
          <a:p>
            <a:pPr>
              <a:lnSpc>
                <a:spcPct val="115000"/>
              </a:lnSpc>
              <a:spcAft>
                <a:spcPts val="0"/>
              </a:spcAft>
            </a:pPr>
            <a:r>
              <a:rPr lang="ru-RU" sz="1600" dirty="0">
                <a:solidFill>
                  <a:srgbClr val="4F6228"/>
                </a:solidFill>
                <a:latin typeface="Times New Roman"/>
                <a:ea typeface="Times New Roman"/>
                <a:cs typeface="Times New Roman"/>
              </a:rPr>
              <a:t>-Сначала руки смочим водой, потом намылим мылом, потрём одну ладошку о другую, промоем каждый пальчик. А после этого смываем водой.</a:t>
            </a:r>
            <a:endParaRPr lang="ru-RU" sz="1600" dirty="0">
              <a:solidFill>
                <a:srgbClr val="4F6228"/>
              </a:solidFill>
              <a:ea typeface="Calibri"/>
              <a:cs typeface="Times New Roman"/>
            </a:endParaRPr>
          </a:p>
          <a:p>
            <a:pPr lvl="0">
              <a:lnSpc>
                <a:spcPct val="115000"/>
              </a:lnSpc>
            </a:pP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3000" y="-1143000"/>
            <a:ext cx="6858002" cy="9144002"/>
          </a:xfrm>
          <a:prstGeom prst="rect">
            <a:avLst/>
          </a:prstGeom>
          <a:noFill/>
        </p:spPr>
      </p:pic>
      <p:sp>
        <p:nvSpPr>
          <p:cNvPr id="2" name="Прямоугольник 1"/>
          <p:cNvSpPr/>
          <p:nvPr/>
        </p:nvSpPr>
        <p:spPr>
          <a:xfrm>
            <a:off x="2285999" y="764704"/>
            <a:ext cx="4572000" cy="3242426"/>
          </a:xfrm>
          <a:prstGeom prst="rect">
            <a:avLst/>
          </a:prstGeom>
        </p:spPr>
        <p:txBody>
          <a:bodyPr>
            <a:spAutoFit/>
          </a:bodyPr>
          <a:lstStyle/>
          <a:p>
            <a:pPr>
              <a:lnSpc>
                <a:spcPct val="115000"/>
              </a:lnSpc>
              <a:spcAft>
                <a:spcPts val="0"/>
              </a:spcAft>
            </a:pPr>
            <a:r>
              <a:rPr lang="ru-RU" b="1" dirty="0">
                <a:solidFill>
                  <a:srgbClr val="4F6228"/>
                </a:solidFill>
                <a:latin typeface="Times New Roman"/>
                <a:ea typeface="Times New Roman"/>
                <a:cs typeface="Times New Roman"/>
              </a:rPr>
              <a:t>Чтение стихотворения:</a:t>
            </a:r>
            <a:endParaRPr lang="ru-RU" sz="1600" dirty="0">
              <a:solidFill>
                <a:srgbClr val="4F6228"/>
              </a:solidFill>
              <a:ea typeface="Calibri"/>
              <a:cs typeface="Times New Roman"/>
            </a:endParaRPr>
          </a:p>
          <a:p>
            <a:pPr marL="449263">
              <a:lnSpc>
                <a:spcPct val="115000"/>
              </a:lnSpc>
              <a:spcAft>
                <a:spcPts val="0"/>
              </a:spcAft>
            </a:pPr>
            <a:r>
              <a:rPr lang="ru-RU" sz="1600" i="1" dirty="0">
                <a:solidFill>
                  <a:srgbClr val="4F6228"/>
                </a:solidFill>
                <a:latin typeface="Times New Roman"/>
                <a:ea typeface="Times New Roman"/>
                <a:cs typeface="Times New Roman"/>
              </a:rPr>
              <a:t>Каждый день я </a:t>
            </a:r>
            <a:br>
              <a:rPr lang="ru-RU" sz="1600" i="1" dirty="0">
                <a:solidFill>
                  <a:srgbClr val="4F6228"/>
                </a:solidFill>
                <a:latin typeface="Times New Roman"/>
                <a:ea typeface="Times New Roman"/>
                <a:cs typeface="Times New Roman"/>
              </a:rPr>
            </a:br>
            <a:r>
              <a:rPr lang="ru-RU" sz="1600" i="1" dirty="0">
                <a:solidFill>
                  <a:srgbClr val="4F6228"/>
                </a:solidFill>
                <a:latin typeface="Times New Roman"/>
                <a:ea typeface="Times New Roman"/>
                <a:cs typeface="Times New Roman"/>
              </a:rPr>
              <a:t>Мыло мою</a:t>
            </a:r>
            <a:br>
              <a:rPr lang="ru-RU" sz="1600" i="1" dirty="0">
                <a:solidFill>
                  <a:srgbClr val="4F6228"/>
                </a:solidFill>
                <a:latin typeface="Times New Roman"/>
                <a:ea typeface="Times New Roman"/>
                <a:cs typeface="Times New Roman"/>
              </a:rPr>
            </a:br>
            <a:r>
              <a:rPr lang="ru-RU" sz="1600" i="1" dirty="0">
                <a:solidFill>
                  <a:srgbClr val="4F6228"/>
                </a:solidFill>
                <a:latin typeface="Times New Roman"/>
                <a:ea typeface="Times New Roman"/>
                <a:cs typeface="Times New Roman"/>
              </a:rPr>
              <a:t>Под горячею водою</a:t>
            </a:r>
            <a:br>
              <a:rPr lang="ru-RU" sz="1600" i="1" dirty="0">
                <a:solidFill>
                  <a:srgbClr val="4F6228"/>
                </a:solidFill>
                <a:latin typeface="Times New Roman"/>
                <a:ea typeface="Times New Roman"/>
                <a:cs typeface="Times New Roman"/>
              </a:rPr>
            </a:br>
            <a:r>
              <a:rPr lang="ru-RU" sz="1600" i="1" dirty="0">
                <a:solidFill>
                  <a:srgbClr val="4F6228"/>
                </a:solidFill>
                <a:latin typeface="Times New Roman"/>
                <a:ea typeface="Times New Roman"/>
                <a:cs typeface="Times New Roman"/>
              </a:rPr>
              <a:t>И в ладонях поутру</a:t>
            </a:r>
            <a:br>
              <a:rPr lang="ru-RU" sz="1600" i="1" dirty="0">
                <a:solidFill>
                  <a:srgbClr val="4F6228"/>
                </a:solidFill>
                <a:latin typeface="Times New Roman"/>
                <a:ea typeface="Times New Roman"/>
                <a:cs typeface="Times New Roman"/>
              </a:rPr>
            </a:br>
            <a:r>
              <a:rPr lang="ru-RU" sz="1600" i="1" dirty="0">
                <a:solidFill>
                  <a:srgbClr val="4F6228"/>
                </a:solidFill>
                <a:latin typeface="Times New Roman"/>
                <a:ea typeface="Times New Roman"/>
                <a:cs typeface="Times New Roman"/>
              </a:rPr>
              <a:t>Очень сильно его тру:</a:t>
            </a:r>
            <a:br>
              <a:rPr lang="ru-RU" sz="1600" i="1" dirty="0">
                <a:solidFill>
                  <a:srgbClr val="4F6228"/>
                </a:solidFill>
                <a:latin typeface="Times New Roman"/>
                <a:ea typeface="Times New Roman"/>
                <a:cs typeface="Times New Roman"/>
              </a:rPr>
            </a:br>
            <a:r>
              <a:rPr lang="ru-RU" sz="1600" i="1" dirty="0">
                <a:solidFill>
                  <a:srgbClr val="4F6228"/>
                </a:solidFill>
                <a:latin typeface="Times New Roman"/>
                <a:ea typeface="Times New Roman"/>
                <a:cs typeface="Times New Roman"/>
              </a:rPr>
              <a:t>- Мойся, мыло, не ленись!</a:t>
            </a:r>
            <a:br>
              <a:rPr lang="ru-RU" sz="1600" i="1" dirty="0">
                <a:solidFill>
                  <a:srgbClr val="4F6228"/>
                </a:solidFill>
                <a:latin typeface="Times New Roman"/>
                <a:ea typeface="Times New Roman"/>
                <a:cs typeface="Times New Roman"/>
              </a:rPr>
            </a:br>
            <a:r>
              <a:rPr lang="ru-RU" sz="1600" i="1" dirty="0">
                <a:solidFill>
                  <a:srgbClr val="4F6228"/>
                </a:solidFill>
                <a:latin typeface="Times New Roman"/>
                <a:ea typeface="Times New Roman"/>
                <a:cs typeface="Times New Roman"/>
              </a:rPr>
              <a:t>Не выскальзывай, не злись!</a:t>
            </a:r>
            <a:br>
              <a:rPr lang="ru-RU" sz="1600" i="1" dirty="0">
                <a:solidFill>
                  <a:srgbClr val="4F6228"/>
                </a:solidFill>
                <a:latin typeface="Times New Roman"/>
                <a:ea typeface="Times New Roman"/>
                <a:cs typeface="Times New Roman"/>
              </a:rPr>
            </a:br>
            <a:r>
              <a:rPr lang="ru-RU" sz="1600" i="1" dirty="0">
                <a:solidFill>
                  <a:srgbClr val="4F6228"/>
                </a:solidFill>
                <a:latin typeface="Times New Roman"/>
                <a:ea typeface="Times New Roman"/>
                <a:cs typeface="Times New Roman"/>
              </a:rPr>
              <a:t>Ты зачем опять упало?</a:t>
            </a:r>
            <a:br>
              <a:rPr lang="ru-RU" sz="1600" i="1" dirty="0">
                <a:solidFill>
                  <a:srgbClr val="4F6228"/>
                </a:solidFill>
                <a:latin typeface="Times New Roman"/>
                <a:ea typeface="Times New Roman"/>
                <a:cs typeface="Times New Roman"/>
              </a:rPr>
            </a:br>
            <a:r>
              <a:rPr lang="ru-RU" sz="1600" i="1" dirty="0">
                <a:solidFill>
                  <a:srgbClr val="4F6228"/>
                </a:solidFill>
                <a:latin typeface="Times New Roman"/>
                <a:ea typeface="Times New Roman"/>
                <a:cs typeface="Times New Roman"/>
              </a:rPr>
              <a:t>Буду мыть тебя сначала!</a:t>
            </a:r>
            <a:br>
              <a:rPr lang="ru-RU" sz="1600" i="1"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Р. Куликова</a:t>
            </a:r>
            <a:endParaRPr lang="ru-RU" sz="1600" dirty="0">
              <a:solidFill>
                <a:srgbClr val="4F6228"/>
              </a:solidFill>
              <a:ea typeface="Calibri"/>
              <a:cs typeface="Times New Roman"/>
            </a:endParaRPr>
          </a:p>
        </p:txBody>
      </p:sp>
      <p:sp>
        <p:nvSpPr>
          <p:cNvPr id="3" name="Прямоугольник 2"/>
          <p:cNvSpPr/>
          <p:nvPr/>
        </p:nvSpPr>
        <p:spPr>
          <a:xfrm>
            <a:off x="1080484" y="3996896"/>
            <a:ext cx="7128792" cy="2308324"/>
          </a:xfrm>
          <a:prstGeom prst="rect">
            <a:avLst/>
          </a:prstGeom>
        </p:spPr>
        <p:txBody>
          <a:bodyPr wrap="square">
            <a:spAutoFit/>
          </a:bodyPr>
          <a:lstStyle/>
          <a:p>
            <a:pPr>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-Вот мы умылись, смыли с рук мыло, что нужно сделать? ( стряхнуть руки над раковиной и вытереть их полотенцем).</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-Савелий, покажи Оле как надо стряхивать ручки.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-Вот теперь у нас Оля чистая, осталось её причесать. (помогаем Оле расчесаться).</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ПОДВОДИТ ОЛЮ К ЗЕРКАЛУ:</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-Теперь ты Оля чистая и красивая.</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Оля:</a:t>
            </a:r>
            <a:r>
              <a:rPr lang="ru-RU" sz="1600" dirty="0">
                <a:solidFill>
                  <a:srgbClr val="4F6228"/>
                </a:solidFill>
                <a:latin typeface="Times New Roman" panose="02020603050405020304" pitchFamily="18" charset="0"/>
                <a:ea typeface="Times New Roman"/>
                <a:cs typeface="Times New Roman" panose="02020603050405020304" pitchFamily="18" charset="0"/>
              </a:rPr>
              <a:t> Спасибо вам, ребята. Я поняла, как важно следить за своей чистотой - это полезно и красиво</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043608" y="980728"/>
            <a:ext cx="7056784" cy="3699474"/>
          </a:xfrm>
          <a:prstGeom prst="rect">
            <a:avLst/>
          </a:prstGeom>
        </p:spPr>
        <p:txBody>
          <a:bodyPr wrap="square">
            <a:spAutoFit/>
          </a:bodyPr>
          <a:lstStyle/>
          <a:p>
            <a:pPr lvl="0"/>
            <a:r>
              <a:rPr lang="ru-RU" sz="1600" b="1" dirty="0">
                <a:solidFill>
                  <a:srgbClr val="4F6228"/>
                </a:solidFill>
                <a:latin typeface="Times New Roman" panose="02020603050405020304" pitchFamily="18" charset="0"/>
                <a:ea typeface="Times New Roman"/>
                <a:cs typeface="Times New Roman" panose="02020603050405020304" pitchFamily="18" charset="0"/>
              </a:rPr>
              <a:t>В:</a:t>
            </a:r>
            <a:r>
              <a:rPr lang="ru-RU" sz="1600" dirty="0">
                <a:solidFill>
                  <a:srgbClr val="4F6228"/>
                </a:solidFill>
                <a:latin typeface="Times New Roman" panose="02020603050405020304" pitchFamily="18" charset="0"/>
                <a:ea typeface="Times New Roman"/>
                <a:cs typeface="Times New Roman" panose="02020603050405020304" pitchFamily="18" charset="0"/>
              </a:rPr>
              <a:t> Мы рады, что ты это поняла. Ведь если человек всегда ходит чистым, то он помогает своему здоровью</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p>
          <a:p>
            <a:pPr>
              <a:lnSpc>
                <a:spcPct val="115000"/>
              </a:lnSpc>
              <a:spcAft>
                <a:spcPts val="0"/>
              </a:spcAft>
            </a:pPr>
            <a:r>
              <a:rPr lang="ru-RU" sz="1600" dirty="0">
                <a:solidFill>
                  <a:srgbClr val="4F6228"/>
                </a:solidFill>
                <a:latin typeface="Times New Roman"/>
                <a:ea typeface="Times New Roman"/>
                <a:cs typeface="Times New Roman"/>
              </a:rPr>
              <a:t>-А вы ребята, запомнили, как правильно умываться?</a:t>
            </a:r>
            <a:endParaRPr lang="ru-RU" sz="1600" dirty="0">
              <a:solidFill>
                <a:srgbClr val="4F6228"/>
              </a:solidFill>
              <a:ea typeface="Calibri"/>
              <a:cs typeface="Times New Roman"/>
            </a:endParaRPr>
          </a:p>
          <a:p>
            <a:pPr>
              <a:lnSpc>
                <a:spcPct val="115000"/>
              </a:lnSpc>
              <a:spcAft>
                <a:spcPts val="0"/>
              </a:spcAft>
              <a:tabLst>
                <a:tab pos="2619375" algn="l"/>
              </a:tabLst>
            </a:pPr>
            <a:r>
              <a:rPr lang="ru-RU" sz="1600" dirty="0">
                <a:solidFill>
                  <a:srgbClr val="4F6228"/>
                </a:solidFill>
                <a:latin typeface="Times New Roman"/>
                <a:ea typeface="Times New Roman"/>
                <a:cs typeface="Times New Roman"/>
              </a:rPr>
              <a:t>-Давайте ещё раз повторим.	</a:t>
            </a:r>
            <a:endParaRPr lang="ru-RU" sz="1600" dirty="0">
              <a:solidFill>
                <a:srgbClr val="4F6228"/>
              </a:solidFill>
              <a:ea typeface="Calibri"/>
              <a:cs typeface="Times New Roman"/>
            </a:endParaRPr>
          </a:p>
          <a:p>
            <a:pPr>
              <a:lnSpc>
                <a:spcPct val="115000"/>
              </a:lnSpc>
              <a:spcAft>
                <a:spcPts val="0"/>
              </a:spcAft>
            </a:pPr>
            <a:r>
              <a:rPr lang="ru-RU" sz="1600" dirty="0">
                <a:solidFill>
                  <a:srgbClr val="4F6228"/>
                </a:solidFill>
                <a:latin typeface="Times New Roman"/>
                <a:ea typeface="Times New Roman"/>
                <a:cs typeface="Times New Roman"/>
              </a:rPr>
              <a:t>ДЕТИ ВСТАЮТ ВОЗЛЕ СВОИХ СТУЛЬЧИКОВ, ВЫПОЛНЯЕТСЯ ДИНАМИЧЕСКАЯ ПАУЗА:</a:t>
            </a:r>
            <a:endParaRPr lang="ru-RU" sz="1600" dirty="0">
              <a:solidFill>
                <a:srgbClr val="4F6228"/>
              </a:solidFill>
              <a:ea typeface="Calibri"/>
              <a:cs typeface="Times New Roman"/>
            </a:endParaRPr>
          </a:p>
          <a:p>
            <a:pPr marL="476250">
              <a:lnSpc>
                <a:spcPct val="115000"/>
              </a:lnSpc>
              <a:spcAft>
                <a:spcPts val="0"/>
              </a:spcAft>
            </a:pPr>
            <a:r>
              <a:rPr lang="ru-RU" sz="1600" dirty="0">
                <a:solidFill>
                  <a:srgbClr val="4F6228"/>
                </a:solidFill>
                <a:latin typeface="Times New Roman"/>
                <a:ea typeface="Times New Roman"/>
                <a:cs typeface="Times New Roman"/>
              </a:rPr>
              <a:t>-Льётся чистая водица,</a:t>
            </a:r>
            <a:endParaRPr lang="ru-RU" sz="1600" dirty="0">
              <a:solidFill>
                <a:srgbClr val="4F6228"/>
              </a:solidFill>
              <a:ea typeface="Calibri"/>
              <a:cs typeface="Times New Roman"/>
            </a:endParaRPr>
          </a:p>
          <a:p>
            <a:pPr marL="476250">
              <a:lnSpc>
                <a:spcPct val="115000"/>
              </a:lnSpc>
              <a:spcAft>
                <a:spcPts val="0"/>
              </a:spcAft>
            </a:pPr>
            <a:r>
              <a:rPr lang="ru-RU" sz="1600" dirty="0">
                <a:solidFill>
                  <a:srgbClr val="4F6228"/>
                </a:solidFill>
                <a:latin typeface="Times New Roman"/>
                <a:ea typeface="Times New Roman"/>
                <a:cs typeface="Times New Roman"/>
              </a:rPr>
              <a:t>Мы умеем сами мыться.</a:t>
            </a:r>
            <a:endParaRPr lang="ru-RU" sz="1600" dirty="0">
              <a:solidFill>
                <a:srgbClr val="4F6228"/>
              </a:solidFill>
              <a:ea typeface="Calibri"/>
              <a:cs typeface="Times New Roman"/>
            </a:endParaRPr>
          </a:p>
          <a:p>
            <a:pPr marL="476250">
              <a:lnSpc>
                <a:spcPct val="115000"/>
              </a:lnSpc>
              <a:spcAft>
                <a:spcPts val="0"/>
              </a:spcAft>
            </a:pPr>
            <a:r>
              <a:rPr lang="ru-RU" sz="1600" dirty="0">
                <a:solidFill>
                  <a:srgbClr val="4F6228"/>
                </a:solidFill>
                <a:latin typeface="Times New Roman"/>
                <a:ea typeface="Times New Roman"/>
                <a:cs typeface="Times New Roman"/>
              </a:rPr>
              <a:t>Порошок зубной берём,</a:t>
            </a:r>
            <a:endParaRPr lang="ru-RU" sz="1600" dirty="0">
              <a:solidFill>
                <a:srgbClr val="4F6228"/>
              </a:solidFill>
              <a:ea typeface="Calibri"/>
              <a:cs typeface="Times New Roman"/>
            </a:endParaRPr>
          </a:p>
          <a:p>
            <a:pPr marL="476250">
              <a:lnSpc>
                <a:spcPct val="115000"/>
              </a:lnSpc>
              <a:spcAft>
                <a:spcPts val="0"/>
              </a:spcAft>
            </a:pPr>
            <a:r>
              <a:rPr lang="ru-RU" sz="1600" dirty="0">
                <a:solidFill>
                  <a:srgbClr val="4F6228"/>
                </a:solidFill>
                <a:latin typeface="Times New Roman"/>
                <a:ea typeface="Times New Roman"/>
                <a:cs typeface="Times New Roman"/>
              </a:rPr>
              <a:t>Крепко щёткой зубы трём.</a:t>
            </a:r>
            <a:endParaRPr lang="ru-RU" sz="1600" dirty="0">
              <a:solidFill>
                <a:srgbClr val="4F6228"/>
              </a:solidFill>
              <a:ea typeface="Calibri"/>
              <a:cs typeface="Times New Roman"/>
            </a:endParaRPr>
          </a:p>
          <a:p>
            <a:pPr marL="476250">
              <a:lnSpc>
                <a:spcPct val="115000"/>
              </a:lnSpc>
              <a:spcAft>
                <a:spcPts val="0"/>
              </a:spcAft>
            </a:pPr>
            <a:r>
              <a:rPr lang="ru-RU" sz="1600" dirty="0">
                <a:solidFill>
                  <a:srgbClr val="4F6228"/>
                </a:solidFill>
                <a:latin typeface="Times New Roman"/>
                <a:ea typeface="Times New Roman"/>
                <a:cs typeface="Times New Roman"/>
              </a:rPr>
              <a:t>Моем уши, моем шею,</a:t>
            </a:r>
            <a:endParaRPr lang="ru-RU" sz="1600" dirty="0">
              <a:solidFill>
                <a:srgbClr val="4F6228"/>
              </a:solidFill>
              <a:ea typeface="Calibri"/>
              <a:cs typeface="Times New Roman"/>
            </a:endParaRPr>
          </a:p>
          <a:p>
            <a:pPr marL="476250">
              <a:lnSpc>
                <a:spcPct val="115000"/>
              </a:lnSpc>
              <a:spcAft>
                <a:spcPts val="0"/>
              </a:spcAft>
            </a:pPr>
            <a:r>
              <a:rPr lang="ru-RU" sz="1600" dirty="0">
                <a:solidFill>
                  <a:srgbClr val="4F6228"/>
                </a:solidFill>
                <a:latin typeface="Times New Roman"/>
                <a:ea typeface="Times New Roman"/>
                <a:cs typeface="Times New Roman"/>
              </a:rPr>
              <a:t>на глазах мы хорошеем.</a:t>
            </a:r>
            <a:endParaRPr lang="ru-RU" sz="1600" dirty="0">
              <a:solidFill>
                <a:srgbClr val="4F6228"/>
              </a:solidFill>
              <a:ea typeface="Calibri"/>
              <a:cs typeface="Times New Roman"/>
            </a:endParaRPr>
          </a:p>
          <a:p>
            <a:pPr>
              <a:lnSpc>
                <a:spcPct val="115000"/>
              </a:lnSpc>
              <a:spcAft>
                <a:spcPts val="0"/>
              </a:spcAft>
            </a:pPr>
            <a:r>
              <a:rPr lang="ru-RU" sz="1600" dirty="0">
                <a:solidFill>
                  <a:srgbClr val="4F6228"/>
                </a:solidFill>
                <a:latin typeface="Times New Roman"/>
                <a:ea typeface="Times New Roman"/>
                <a:cs typeface="Times New Roman"/>
              </a:rPr>
              <a:t>-Вот какие мы чистые и красивые.</a:t>
            </a:r>
            <a:endParaRPr lang="ru-RU" sz="1600" dirty="0">
              <a:solidFill>
                <a:srgbClr val="4F6228"/>
              </a:solidFill>
              <a:ea typeface="Calibri"/>
              <a:cs typeface="Times New Roman"/>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042779" y="152428"/>
            <a:ext cx="8052974" cy="410882"/>
          </a:xfrm>
          <a:prstGeom prst="rect">
            <a:avLst/>
          </a:prstGeom>
        </p:spPr>
        <p:txBody>
          <a:bodyPr wrap="none">
            <a:spAutoFit/>
          </a:bodyPr>
          <a:lstStyle/>
          <a:p>
            <a:pPr algn="ctr">
              <a:lnSpc>
                <a:spcPct val="115000"/>
              </a:lnSpc>
              <a:spcAft>
                <a:spcPts val="0"/>
              </a:spcAft>
            </a:pPr>
            <a:r>
              <a:rPr lang="ru-RU" b="1" dirty="0">
                <a:solidFill>
                  <a:srgbClr val="4F6228"/>
                </a:solidFill>
                <a:latin typeface="Times New Roman"/>
                <a:ea typeface="Times New Roman"/>
              </a:rPr>
              <a:t>ДИДАКТИЧЕСКИЕ ИГРЫ, ИГРАВЫЕ </a:t>
            </a:r>
            <a:r>
              <a:rPr lang="ru-RU" b="1" dirty="0" smtClean="0">
                <a:solidFill>
                  <a:srgbClr val="4F6228"/>
                </a:solidFill>
                <a:latin typeface="Times New Roman"/>
                <a:ea typeface="Times New Roman"/>
              </a:rPr>
              <a:t>СИТУАЦИИ. </a:t>
            </a:r>
            <a:r>
              <a:rPr lang="ru-RU" b="1" dirty="0" smtClean="0">
                <a:solidFill>
                  <a:srgbClr val="4F6228"/>
                </a:solidFill>
                <a:latin typeface="Times New Roman"/>
                <a:ea typeface="Times New Roman"/>
                <a:cs typeface="Times New Roman"/>
              </a:rPr>
              <a:t>ПРИЛОЖЕНИЕ №</a:t>
            </a:r>
            <a:r>
              <a:rPr lang="ru-RU" b="1" dirty="0">
                <a:solidFill>
                  <a:srgbClr val="4F6228"/>
                </a:solidFill>
                <a:latin typeface="Times New Roman"/>
                <a:ea typeface="Times New Roman"/>
                <a:cs typeface="Times New Roman"/>
              </a:rPr>
              <a:t> </a:t>
            </a:r>
            <a:r>
              <a:rPr lang="ru-RU" b="1" dirty="0" smtClean="0">
                <a:solidFill>
                  <a:srgbClr val="4F6228"/>
                </a:solidFill>
                <a:latin typeface="Times New Roman"/>
                <a:ea typeface="Times New Roman"/>
                <a:cs typeface="Times New Roman"/>
              </a:rPr>
              <a:t>2</a:t>
            </a:r>
            <a:endParaRPr lang="ru-RU" sz="1400" dirty="0">
              <a:solidFill>
                <a:srgbClr val="4F6228"/>
              </a:solidFill>
              <a:ea typeface="Calibri"/>
              <a:cs typeface="Times New Roman"/>
            </a:endParaRPr>
          </a:p>
        </p:txBody>
      </p:sp>
      <p:sp>
        <p:nvSpPr>
          <p:cNvPr id="3" name="Прямоугольник 2"/>
          <p:cNvSpPr/>
          <p:nvPr/>
        </p:nvSpPr>
        <p:spPr>
          <a:xfrm>
            <a:off x="1042779" y="836712"/>
            <a:ext cx="7056784" cy="5472267"/>
          </a:xfrm>
          <a:prstGeom prst="rect">
            <a:avLst/>
          </a:prstGeom>
        </p:spPr>
        <p:txBody>
          <a:bodyPr wrap="square">
            <a:spAutoFit/>
          </a:bodyPr>
          <a:lstStyle/>
          <a:p>
            <a:pPr algn="ctr">
              <a:lnSpc>
                <a:spcPct val="115000"/>
              </a:lnSpc>
              <a:spcAft>
                <a:spcPts val="0"/>
              </a:spcAft>
            </a:pPr>
            <a:r>
              <a:rPr lang="ru-RU" sz="1600" b="1" dirty="0" smtClean="0">
                <a:solidFill>
                  <a:srgbClr val="4F6228"/>
                </a:solidFill>
                <a:latin typeface="Times New Roman"/>
                <a:ea typeface="Times New Roman"/>
                <a:cs typeface="Times New Roman"/>
              </a:rPr>
              <a:t>«ВАЛЕОЛОГИЯ»</a:t>
            </a:r>
            <a:endParaRPr lang="ru-RU" sz="1600" dirty="0">
              <a:solidFill>
                <a:srgbClr val="4F6228"/>
              </a:solidFill>
              <a:ea typeface="Calibri"/>
              <a:cs typeface="Times New Roman"/>
            </a:endParaRPr>
          </a:p>
          <a:p>
            <a:pPr algn="just">
              <a:lnSpc>
                <a:spcPct val="115000"/>
              </a:lnSpc>
              <a:spcAft>
                <a:spcPts val="0"/>
              </a:spcAft>
            </a:pPr>
            <a:r>
              <a:rPr lang="ru-RU" sz="1600" dirty="0">
                <a:solidFill>
                  <a:srgbClr val="4F6228"/>
                </a:solidFill>
                <a:latin typeface="Times New Roman"/>
                <a:ea typeface="Times New Roman"/>
                <a:cs typeface="Times New Roman"/>
              </a:rPr>
              <a:t>    </a:t>
            </a:r>
            <a:r>
              <a:rPr lang="ru-RU" sz="1600" b="1" dirty="0" smtClean="0">
                <a:solidFill>
                  <a:srgbClr val="4F6228"/>
                </a:solidFill>
                <a:latin typeface="Times New Roman"/>
                <a:ea typeface="Times New Roman"/>
                <a:cs typeface="Times New Roman"/>
              </a:rPr>
              <a:t>Цель</a:t>
            </a:r>
            <a:r>
              <a:rPr lang="ru-RU" sz="1600" b="1" dirty="0">
                <a:solidFill>
                  <a:srgbClr val="4F6228"/>
                </a:solidFill>
                <a:latin typeface="Times New Roman"/>
                <a:ea typeface="Times New Roman"/>
                <a:cs typeface="Times New Roman"/>
              </a:rPr>
              <a:t>: </a:t>
            </a:r>
            <a:r>
              <a:rPr lang="ru-RU" sz="1600" dirty="0">
                <a:solidFill>
                  <a:srgbClr val="4F6228"/>
                </a:solidFill>
                <a:latin typeface="Times New Roman"/>
                <a:ea typeface="Times New Roman"/>
                <a:cs typeface="Times New Roman"/>
              </a:rPr>
              <a:t>Познакомить детей с правилами личной гигиены и правильным, бережным отношением к своему здоровью; развивать у детей речь, внимание, память.</a:t>
            </a:r>
            <a:endParaRPr lang="ru-RU" sz="1600" dirty="0">
              <a:solidFill>
                <a:srgbClr val="4F6228"/>
              </a:solidFill>
              <a:ea typeface="Calibri"/>
              <a:cs typeface="Times New Roman"/>
            </a:endParaRPr>
          </a:p>
          <a:p>
            <a:pPr algn="just">
              <a:lnSpc>
                <a:spcPct val="115000"/>
              </a:lnSpc>
              <a:spcAft>
                <a:spcPts val="0"/>
              </a:spcAft>
            </a:pPr>
            <a:r>
              <a:rPr lang="ru-RU" sz="1600" b="1" i="1" dirty="0">
                <a:solidFill>
                  <a:srgbClr val="4F6228"/>
                </a:solidFill>
                <a:latin typeface="Times New Roman"/>
                <a:ea typeface="Times New Roman"/>
                <a:cs typeface="Times New Roman"/>
              </a:rPr>
              <a:t>    </a:t>
            </a:r>
            <a:r>
              <a:rPr lang="ru-RU" sz="1600" b="1" dirty="0" smtClean="0">
                <a:solidFill>
                  <a:srgbClr val="4F6228"/>
                </a:solidFill>
                <a:latin typeface="Times New Roman"/>
                <a:ea typeface="Times New Roman"/>
                <a:cs typeface="Times New Roman"/>
              </a:rPr>
              <a:t>Материал</a:t>
            </a:r>
            <a:r>
              <a:rPr lang="ru-RU" sz="1600" b="1" dirty="0">
                <a:solidFill>
                  <a:srgbClr val="4F6228"/>
                </a:solidFill>
                <a:latin typeface="Times New Roman"/>
                <a:ea typeface="Times New Roman"/>
                <a:cs typeface="Times New Roman"/>
              </a:rPr>
              <a:t>: </a:t>
            </a:r>
            <a:r>
              <a:rPr lang="ru-RU" sz="1600" dirty="0">
                <a:solidFill>
                  <a:srgbClr val="4F6228"/>
                </a:solidFill>
                <a:latin typeface="Times New Roman"/>
                <a:ea typeface="Times New Roman"/>
                <a:cs typeface="Times New Roman"/>
              </a:rPr>
              <a:t>поля, разделённые на квадраты, в центре поля негативная и позитивная картинка, картинки с различными ситуациями.</a:t>
            </a:r>
            <a:endParaRPr lang="ru-RU" sz="1600" dirty="0">
              <a:solidFill>
                <a:srgbClr val="4F6228"/>
              </a:solidFill>
              <a:ea typeface="Calibri"/>
              <a:cs typeface="Times New Roman"/>
            </a:endParaRPr>
          </a:p>
          <a:p>
            <a:pPr algn="just">
              <a:lnSpc>
                <a:spcPct val="115000"/>
              </a:lnSpc>
              <a:spcAft>
                <a:spcPts val="0"/>
              </a:spcAft>
            </a:pPr>
            <a:r>
              <a:rPr lang="ru-RU" sz="1600" b="1" dirty="0">
                <a:solidFill>
                  <a:srgbClr val="4F6228"/>
                </a:solidFill>
                <a:latin typeface="Times New Roman"/>
                <a:ea typeface="Times New Roman"/>
                <a:cs typeface="Times New Roman"/>
              </a:rPr>
              <a:t>       </a:t>
            </a:r>
            <a:r>
              <a:rPr lang="ru-RU" sz="1600" b="1" dirty="0" smtClean="0">
                <a:solidFill>
                  <a:srgbClr val="4F6228"/>
                </a:solidFill>
                <a:latin typeface="Times New Roman"/>
                <a:ea typeface="Times New Roman"/>
                <a:cs typeface="Times New Roman"/>
              </a:rPr>
              <a:t>Ход </a:t>
            </a:r>
            <a:r>
              <a:rPr lang="ru-RU" sz="1600" b="1" dirty="0">
                <a:solidFill>
                  <a:srgbClr val="4F6228"/>
                </a:solidFill>
                <a:latin typeface="Times New Roman"/>
                <a:ea typeface="Times New Roman"/>
                <a:cs typeface="Times New Roman"/>
              </a:rPr>
              <a:t>игры: </a:t>
            </a:r>
            <a:endParaRPr lang="ru-RU" sz="1600" b="1" dirty="0" smtClean="0">
              <a:solidFill>
                <a:srgbClr val="4F6228"/>
              </a:solidFill>
              <a:latin typeface="Times New Roman"/>
              <a:ea typeface="Times New Roman"/>
              <a:cs typeface="Times New Roman"/>
            </a:endParaRPr>
          </a:p>
          <a:p>
            <a:pPr algn="just">
              <a:lnSpc>
                <a:spcPct val="115000"/>
              </a:lnSpc>
              <a:spcAft>
                <a:spcPts val="0"/>
              </a:spcAft>
            </a:pPr>
            <a:r>
              <a:rPr lang="ru-RU" sz="1600" b="1" dirty="0">
                <a:solidFill>
                  <a:srgbClr val="4F6228"/>
                </a:solidFill>
                <a:latin typeface="Times New Roman"/>
                <a:ea typeface="Times New Roman"/>
                <a:cs typeface="Times New Roman"/>
              </a:rPr>
              <a:t> </a:t>
            </a:r>
            <a:r>
              <a:rPr lang="ru-RU" sz="1600" b="1" dirty="0" smtClean="0">
                <a:solidFill>
                  <a:srgbClr val="4F6228"/>
                </a:solidFill>
                <a:latin typeface="Times New Roman"/>
                <a:ea typeface="Times New Roman"/>
                <a:cs typeface="Times New Roman"/>
              </a:rPr>
              <a:t>    1-ый вариант. </a:t>
            </a:r>
            <a:r>
              <a:rPr lang="ru-RU" sz="1600" dirty="0">
                <a:solidFill>
                  <a:srgbClr val="4F6228"/>
                </a:solidFill>
                <a:latin typeface="Times New Roman"/>
                <a:ea typeface="Times New Roman"/>
                <a:cs typeface="Times New Roman"/>
              </a:rPr>
              <a:t>Д</a:t>
            </a:r>
            <a:r>
              <a:rPr lang="ru-RU" sz="1600" dirty="0" smtClean="0">
                <a:solidFill>
                  <a:srgbClr val="4F6228"/>
                </a:solidFill>
                <a:latin typeface="Times New Roman"/>
                <a:ea typeface="Times New Roman"/>
                <a:cs typeface="Times New Roman"/>
              </a:rPr>
              <a:t>етям </a:t>
            </a:r>
            <a:r>
              <a:rPr lang="ru-RU" sz="1600" dirty="0">
                <a:solidFill>
                  <a:srgbClr val="4F6228"/>
                </a:solidFill>
                <a:latin typeface="Times New Roman"/>
                <a:ea typeface="Times New Roman"/>
                <a:cs typeface="Times New Roman"/>
              </a:rPr>
              <a:t>раздаются поля, в центре поля изображена негативная или позитивная картинка. Детям  предлагается поиграть в лото, показывая и сопровождая свои действия объяснениями – «что такое хорошо и что такое плохо»</a:t>
            </a:r>
            <a:endParaRPr lang="ru-RU" sz="1600" dirty="0">
              <a:solidFill>
                <a:srgbClr val="4F6228"/>
              </a:solidFill>
              <a:ea typeface="Calibri"/>
              <a:cs typeface="Times New Roman"/>
            </a:endParaRPr>
          </a:p>
          <a:p>
            <a:pPr algn="just">
              <a:lnSpc>
                <a:spcPct val="115000"/>
              </a:lnSpc>
              <a:spcAft>
                <a:spcPts val="0"/>
              </a:spcAft>
            </a:pPr>
            <a:r>
              <a:rPr lang="ru-RU" sz="1600" b="1" dirty="0">
                <a:solidFill>
                  <a:srgbClr val="4F6228"/>
                </a:solidFill>
                <a:latin typeface="Times New Roman"/>
                <a:ea typeface="Times New Roman"/>
                <a:cs typeface="Times New Roman"/>
              </a:rPr>
              <a:t> </a:t>
            </a:r>
            <a:r>
              <a:rPr lang="ru-RU" sz="1600" b="1" dirty="0" smtClean="0">
                <a:solidFill>
                  <a:srgbClr val="4F6228"/>
                </a:solidFill>
                <a:latin typeface="Times New Roman"/>
                <a:ea typeface="Times New Roman"/>
                <a:cs typeface="Times New Roman"/>
              </a:rPr>
              <a:t> </a:t>
            </a:r>
            <a:r>
              <a:rPr lang="ru-RU" sz="1600" b="1" dirty="0">
                <a:solidFill>
                  <a:srgbClr val="4F6228"/>
                </a:solidFill>
                <a:latin typeface="Times New Roman"/>
                <a:ea typeface="Times New Roman"/>
                <a:cs typeface="Times New Roman"/>
              </a:rPr>
              <a:t>2-ой вариант. </a:t>
            </a:r>
            <a:r>
              <a:rPr lang="ru-RU" sz="1600" dirty="0">
                <a:solidFill>
                  <a:srgbClr val="4F6228"/>
                </a:solidFill>
                <a:latin typeface="Times New Roman"/>
                <a:ea typeface="Times New Roman"/>
                <a:cs typeface="Times New Roman"/>
              </a:rPr>
              <a:t>Показ картинок можно сопровождать двигательной активностью детей. Например, на позитивные картинке дети реагируют прыжками, а при показе негативной картинке садятся на пол.</a:t>
            </a:r>
            <a:endParaRPr lang="ru-RU" sz="1600" dirty="0">
              <a:solidFill>
                <a:srgbClr val="4F6228"/>
              </a:solidFill>
              <a:ea typeface="Calibri"/>
              <a:cs typeface="Times New Roman"/>
            </a:endParaRPr>
          </a:p>
          <a:p>
            <a:pPr algn="just">
              <a:lnSpc>
                <a:spcPct val="115000"/>
              </a:lnSpc>
              <a:spcAft>
                <a:spcPts val="0"/>
              </a:spcAft>
            </a:pPr>
            <a:r>
              <a:rPr lang="ru-RU" sz="1600" b="1" dirty="0">
                <a:solidFill>
                  <a:srgbClr val="4F6228"/>
                </a:solidFill>
                <a:latin typeface="Times New Roman"/>
                <a:ea typeface="Times New Roman"/>
                <a:cs typeface="Times New Roman"/>
              </a:rPr>
              <a:t>  </a:t>
            </a:r>
            <a:r>
              <a:rPr lang="ru-RU" sz="1600" b="1" dirty="0" smtClean="0">
                <a:solidFill>
                  <a:srgbClr val="4F6228"/>
                </a:solidFill>
                <a:latin typeface="Times New Roman"/>
                <a:ea typeface="Times New Roman"/>
                <a:cs typeface="Times New Roman"/>
              </a:rPr>
              <a:t>3-ий </a:t>
            </a:r>
            <a:r>
              <a:rPr lang="ru-RU" sz="1600" b="1" dirty="0">
                <a:solidFill>
                  <a:srgbClr val="4F6228"/>
                </a:solidFill>
                <a:latin typeface="Times New Roman"/>
                <a:ea typeface="Times New Roman"/>
                <a:cs typeface="Times New Roman"/>
              </a:rPr>
              <a:t>вариант. </a:t>
            </a:r>
            <a:r>
              <a:rPr lang="ru-RU" sz="1600" dirty="0">
                <a:solidFill>
                  <a:srgbClr val="4F6228"/>
                </a:solidFill>
                <a:latin typeface="Times New Roman"/>
                <a:ea typeface="Times New Roman"/>
                <a:cs typeface="Times New Roman"/>
              </a:rPr>
              <a:t>Воспитатель предлагает выбрать картинки, которые понравились им больше всего, и попросите объяснить, почему они сделали такой выбор.  Или воспитатель предлагает выбрать картинки, которые не понравились им, и попросите объяснить, почему.</a:t>
            </a:r>
            <a:r>
              <a:rPr lang="ru-RU" sz="1600" b="1" dirty="0">
                <a:solidFill>
                  <a:srgbClr val="4F6228"/>
                </a:solidFill>
                <a:latin typeface="Times New Roman"/>
                <a:ea typeface="Times New Roman"/>
                <a:cs typeface="Times New Roman"/>
              </a:rPr>
              <a:t> </a:t>
            </a:r>
            <a:endParaRPr lang="ru-RU" sz="1600" dirty="0">
              <a:solidFill>
                <a:srgbClr val="4F6228"/>
              </a:solidFill>
              <a:ea typeface="Calibri"/>
              <a:cs typeface="Times New Roman"/>
            </a:endParaRPr>
          </a:p>
          <a:p>
            <a:pPr algn="just">
              <a:lnSpc>
                <a:spcPct val="115000"/>
              </a:lnSpc>
              <a:spcAft>
                <a:spcPts val="0"/>
              </a:spcAft>
            </a:pPr>
            <a:r>
              <a:rPr lang="ru-RU" sz="1600" b="1" dirty="0">
                <a:solidFill>
                  <a:srgbClr val="4F6228"/>
                </a:solidFill>
                <a:latin typeface="Times New Roman"/>
                <a:ea typeface="Times New Roman"/>
                <a:cs typeface="Times New Roman"/>
              </a:rPr>
              <a:t>       </a:t>
            </a:r>
            <a:endParaRPr lang="ru-RU" sz="1600" dirty="0">
              <a:solidFill>
                <a:srgbClr val="4F6228"/>
              </a:solidFill>
              <a:ea typeface="Calibri"/>
              <a:cs typeface="Times New Roman"/>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067702" y="937171"/>
            <a:ext cx="6912768" cy="2923877"/>
          </a:xfrm>
          <a:prstGeom prst="rect">
            <a:avLst/>
          </a:prstGeom>
        </p:spPr>
        <p:txBody>
          <a:bodyPr wrap="square">
            <a:spAutoFit/>
          </a:bodyPr>
          <a:lstStyle/>
          <a:p>
            <a:pPr lvl="0" algn="ctr">
              <a:lnSpc>
                <a:spcPct val="115000"/>
              </a:lnSpc>
            </a:pPr>
            <a:r>
              <a:rPr lang="ru-RU" sz="1600" b="1" dirty="0" smtClean="0">
                <a:solidFill>
                  <a:srgbClr val="4F6228"/>
                </a:solidFill>
                <a:latin typeface="Times New Roman"/>
                <a:ea typeface="Times New Roman"/>
                <a:cs typeface="Times New Roman"/>
              </a:rPr>
              <a:t>«ОДЕНЕМ </a:t>
            </a:r>
            <a:r>
              <a:rPr lang="ru-RU" sz="1600" b="1" dirty="0">
                <a:solidFill>
                  <a:srgbClr val="4F6228"/>
                </a:solidFill>
                <a:latin typeface="Times New Roman"/>
                <a:ea typeface="Times New Roman"/>
                <a:cs typeface="Times New Roman"/>
              </a:rPr>
              <a:t>КУКЛУ НА </a:t>
            </a:r>
            <a:r>
              <a:rPr lang="ru-RU" sz="1600" b="1" dirty="0" smtClean="0">
                <a:solidFill>
                  <a:srgbClr val="4F6228"/>
                </a:solidFill>
                <a:latin typeface="Times New Roman"/>
                <a:ea typeface="Times New Roman"/>
                <a:cs typeface="Times New Roman"/>
              </a:rPr>
              <a:t>ПРОГУЛКУ»</a:t>
            </a:r>
            <a:endParaRPr lang="ru-RU" sz="1600" dirty="0">
              <a:solidFill>
                <a:srgbClr val="4F6228"/>
              </a:solidFill>
              <a:ea typeface="Calibri"/>
              <a:cs typeface="Times New Roman"/>
            </a:endParaRPr>
          </a:p>
          <a:p>
            <a:pPr lvl="0" algn="just">
              <a:lnSpc>
                <a:spcPct val="115000"/>
              </a:lnSpc>
            </a:pPr>
            <a:r>
              <a:rPr lang="ru-RU" sz="1600" b="1" dirty="0">
                <a:solidFill>
                  <a:srgbClr val="4F6228"/>
                </a:solidFill>
                <a:latin typeface="Times New Roman"/>
                <a:ea typeface="Times New Roman"/>
                <a:cs typeface="Times New Roman"/>
              </a:rPr>
              <a:t>            Цель: </a:t>
            </a:r>
            <a:r>
              <a:rPr lang="ru-RU" sz="1600" dirty="0">
                <a:solidFill>
                  <a:srgbClr val="4F6228"/>
                </a:solidFill>
                <a:latin typeface="Times New Roman"/>
                <a:ea typeface="Times New Roman"/>
                <a:cs typeface="Times New Roman"/>
              </a:rPr>
              <a:t>закреплять знания детей об одежде, формировать умение детей одевать куклу соответственно сезону года, погоде, </a:t>
            </a:r>
            <a:r>
              <a:rPr lang="ru-RU" sz="1600" b="1" dirty="0">
                <a:solidFill>
                  <a:srgbClr val="4F6228"/>
                </a:solidFill>
                <a:latin typeface="Times New Roman"/>
                <a:ea typeface="Times New Roman"/>
                <a:cs typeface="Times New Roman"/>
              </a:rPr>
              <a:t>систематизировать представления детей о здоровье,</a:t>
            </a:r>
            <a:r>
              <a:rPr lang="ru-RU" sz="1600" dirty="0">
                <a:solidFill>
                  <a:srgbClr val="4F6228"/>
                </a:solidFill>
                <a:latin typeface="Times New Roman"/>
                <a:ea typeface="Times New Roman"/>
                <a:cs typeface="Times New Roman"/>
              </a:rPr>
              <a:t> развивать у детей внимание, память, логическое мышление.</a:t>
            </a:r>
            <a:endParaRPr lang="ru-RU" sz="1600" dirty="0">
              <a:solidFill>
                <a:srgbClr val="4F6228"/>
              </a:solidFill>
              <a:ea typeface="Calibri"/>
              <a:cs typeface="Times New Roman"/>
            </a:endParaRPr>
          </a:p>
          <a:p>
            <a:pPr lvl="0" algn="just">
              <a:lnSpc>
                <a:spcPct val="115000"/>
              </a:lnSpc>
            </a:pPr>
            <a:r>
              <a:rPr lang="ru-RU" sz="1600" b="1" dirty="0">
                <a:solidFill>
                  <a:srgbClr val="4F6228"/>
                </a:solidFill>
                <a:latin typeface="Times New Roman"/>
                <a:ea typeface="Times New Roman"/>
                <a:cs typeface="Times New Roman"/>
              </a:rPr>
              <a:t>           Материал: </a:t>
            </a:r>
            <a:r>
              <a:rPr lang="ru-RU" sz="1600" dirty="0">
                <a:solidFill>
                  <a:srgbClr val="4F6228"/>
                </a:solidFill>
                <a:latin typeface="Times New Roman"/>
                <a:ea typeface="Times New Roman"/>
                <a:cs typeface="Times New Roman"/>
              </a:rPr>
              <a:t>бумажная кукла с различной одеждой.</a:t>
            </a:r>
            <a:endParaRPr lang="ru-RU" sz="1600" dirty="0">
              <a:solidFill>
                <a:srgbClr val="4F6228"/>
              </a:solidFill>
              <a:ea typeface="Calibri"/>
              <a:cs typeface="Times New Roman"/>
            </a:endParaRPr>
          </a:p>
          <a:p>
            <a:pPr lvl="0" algn="just">
              <a:lnSpc>
                <a:spcPct val="115000"/>
              </a:lnSpc>
            </a:pPr>
            <a:r>
              <a:rPr lang="ru-RU" sz="1600" b="1" dirty="0">
                <a:solidFill>
                  <a:srgbClr val="4F6228"/>
                </a:solidFill>
                <a:latin typeface="Times New Roman"/>
                <a:ea typeface="Times New Roman"/>
                <a:cs typeface="Times New Roman"/>
              </a:rPr>
              <a:t>          Ход игры: </a:t>
            </a:r>
            <a:r>
              <a:rPr lang="ru-RU" sz="1600" dirty="0">
                <a:solidFill>
                  <a:srgbClr val="4F6228"/>
                </a:solidFill>
                <a:latin typeface="Times New Roman"/>
                <a:ea typeface="Times New Roman"/>
                <a:cs typeface="Times New Roman"/>
              </a:rPr>
              <a:t>Воспитатель говорит, что кукла собирается на прогулку, но не знает, что ей одеть, сейчас зима и на улице очень холодно (различные ситуации).</a:t>
            </a:r>
            <a:endParaRPr lang="ru-RU" sz="1600" dirty="0">
              <a:solidFill>
                <a:srgbClr val="4F6228"/>
              </a:solidFill>
              <a:ea typeface="Calibri"/>
              <a:cs typeface="Times New Roman"/>
            </a:endParaRPr>
          </a:p>
          <a:p>
            <a:pPr lvl="0" algn="just">
              <a:lnSpc>
                <a:spcPct val="115000"/>
              </a:lnSpc>
            </a:pPr>
            <a:r>
              <a:rPr lang="ru-RU" sz="1600" dirty="0">
                <a:solidFill>
                  <a:srgbClr val="4F6228"/>
                </a:solidFill>
                <a:latin typeface="Times New Roman"/>
                <a:ea typeface="Times New Roman"/>
                <a:cs typeface="Times New Roman"/>
              </a:rPr>
              <a:t>          Дети «одевают» куклу и объясняют свой выбор</a:t>
            </a:r>
            <a:r>
              <a:rPr lang="ru-RU" sz="1600" b="1" dirty="0">
                <a:solidFill>
                  <a:srgbClr val="4F6228"/>
                </a:solidFill>
                <a:latin typeface="Times New Roman"/>
                <a:ea typeface="Times New Roman"/>
                <a:cs typeface="Times New Roman"/>
              </a:rPr>
              <a:t>.</a:t>
            </a:r>
            <a:endParaRPr lang="ru-RU" sz="1600" dirty="0">
              <a:solidFill>
                <a:srgbClr val="4F6228"/>
              </a:solidFill>
              <a:ea typeface="Calibri"/>
              <a:cs typeface="Times New Roman"/>
            </a:endParaRPr>
          </a:p>
        </p:txBody>
      </p:sp>
      <p:sp>
        <p:nvSpPr>
          <p:cNvPr id="3" name="Прямоугольник 2"/>
          <p:cNvSpPr/>
          <p:nvPr/>
        </p:nvSpPr>
        <p:spPr>
          <a:xfrm>
            <a:off x="1078369" y="3573016"/>
            <a:ext cx="6912768" cy="2322174"/>
          </a:xfrm>
          <a:prstGeom prst="rect">
            <a:avLst/>
          </a:prstGeom>
        </p:spPr>
        <p:txBody>
          <a:bodyPr wrap="square">
            <a:spAutoFit/>
          </a:bodyPr>
          <a:lstStyle/>
          <a:p>
            <a:pPr algn="just">
              <a:lnSpc>
                <a:spcPct val="115000"/>
              </a:lnSpc>
              <a:spcAft>
                <a:spcPts val="0"/>
              </a:spcAft>
            </a:pPr>
            <a:endParaRPr lang="ru-RU" b="1" dirty="0" smtClean="0">
              <a:solidFill>
                <a:srgbClr val="4F6228"/>
              </a:solidFill>
              <a:latin typeface="Times New Roman"/>
              <a:ea typeface="Times New Roman"/>
              <a:cs typeface="Times New Roman"/>
            </a:endParaRPr>
          </a:p>
          <a:p>
            <a:pPr algn="ctr">
              <a:lnSpc>
                <a:spcPct val="115000"/>
              </a:lnSpc>
              <a:spcAft>
                <a:spcPts val="0"/>
              </a:spcAft>
            </a:pPr>
            <a:r>
              <a:rPr lang="ru-RU" b="1" dirty="0" smtClean="0">
                <a:solidFill>
                  <a:srgbClr val="4F6228"/>
                </a:solidFill>
                <a:latin typeface="Times New Roman"/>
                <a:ea typeface="Times New Roman"/>
                <a:cs typeface="Times New Roman"/>
              </a:rPr>
              <a:t>«СДЕЛАЕМ </a:t>
            </a:r>
            <a:r>
              <a:rPr lang="ru-RU" b="1" dirty="0">
                <a:solidFill>
                  <a:srgbClr val="4F6228"/>
                </a:solidFill>
                <a:latin typeface="Times New Roman"/>
                <a:ea typeface="Times New Roman"/>
                <a:cs typeface="Times New Roman"/>
              </a:rPr>
              <a:t>КУКЛАМ РАЗНЫЕ </a:t>
            </a:r>
            <a:r>
              <a:rPr lang="ru-RU" b="1" dirty="0" smtClean="0">
                <a:solidFill>
                  <a:srgbClr val="4F6228"/>
                </a:solidFill>
                <a:latin typeface="Times New Roman"/>
                <a:ea typeface="Times New Roman"/>
                <a:cs typeface="Times New Roman"/>
              </a:rPr>
              <a:t>ПРИЧЕСКИ»</a:t>
            </a:r>
            <a:endParaRPr lang="ru-RU" sz="1600" dirty="0">
              <a:solidFill>
                <a:srgbClr val="4F6228"/>
              </a:solidFill>
              <a:ea typeface="Calibri"/>
              <a:cs typeface="Times New Roman"/>
            </a:endParaRPr>
          </a:p>
          <a:p>
            <a:pPr algn="just">
              <a:lnSpc>
                <a:spcPct val="115000"/>
              </a:lnSpc>
              <a:spcAft>
                <a:spcPts val="0"/>
              </a:spcAft>
            </a:pPr>
            <a:r>
              <a:rPr lang="ru-RU" b="1" dirty="0">
                <a:solidFill>
                  <a:srgbClr val="4F6228"/>
                </a:solidFill>
                <a:latin typeface="Times New Roman"/>
                <a:ea typeface="Times New Roman"/>
                <a:cs typeface="Times New Roman"/>
              </a:rPr>
              <a:t>       </a:t>
            </a:r>
            <a:r>
              <a:rPr lang="ru-RU" b="1" dirty="0" smtClean="0">
                <a:solidFill>
                  <a:srgbClr val="4F6228"/>
                </a:solidFill>
                <a:latin typeface="Times New Roman"/>
                <a:ea typeface="Times New Roman"/>
                <a:cs typeface="Times New Roman"/>
              </a:rPr>
              <a:t>Цель</a:t>
            </a:r>
            <a:r>
              <a:rPr lang="ru-RU" b="1" dirty="0">
                <a:solidFill>
                  <a:srgbClr val="4F6228"/>
                </a:solidFill>
                <a:latin typeface="Times New Roman"/>
                <a:ea typeface="Times New Roman"/>
                <a:cs typeface="Times New Roman"/>
              </a:rPr>
              <a:t>: </a:t>
            </a:r>
            <a:r>
              <a:rPr lang="ru-RU" dirty="0">
                <a:solidFill>
                  <a:srgbClr val="4F6228"/>
                </a:solidFill>
                <a:latin typeface="Times New Roman"/>
                <a:ea typeface="Times New Roman"/>
                <a:cs typeface="Times New Roman"/>
              </a:rPr>
              <a:t>закреплять навыки ухода</a:t>
            </a:r>
            <a:r>
              <a:rPr lang="ru-RU" b="1" dirty="0">
                <a:solidFill>
                  <a:srgbClr val="4F6228"/>
                </a:solidFill>
                <a:latin typeface="Times New Roman"/>
                <a:ea typeface="Times New Roman"/>
                <a:cs typeface="Times New Roman"/>
              </a:rPr>
              <a:t> </a:t>
            </a:r>
            <a:r>
              <a:rPr lang="ru-RU" dirty="0">
                <a:solidFill>
                  <a:srgbClr val="4F6228"/>
                </a:solidFill>
                <a:latin typeface="Times New Roman"/>
                <a:ea typeface="Times New Roman"/>
                <a:cs typeface="Times New Roman"/>
              </a:rPr>
              <a:t>за волосами, уточнить названия </a:t>
            </a:r>
            <a:r>
              <a:rPr lang="ru-RU" dirty="0" smtClean="0">
                <a:solidFill>
                  <a:srgbClr val="4F6228"/>
                </a:solidFill>
                <a:latin typeface="Times New Roman"/>
                <a:ea typeface="Times New Roman"/>
                <a:cs typeface="Times New Roman"/>
              </a:rPr>
              <a:t>необходимых </a:t>
            </a:r>
            <a:r>
              <a:rPr lang="ru-RU" dirty="0">
                <a:solidFill>
                  <a:srgbClr val="4F6228"/>
                </a:solidFill>
                <a:latin typeface="Times New Roman"/>
                <a:ea typeface="Times New Roman"/>
                <a:cs typeface="Times New Roman"/>
              </a:rPr>
              <a:t>для этог</a:t>
            </a:r>
            <a:r>
              <a:rPr lang="ru-RU" b="1" dirty="0">
                <a:solidFill>
                  <a:srgbClr val="4F6228"/>
                </a:solidFill>
                <a:latin typeface="Times New Roman"/>
                <a:ea typeface="Times New Roman"/>
                <a:cs typeface="Times New Roman"/>
              </a:rPr>
              <a:t>о</a:t>
            </a:r>
            <a:r>
              <a:rPr lang="ru-RU" dirty="0">
                <a:solidFill>
                  <a:srgbClr val="4F6228"/>
                </a:solidFill>
                <a:latin typeface="Times New Roman"/>
                <a:ea typeface="Times New Roman"/>
                <a:cs typeface="Times New Roman"/>
              </a:rPr>
              <a:t> предметов, формировать  понятие «опрятный внешний вид»</a:t>
            </a:r>
            <a:endParaRPr lang="ru-RU" sz="1600" dirty="0">
              <a:solidFill>
                <a:srgbClr val="4F6228"/>
              </a:solidFill>
              <a:ea typeface="Calibri"/>
              <a:cs typeface="Times New Roman"/>
            </a:endParaRPr>
          </a:p>
          <a:p>
            <a:pPr algn="just">
              <a:lnSpc>
                <a:spcPct val="115000"/>
              </a:lnSpc>
              <a:spcAft>
                <a:spcPts val="0"/>
              </a:spcAft>
            </a:pPr>
            <a:r>
              <a:rPr lang="ru-RU" b="1" dirty="0">
                <a:solidFill>
                  <a:srgbClr val="4F6228"/>
                </a:solidFill>
                <a:latin typeface="Times New Roman"/>
                <a:ea typeface="Times New Roman"/>
                <a:cs typeface="Times New Roman"/>
              </a:rPr>
              <a:t>        </a:t>
            </a:r>
            <a:r>
              <a:rPr lang="ru-RU" b="1" dirty="0" smtClean="0">
                <a:solidFill>
                  <a:srgbClr val="4F6228"/>
                </a:solidFill>
                <a:latin typeface="Times New Roman"/>
                <a:ea typeface="Times New Roman"/>
                <a:cs typeface="Times New Roman"/>
              </a:rPr>
              <a:t>Материал</a:t>
            </a:r>
            <a:r>
              <a:rPr lang="ru-RU" b="1" dirty="0">
                <a:solidFill>
                  <a:srgbClr val="4F6228"/>
                </a:solidFill>
                <a:latin typeface="Times New Roman"/>
                <a:ea typeface="Times New Roman"/>
                <a:cs typeface="Times New Roman"/>
              </a:rPr>
              <a:t>:  </a:t>
            </a:r>
            <a:r>
              <a:rPr lang="ru-RU" dirty="0">
                <a:solidFill>
                  <a:srgbClr val="4F6228"/>
                </a:solidFill>
                <a:latin typeface="Times New Roman"/>
                <a:ea typeface="Times New Roman"/>
                <a:cs typeface="Times New Roman"/>
              </a:rPr>
              <a:t>куклы, расчёски, заколки</a:t>
            </a:r>
            <a:r>
              <a:rPr lang="ru-RU" b="1" dirty="0">
                <a:solidFill>
                  <a:srgbClr val="4F6228"/>
                </a:solidFill>
                <a:latin typeface="Times New Roman"/>
                <a:ea typeface="Times New Roman"/>
                <a:cs typeface="Times New Roman"/>
              </a:rPr>
              <a:t>.</a:t>
            </a:r>
            <a:endParaRPr lang="ru-RU" sz="1600" dirty="0">
              <a:solidFill>
                <a:srgbClr val="4F6228"/>
              </a:solidFill>
              <a:ea typeface="Calibri"/>
              <a:cs typeface="Times New Roman"/>
            </a:endParaRPr>
          </a:p>
          <a:p>
            <a:pPr algn="just">
              <a:lnSpc>
                <a:spcPct val="115000"/>
              </a:lnSpc>
              <a:spcAft>
                <a:spcPts val="0"/>
              </a:spcAft>
            </a:pPr>
            <a:r>
              <a:rPr lang="ru-RU" b="1" dirty="0">
                <a:solidFill>
                  <a:srgbClr val="4F6228"/>
                </a:solidFill>
                <a:latin typeface="Times New Roman"/>
                <a:ea typeface="Times New Roman"/>
                <a:cs typeface="Times New Roman"/>
              </a:rPr>
              <a:t>        Ход игры: </a:t>
            </a:r>
            <a:r>
              <a:rPr lang="ru-RU" dirty="0">
                <a:solidFill>
                  <a:srgbClr val="4F6228"/>
                </a:solidFill>
                <a:latin typeface="Times New Roman"/>
                <a:ea typeface="Times New Roman"/>
                <a:cs typeface="Times New Roman"/>
              </a:rPr>
              <a:t>воспитатель</a:t>
            </a:r>
            <a:r>
              <a:rPr lang="ru-RU" b="1" dirty="0">
                <a:solidFill>
                  <a:srgbClr val="4F6228"/>
                </a:solidFill>
                <a:latin typeface="Times New Roman"/>
                <a:ea typeface="Times New Roman"/>
                <a:cs typeface="Times New Roman"/>
              </a:rPr>
              <a:t> </a:t>
            </a:r>
            <a:r>
              <a:rPr lang="ru-RU" dirty="0">
                <a:solidFill>
                  <a:srgbClr val="4F6228"/>
                </a:solidFill>
                <a:latin typeface="Times New Roman"/>
                <a:ea typeface="Times New Roman"/>
                <a:cs typeface="Times New Roman"/>
              </a:rPr>
              <a:t>предлагает детям причесать кукол.</a:t>
            </a:r>
            <a:endParaRPr lang="ru-RU" sz="1600" dirty="0">
              <a:solidFill>
                <a:srgbClr val="4F6228"/>
              </a:solidFill>
              <a:ea typeface="Calibri"/>
              <a:cs typeface="Times New Roman"/>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280644" y="1046574"/>
            <a:ext cx="6552728" cy="3490186"/>
          </a:xfrm>
          <a:prstGeom prst="rect">
            <a:avLst/>
          </a:prstGeom>
        </p:spPr>
        <p:txBody>
          <a:bodyPr wrap="square">
            <a:spAutoFit/>
          </a:bodyPr>
          <a:lstStyle/>
          <a:p>
            <a:pPr algn="ctr">
              <a:lnSpc>
                <a:spcPct val="115000"/>
              </a:lnSpc>
              <a:spcAft>
                <a:spcPts val="0"/>
              </a:spcAft>
            </a:pPr>
            <a:r>
              <a:rPr lang="ru-RU" sz="1600" b="1" dirty="0" smtClean="0">
                <a:solidFill>
                  <a:srgbClr val="4F6228"/>
                </a:solidFill>
                <a:latin typeface="Times New Roman"/>
                <a:ea typeface="Times New Roman"/>
                <a:cs typeface="Times New Roman"/>
              </a:rPr>
              <a:t>«ТАНЯ ПРОСТУДИЛАСЬ»</a:t>
            </a:r>
          </a:p>
          <a:p>
            <a:pPr algn="ctr">
              <a:lnSpc>
                <a:spcPct val="115000"/>
              </a:lnSpc>
              <a:spcAft>
                <a:spcPts val="0"/>
              </a:spcAft>
            </a:pPr>
            <a:endParaRPr lang="ru-RU" sz="1600" dirty="0">
              <a:solidFill>
                <a:srgbClr val="4F6228"/>
              </a:solidFill>
              <a:ea typeface="Calibri"/>
              <a:cs typeface="Times New Roman"/>
            </a:endParaRPr>
          </a:p>
          <a:p>
            <a:pPr algn="just">
              <a:lnSpc>
                <a:spcPct val="115000"/>
              </a:lnSpc>
              <a:spcAft>
                <a:spcPts val="0"/>
              </a:spcAft>
            </a:pPr>
            <a:r>
              <a:rPr lang="ru-RU" sz="1600" i="1" dirty="0">
                <a:solidFill>
                  <a:srgbClr val="4F6228"/>
                </a:solidFill>
                <a:latin typeface="Times New Roman"/>
                <a:ea typeface="Times New Roman"/>
                <a:cs typeface="Times New Roman"/>
              </a:rPr>
              <a:t>       </a:t>
            </a:r>
            <a:r>
              <a:rPr lang="ru-RU" sz="1600" b="1" dirty="0" smtClean="0">
                <a:solidFill>
                  <a:srgbClr val="4F6228"/>
                </a:solidFill>
                <a:latin typeface="Times New Roman"/>
                <a:ea typeface="Times New Roman"/>
                <a:cs typeface="Times New Roman"/>
              </a:rPr>
              <a:t>Цель</a:t>
            </a:r>
            <a:r>
              <a:rPr lang="ru-RU" sz="1600" b="1" dirty="0">
                <a:solidFill>
                  <a:srgbClr val="4F6228"/>
                </a:solidFill>
                <a:latin typeface="Times New Roman"/>
                <a:ea typeface="Times New Roman"/>
                <a:cs typeface="Times New Roman"/>
              </a:rPr>
              <a:t>:</a:t>
            </a:r>
            <a:r>
              <a:rPr lang="ru-RU" sz="1600" dirty="0">
                <a:solidFill>
                  <a:srgbClr val="4F6228"/>
                </a:solidFill>
                <a:latin typeface="Times New Roman"/>
                <a:ea typeface="Times New Roman"/>
                <a:cs typeface="Times New Roman"/>
              </a:rPr>
              <a:t> способствовать  формированию навыка пользования носовым плат-ком, закреплять</a:t>
            </a:r>
            <a:r>
              <a:rPr lang="ru-RU" sz="1600" b="1" dirty="0">
                <a:solidFill>
                  <a:srgbClr val="4F6228"/>
                </a:solidFill>
                <a:latin typeface="Times New Roman"/>
                <a:ea typeface="Times New Roman"/>
                <a:cs typeface="Times New Roman"/>
              </a:rPr>
              <a:t> </a:t>
            </a:r>
            <a:r>
              <a:rPr lang="ru-RU" sz="1600" dirty="0">
                <a:solidFill>
                  <a:srgbClr val="4F6228"/>
                </a:solidFill>
                <a:latin typeface="Times New Roman"/>
                <a:ea typeface="Times New Roman"/>
                <a:cs typeface="Times New Roman"/>
              </a:rPr>
              <a:t>знание о том, что при чихании и кашле нужно прикрывать рот носовым платком, а если кто-то находится рядом, отворачиваться</a:t>
            </a:r>
            <a:endParaRPr lang="ru-RU" sz="1600" dirty="0">
              <a:solidFill>
                <a:srgbClr val="4F6228"/>
              </a:solidFill>
              <a:ea typeface="Calibri"/>
              <a:cs typeface="Times New Roman"/>
            </a:endParaRPr>
          </a:p>
          <a:p>
            <a:pPr algn="just">
              <a:lnSpc>
                <a:spcPct val="115000"/>
              </a:lnSpc>
              <a:spcAft>
                <a:spcPts val="0"/>
              </a:spcAft>
            </a:pPr>
            <a:r>
              <a:rPr lang="ru-RU" sz="1600" b="1" dirty="0">
                <a:solidFill>
                  <a:srgbClr val="4F6228"/>
                </a:solidFill>
                <a:latin typeface="Times New Roman"/>
                <a:ea typeface="Times New Roman"/>
                <a:cs typeface="Times New Roman"/>
              </a:rPr>
              <a:t>       </a:t>
            </a:r>
            <a:r>
              <a:rPr lang="ru-RU" sz="1600" b="1" dirty="0" smtClean="0">
                <a:solidFill>
                  <a:srgbClr val="4F6228"/>
                </a:solidFill>
                <a:latin typeface="Times New Roman"/>
                <a:ea typeface="Times New Roman"/>
                <a:cs typeface="Times New Roman"/>
              </a:rPr>
              <a:t>Материал</a:t>
            </a:r>
            <a:r>
              <a:rPr lang="ru-RU" sz="1600" b="1" dirty="0">
                <a:solidFill>
                  <a:srgbClr val="4F6228"/>
                </a:solidFill>
                <a:latin typeface="Times New Roman"/>
                <a:ea typeface="Times New Roman"/>
                <a:cs typeface="Times New Roman"/>
              </a:rPr>
              <a:t>:  </a:t>
            </a:r>
            <a:r>
              <a:rPr lang="ru-RU" sz="1600" dirty="0">
                <a:solidFill>
                  <a:srgbClr val="4F6228"/>
                </a:solidFill>
                <a:latin typeface="Times New Roman"/>
                <a:ea typeface="Times New Roman"/>
                <a:cs typeface="Times New Roman"/>
              </a:rPr>
              <a:t>носовой платок.</a:t>
            </a:r>
            <a:endParaRPr lang="ru-RU" sz="1600" dirty="0">
              <a:solidFill>
                <a:srgbClr val="4F6228"/>
              </a:solidFill>
              <a:ea typeface="Calibri"/>
              <a:cs typeface="Times New Roman"/>
            </a:endParaRPr>
          </a:p>
          <a:p>
            <a:pPr algn="just">
              <a:lnSpc>
                <a:spcPct val="115000"/>
              </a:lnSpc>
              <a:spcAft>
                <a:spcPts val="0"/>
              </a:spcAft>
            </a:pPr>
            <a:r>
              <a:rPr lang="ru-RU" sz="1600" b="1" dirty="0">
                <a:solidFill>
                  <a:srgbClr val="4F6228"/>
                </a:solidFill>
                <a:latin typeface="Times New Roman"/>
                <a:ea typeface="Times New Roman"/>
                <a:cs typeface="Times New Roman"/>
              </a:rPr>
              <a:t>    </a:t>
            </a:r>
            <a:r>
              <a:rPr lang="ru-RU" sz="1600" b="1" dirty="0" smtClean="0">
                <a:solidFill>
                  <a:srgbClr val="4F6228"/>
                </a:solidFill>
                <a:latin typeface="Times New Roman"/>
                <a:ea typeface="Times New Roman"/>
                <a:cs typeface="Times New Roman"/>
              </a:rPr>
              <a:t>Ход </a:t>
            </a:r>
            <a:r>
              <a:rPr lang="ru-RU" sz="1600" b="1" dirty="0">
                <a:solidFill>
                  <a:srgbClr val="4F6228"/>
                </a:solidFill>
                <a:latin typeface="Times New Roman"/>
                <a:ea typeface="Times New Roman"/>
                <a:cs typeface="Times New Roman"/>
              </a:rPr>
              <a:t>игры: </a:t>
            </a:r>
            <a:r>
              <a:rPr lang="ru-RU" sz="1600" dirty="0">
                <a:solidFill>
                  <a:srgbClr val="4F6228"/>
                </a:solidFill>
                <a:latin typeface="Times New Roman"/>
                <a:ea typeface="Times New Roman"/>
                <a:cs typeface="Times New Roman"/>
              </a:rPr>
              <a:t>воспитатель спрашивает: зачем людям нужен носовой платок?</a:t>
            </a:r>
            <a:endParaRPr lang="ru-RU" sz="1600" dirty="0">
              <a:solidFill>
                <a:srgbClr val="4F6228"/>
              </a:solidFill>
              <a:ea typeface="Calibri"/>
              <a:cs typeface="Times New Roman"/>
            </a:endParaRPr>
          </a:p>
          <a:p>
            <a:pPr algn="just">
              <a:lnSpc>
                <a:spcPct val="115000"/>
              </a:lnSpc>
              <a:spcAft>
                <a:spcPts val="0"/>
              </a:spcAft>
            </a:pPr>
            <a:r>
              <a:rPr lang="ru-RU" sz="1600" dirty="0">
                <a:solidFill>
                  <a:srgbClr val="4F6228"/>
                </a:solidFill>
                <a:latin typeface="Times New Roman"/>
                <a:ea typeface="Times New Roman"/>
                <a:cs typeface="Times New Roman"/>
              </a:rPr>
              <a:t>И затем предлагает детям различные ситуации, которые проигрываются вместе с малышами:</a:t>
            </a:r>
            <a:endParaRPr lang="ru-RU" sz="1600" dirty="0">
              <a:solidFill>
                <a:srgbClr val="4F6228"/>
              </a:solidFill>
              <a:ea typeface="Calibri"/>
              <a:cs typeface="Times New Roman"/>
            </a:endParaRPr>
          </a:p>
          <a:p>
            <a:pPr algn="just">
              <a:lnSpc>
                <a:spcPct val="115000"/>
              </a:lnSpc>
              <a:spcAft>
                <a:spcPts val="0"/>
              </a:spcAft>
            </a:pPr>
            <a:r>
              <a:rPr lang="ru-RU" sz="1600" dirty="0">
                <a:solidFill>
                  <a:srgbClr val="4F6228"/>
                </a:solidFill>
                <a:latin typeface="Times New Roman"/>
                <a:ea typeface="Times New Roman"/>
                <a:cs typeface="Times New Roman"/>
              </a:rPr>
              <a:t>            - Что нужно сделать, если ты хочешь чихнуть? И т.д.</a:t>
            </a:r>
            <a:endParaRPr lang="ru-RU" sz="1600" dirty="0">
              <a:solidFill>
                <a:srgbClr val="4F6228"/>
              </a:solidFill>
              <a:ea typeface="Calibri"/>
              <a:cs typeface="Times New Roman"/>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3" name="Прямоугольник 2"/>
          <p:cNvSpPr/>
          <p:nvPr/>
        </p:nvSpPr>
        <p:spPr>
          <a:xfrm>
            <a:off x="1241628" y="1412776"/>
            <a:ext cx="6660741" cy="2923877"/>
          </a:xfrm>
          <a:prstGeom prst="rect">
            <a:avLst/>
          </a:prstGeom>
        </p:spPr>
        <p:txBody>
          <a:bodyPr wrap="square">
            <a:spAutoFit/>
          </a:bodyPr>
          <a:lstStyle/>
          <a:p>
            <a:pPr algn="ctr">
              <a:lnSpc>
                <a:spcPct val="115000"/>
              </a:lnSpc>
              <a:spcAft>
                <a:spcPts val="0"/>
              </a:spcAft>
            </a:pP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«ВЫМОЕМ КУКЛУ»</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600" i="1" dirty="0">
                <a:solidFill>
                  <a:srgbClr val="4F6228"/>
                </a:solidFill>
                <a:latin typeface="Times New Roman" panose="02020603050405020304" pitchFamily="18" charset="0"/>
                <a:ea typeface="Times New Roman"/>
                <a:cs typeface="Times New Roman" panose="02020603050405020304" pitchFamily="18" charset="0"/>
              </a:rPr>
              <a:t>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Цель</a:t>
            </a:r>
            <a:r>
              <a:rPr lang="ru-RU" sz="1600" b="1" dirty="0">
                <a:solidFill>
                  <a:srgbClr val="4F6228"/>
                </a:solidFill>
                <a:latin typeface="Times New Roman" panose="02020603050405020304" pitchFamily="18" charset="0"/>
                <a:ea typeface="Times New Roman"/>
                <a:cs typeface="Times New Roman" panose="02020603050405020304" pitchFamily="18" charset="0"/>
              </a:rPr>
              <a:t>:</a:t>
            </a:r>
            <a:r>
              <a:rPr lang="ru-RU" sz="1600" b="1" i="1" dirty="0">
                <a:solidFill>
                  <a:srgbClr val="4F6228"/>
                </a:solidFill>
                <a:latin typeface="Times New Roman" panose="02020603050405020304" pitchFamily="18" charset="0"/>
                <a:ea typeface="Times New Roman"/>
                <a:cs typeface="Times New Roman" panose="02020603050405020304" pitchFamily="18" charset="0"/>
              </a:rPr>
              <a:t> </a:t>
            </a:r>
            <a:r>
              <a:rPr lang="ru-RU" sz="1600" dirty="0">
                <a:solidFill>
                  <a:srgbClr val="4F6228"/>
                </a:solidFill>
                <a:latin typeface="Times New Roman" panose="02020603050405020304" pitchFamily="18" charset="0"/>
                <a:ea typeface="Times New Roman"/>
                <a:cs typeface="Times New Roman" panose="02020603050405020304" pitchFamily="18" charset="0"/>
              </a:rPr>
              <a:t>закреплять знания о предметах личной гигиены для мытья и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умывания</a:t>
            </a:r>
            <a:r>
              <a:rPr lang="ru-RU" sz="1600" dirty="0">
                <a:solidFill>
                  <a:srgbClr val="4F6228"/>
                </a:solidFill>
                <a:latin typeface="Times New Roman" panose="02020603050405020304" pitchFamily="18" charset="0"/>
                <a:ea typeface="Times New Roman"/>
                <a:cs typeface="Times New Roman" panose="02020603050405020304" pitchFamily="18" charset="0"/>
              </a:rPr>
              <a:t>, последовательность</a:t>
            </a: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dirty="0">
                <a:solidFill>
                  <a:srgbClr val="4F6228"/>
                </a:solidFill>
                <a:latin typeface="Times New Roman" panose="02020603050405020304" pitchFamily="18" charset="0"/>
                <a:ea typeface="Times New Roman"/>
                <a:cs typeface="Times New Roman" panose="02020603050405020304" pitchFamily="18" charset="0"/>
              </a:rPr>
              <a:t>действий,</a:t>
            </a: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dirty="0">
                <a:solidFill>
                  <a:srgbClr val="4F6228"/>
                </a:solidFill>
                <a:latin typeface="Times New Roman" panose="02020603050405020304" pitchFamily="18" charset="0"/>
                <a:ea typeface="Times New Roman"/>
                <a:cs typeface="Times New Roman" panose="02020603050405020304" pitchFamily="18" charset="0"/>
              </a:rPr>
              <a:t>способствовать формированию привычки к опрятности.</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Материал</a:t>
            </a: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dirty="0">
                <a:solidFill>
                  <a:srgbClr val="4F6228"/>
                </a:solidFill>
                <a:latin typeface="Times New Roman" panose="02020603050405020304" pitchFamily="18" charset="0"/>
                <a:ea typeface="Times New Roman"/>
                <a:cs typeface="Times New Roman" panose="02020603050405020304" pitchFamily="18" charset="0"/>
              </a:rPr>
              <a:t>различные предметы и предметы</a:t>
            </a: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dirty="0">
                <a:solidFill>
                  <a:srgbClr val="4F6228"/>
                </a:solidFill>
                <a:latin typeface="Times New Roman" panose="02020603050405020304" pitchFamily="18" charset="0"/>
                <a:ea typeface="Times New Roman"/>
                <a:cs typeface="Times New Roman" panose="02020603050405020304" pitchFamily="18" charset="0"/>
              </a:rPr>
              <a:t>личной гигиены</a:t>
            </a: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dirty="0">
                <a:solidFill>
                  <a:srgbClr val="4F6228"/>
                </a:solidFill>
                <a:latin typeface="Times New Roman" panose="02020603050405020304" pitchFamily="18" charset="0"/>
                <a:ea typeface="Times New Roman"/>
                <a:cs typeface="Times New Roman" panose="02020603050405020304" pitchFamily="18" charset="0"/>
              </a:rPr>
              <a:t>для мытья и умывания, куклы.</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b="1">
                <a:solidFill>
                  <a:srgbClr val="4F6228"/>
                </a:solidFill>
                <a:latin typeface="Times New Roman" panose="02020603050405020304" pitchFamily="18" charset="0"/>
                <a:ea typeface="Times New Roman"/>
                <a:cs typeface="Times New Roman" panose="02020603050405020304" pitchFamily="18" charset="0"/>
              </a:rPr>
              <a:t> </a:t>
            </a:r>
            <a:r>
              <a:rPr lang="ru-RU" sz="1600" b="1" smtClean="0">
                <a:solidFill>
                  <a:srgbClr val="4F6228"/>
                </a:solidFill>
                <a:latin typeface="Times New Roman" panose="02020603050405020304" pitchFamily="18" charset="0"/>
                <a:ea typeface="Times New Roman"/>
                <a:cs typeface="Times New Roman" panose="02020603050405020304" pitchFamily="18" charset="0"/>
              </a:rPr>
              <a:t>Ход </a:t>
            </a:r>
            <a:r>
              <a:rPr lang="ru-RU" sz="1600" b="1" dirty="0">
                <a:solidFill>
                  <a:srgbClr val="4F6228"/>
                </a:solidFill>
                <a:latin typeface="Times New Roman" panose="02020603050405020304" pitchFamily="18" charset="0"/>
                <a:ea typeface="Times New Roman"/>
                <a:cs typeface="Times New Roman" panose="02020603050405020304" pitchFamily="18" charset="0"/>
              </a:rPr>
              <a:t>игры: </a:t>
            </a:r>
            <a:r>
              <a:rPr lang="ru-RU" sz="1600" dirty="0">
                <a:solidFill>
                  <a:srgbClr val="4F6228"/>
                </a:solidFill>
                <a:latin typeface="Times New Roman" panose="02020603050405020304" pitchFamily="18" charset="0"/>
                <a:ea typeface="Times New Roman"/>
                <a:cs typeface="Times New Roman" panose="02020603050405020304" pitchFamily="18" charset="0"/>
              </a:rPr>
              <a:t>играют 2 человека. </a:t>
            </a: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dirty="0">
                <a:solidFill>
                  <a:srgbClr val="4F6228"/>
                </a:solidFill>
                <a:latin typeface="Times New Roman" panose="02020603050405020304" pitchFamily="18" charset="0"/>
                <a:ea typeface="Times New Roman"/>
                <a:cs typeface="Times New Roman" panose="02020603050405020304" pitchFamily="18" charset="0"/>
              </a:rPr>
              <a:t>Сначала им предлагается из множества предметов выбрать те, которые  «помогают»  вымыть (умыть) куклу. А затем моют её. Выигрывает тот, кто правильно отберёт предметы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личной гигиены </a:t>
            </a:r>
            <a:r>
              <a:rPr lang="ru-RU" sz="1600" dirty="0">
                <a:solidFill>
                  <a:srgbClr val="4F6228"/>
                </a:solidFill>
                <a:latin typeface="Times New Roman" panose="02020603050405020304" pitchFamily="18" charset="0"/>
                <a:ea typeface="Times New Roman"/>
                <a:cs typeface="Times New Roman" panose="02020603050405020304" pitchFamily="18" charset="0"/>
              </a:rPr>
              <a:t>и правильно последовательно вымоет (умоет) куклу.</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971600" y="1117597"/>
            <a:ext cx="7200800" cy="4622804"/>
          </a:xfrm>
          <a:prstGeom prst="rect">
            <a:avLst/>
          </a:prstGeom>
        </p:spPr>
        <p:txBody>
          <a:bodyPr wrap="square">
            <a:spAutoFit/>
          </a:bodyPr>
          <a:lstStyle/>
          <a:p>
            <a:pPr algn="ctr">
              <a:lnSpc>
                <a:spcPct val="115000"/>
              </a:lnSpc>
              <a:spcAft>
                <a:spcPts val="0"/>
              </a:spcAft>
            </a:pP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«ПРАВИЛА ГИГИЕНЫ»</a:t>
            </a:r>
            <a:endParaRPr lang="ru-RU" sz="1600" b="1" dirty="0">
              <a:solidFill>
                <a:srgbClr val="4F6228"/>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600" dirty="0" smtClean="0">
                <a:solidFill>
                  <a:srgbClr val="4F6228"/>
                </a:solidFill>
                <a:latin typeface="Times New Roman" panose="02020603050405020304" pitchFamily="18" charset="0"/>
                <a:ea typeface="Times New Roman"/>
                <a:cs typeface="Times New Roman" panose="02020603050405020304" pitchFamily="18" charset="0"/>
              </a:rPr>
              <a:t>Цель</a:t>
            </a:r>
            <a:r>
              <a:rPr lang="ru-RU" sz="1600" dirty="0">
                <a:solidFill>
                  <a:srgbClr val="4F6228"/>
                </a:solidFill>
                <a:latin typeface="Times New Roman" panose="02020603050405020304" pitchFamily="18" charset="0"/>
                <a:ea typeface="Times New Roman"/>
                <a:cs typeface="Times New Roman" panose="02020603050405020304" pitchFamily="18" charset="0"/>
              </a:rPr>
              <a:t>: закреплять культурно-гигиенические навыки (умывание, одевание, чистка зубов, причёсывание, купание), формировать умения показывать эти движения при помощи мимики и жеста и отгадывать по показу.</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600" dirty="0" smtClean="0">
                <a:solidFill>
                  <a:srgbClr val="4F6228"/>
                </a:solidFill>
                <a:latin typeface="Times New Roman" panose="02020603050405020304" pitchFamily="18" charset="0"/>
                <a:ea typeface="Times New Roman"/>
                <a:cs typeface="Times New Roman" panose="02020603050405020304" pitchFamily="18" charset="0"/>
              </a:rPr>
              <a:t>Ход </a:t>
            </a:r>
            <a:r>
              <a:rPr lang="ru-RU" sz="1600" dirty="0">
                <a:solidFill>
                  <a:srgbClr val="4F6228"/>
                </a:solidFill>
                <a:latin typeface="Times New Roman" panose="02020603050405020304" pitchFamily="18" charset="0"/>
                <a:ea typeface="Times New Roman"/>
                <a:cs typeface="Times New Roman" panose="02020603050405020304" pitchFamily="18" charset="0"/>
              </a:rPr>
              <a:t>игры: Воспитатель просит детей при помощи мимики и жестов показать, как они умываются (одеваются, чистят зубы и т.д.), соблюдая последовательность выполнения данных навыков. Или воспитатель показывает при помощи мимики и жестов, что он делает, а дети отгадывают.</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endParaRPr lang="ru-RU" sz="1600" dirty="0" smtClean="0">
              <a:solidFill>
                <a:srgbClr val="4F6228"/>
              </a:solidFill>
              <a:latin typeface="Times New Roman" panose="02020603050405020304" pitchFamily="18" charset="0"/>
              <a:ea typeface="Times New Roman"/>
              <a:cs typeface="Times New Roman" panose="02020603050405020304" pitchFamily="18" charset="0"/>
            </a:endParaRPr>
          </a:p>
          <a:p>
            <a:pPr algn="ctr">
              <a:lnSpc>
                <a:spcPct val="115000"/>
              </a:lnSpc>
              <a:spcAft>
                <a:spcPts val="0"/>
              </a:spcAft>
            </a:pP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«ПОДБЕРИ КАРТИНКИ»</a:t>
            </a:r>
            <a:endParaRPr lang="ru-RU" sz="1600" b="1" dirty="0" smtClean="0">
              <a:solidFill>
                <a:srgbClr val="4F6228"/>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600" dirty="0" smtClean="0">
                <a:solidFill>
                  <a:srgbClr val="4F6228"/>
                </a:solidFill>
                <a:latin typeface="Times New Roman" panose="02020603050405020304" pitchFamily="18" charset="0"/>
                <a:ea typeface="Times New Roman"/>
                <a:cs typeface="Times New Roman" panose="02020603050405020304" pitchFamily="18" charset="0"/>
              </a:rPr>
              <a:t>Цель:</a:t>
            </a:r>
            <a:r>
              <a:rPr lang="ru-RU" sz="1600" i="1" dirty="0" smtClean="0">
                <a:solidFill>
                  <a:srgbClr val="4F6228"/>
                </a:solidFill>
                <a:latin typeface="Times New Roman" panose="02020603050405020304" pitchFamily="18" charset="0"/>
                <a:ea typeface="Times New Roman"/>
                <a:cs typeface="Times New Roman" panose="02020603050405020304" pitchFamily="18" charset="0"/>
              </a:rPr>
              <a:t>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уточнить представления детей</a:t>
            </a:r>
            <a:r>
              <a:rPr lang="ru-RU" sz="1600" i="1" dirty="0" smtClean="0">
                <a:solidFill>
                  <a:srgbClr val="4F6228"/>
                </a:solidFill>
                <a:latin typeface="Times New Roman" panose="02020603050405020304" pitchFamily="18" charset="0"/>
                <a:ea typeface="Times New Roman"/>
                <a:cs typeface="Times New Roman" panose="02020603050405020304" pitchFamily="18" charset="0"/>
              </a:rPr>
              <a:t>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о предметах личной гигиены, формировать навыки здорового образа жизни.</a:t>
            </a:r>
            <a:endParaRPr lang="ru-RU" sz="1600" dirty="0" smtClean="0">
              <a:solidFill>
                <a:srgbClr val="4F6228"/>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600" dirty="0" smtClean="0">
                <a:solidFill>
                  <a:srgbClr val="4F6228"/>
                </a:solidFill>
                <a:latin typeface="Times New Roman" panose="02020603050405020304" pitchFamily="18" charset="0"/>
                <a:ea typeface="Times New Roman"/>
                <a:cs typeface="Times New Roman" panose="02020603050405020304" pitchFamily="18" charset="0"/>
              </a:rPr>
              <a:t>Материал</a:t>
            </a:r>
            <a:r>
              <a:rPr lang="ru-RU" sz="1600" dirty="0">
                <a:solidFill>
                  <a:srgbClr val="4F6228"/>
                </a:solidFill>
                <a:latin typeface="Times New Roman" panose="02020603050405020304" pitchFamily="18" charset="0"/>
                <a:ea typeface="Times New Roman"/>
                <a:cs typeface="Times New Roman" panose="02020603050405020304" pitchFamily="18" charset="0"/>
              </a:rPr>
              <a:t>: картинки различных предметов, картинки с изображением предметов личной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гигиены.</a:t>
            </a:r>
          </a:p>
          <a:p>
            <a:pPr algn="just">
              <a:lnSpc>
                <a:spcPct val="115000"/>
              </a:lnSpc>
              <a:spcAft>
                <a:spcPts val="0"/>
              </a:spcAft>
            </a:pPr>
            <a:r>
              <a:rPr lang="ru-RU" sz="1600" dirty="0" smtClean="0">
                <a:solidFill>
                  <a:srgbClr val="4F6228"/>
                </a:solidFill>
                <a:latin typeface="Times New Roman" panose="02020603050405020304" pitchFamily="18" charset="0"/>
                <a:ea typeface="Times New Roman"/>
                <a:cs typeface="Times New Roman" panose="02020603050405020304" pitchFamily="18" charset="0"/>
              </a:rPr>
              <a:t>Ход </a:t>
            </a:r>
            <a:r>
              <a:rPr lang="ru-RU" sz="1600" dirty="0">
                <a:solidFill>
                  <a:srgbClr val="4F6228"/>
                </a:solidFill>
                <a:latin typeface="Times New Roman" panose="02020603050405020304" pitchFamily="18" charset="0"/>
                <a:ea typeface="Times New Roman"/>
                <a:cs typeface="Times New Roman" panose="02020603050405020304" pitchFamily="18" charset="0"/>
              </a:rPr>
              <a:t>игры: воспитатель просит выбрать только картинки с изображением предметов, помогающих ухаживать за телом (лицом, зубами, волосами).</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5652120" y="260648"/>
            <a:ext cx="3197350" cy="410882"/>
          </a:xfrm>
          <a:prstGeom prst="rect">
            <a:avLst/>
          </a:prstGeom>
        </p:spPr>
        <p:txBody>
          <a:bodyPr wrap="none">
            <a:spAutoFit/>
          </a:bodyPr>
          <a:lstStyle/>
          <a:p>
            <a:pPr>
              <a:lnSpc>
                <a:spcPct val="115000"/>
              </a:lnSpc>
              <a:spcAft>
                <a:spcPts val="0"/>
              </a:spcAft>
            </a:pPr>
            <a:r>
              <a:rPr lang="ru-RU" b="1" dirty="0" smtClean="0">
                <a:solidFill>
                  <a:srgbClr val="4F6228"/>
                </a:solidFill>
                <a:latin typeface="Times New Roman"/>
                <a:ea typeface="Times New Roman"/>
                <a:cs typeface="Times New Roman"/>
              </a:rPr>
              <a:t>ИГРЫ. ПРИЛОЖЕНИЕ № 3</a:t>
            </a:r>
            <a:endParaRPr lang="ru-RU" sz="1400" dirty="0">
              <a:solidFill>
                <a:srgbClr val="4F6228"/>
              </a:solidFill>
              <a:ea typeface="Calibri"/>
              <a:cs typeface="Times New Roman"/>
            </a:endParaRPr>
          </a:p>
        </p:txBody>
      </p:sp>
      <p:sp>
        <p:nvSpPr>
          <p:cNvPr id="3" name="Прямоугольник 2"/>
          <p:cNvSpPr/>
          <p:nvPr/>
        </p:nvSpPr>
        <p:spPr>
          <a:xfrm>
            <a:off x="1043608" y="704214"/>
            <a:ext cx="7128792" cy="5449569"/>
          </a:xfrm>
          <a:prstGeom prst="rect">
            <a:avLst/>
          </a:prstGeom>
        </p:spPr>
        <p:txBody>
          <a:bodyPr wrap="square">
            <a:spAutoFit/>
          </a:bodyPr>
          <a:lstStyle/>
          <a:p>
            <a:pPr>
              <a:lnSpc>
                <a:spcPct val="115000"/>
              </a:lnSpc>
              <a:spcAft>
                <a:spcPts val="0"/>
              </a:spcAft>
            </a:pP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                               ИГРА «КУКЛА </a:t>
            </a:r>
            <a:r>
              <a:rPr lang="ru-RU" sz="1600" b="1" dirty="0">
                <a:solidFill>
                  <a:srgbClr val="4F6228"/>
                </a:solidFill>
                <a:latin typeface="Times New Roman" panose="02020603050405020304" pitchFamily="18" charset="0"/>
                <a:ea typeface="Times New Roman"/>
                <a:cs typeface="Times New Roman" panose="02020603050405020304" pitchFamily="18" charset="0"/>
              </a:rPr>
              <a:t>ИДЕТ НА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ПРОГУЛКУ»</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
            </a:r>
            <a:br>
              <a:rPr lang="ru-RU" sz="1600" dirty="0" smtClean="0">
                <a:solidFill>
                  <a:srgbClr val="4F6228"/>
                </a:solidFill>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 </a:t>
            </a:r>
            <a:r>
              <a:rPr lang="ru-RU" sz="1600" b="1" dirty="0">
                <a:solidFill>
                  <a:srgbClr val="4F6228"/>
                </a:solidFill>
                <a:latin typeface="Times New Roman" panose="02020603050405020304" pitchFamily="18" charset="0"/>
                <a:ea typeface="Times New Roman"/>
                <a:cs typeface="Times New Roman" panose="02020603050405020304" pitchFamily="18" charset="0"/>
              </a:rPr>
              <a:t> Цель:</a:t>
            </a:r>
            <a:r>
              <a:rPr lang="ru-RU" sz="1600" dirty="0">
                <a:solidFill>
                  <a:srgbClr val="4F6228"/>
                </a:solidFill>
                <a:latin typeface="Times New Roman" panose="02020603050405020304" pitchFamily="18" charset="0"/>
                <a:ea typeface="Times New Roman"/>
                <a:cs typeface="Times New Roman" panose="02020603050405020304" pitchFamily="18" charset="0"/>
              </a:rPr>
              <a:t> формирование у ребенка представлений об одежде, умению выполнять предметно-игровые действия.</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Оборудование:</a:t>
            </a:r>
            <a:r>
              <a:rPr lang="ru-RU" sz="1600" dirty="0">
                <a:solidFill>
                  <a:srgbClr val="4F6228"/>
                </a:solidFill>
                <a:latin typeface="Times New Roman" panose="02020603050405020304" pitchFamily="18" charset="0"/>
                <a:ea typeface="Times New Roman"/>
                <a:cs typeface="Times New Roman" panose="02020603050405020304" pitchFamily="18" charset="0"/>
              </a:rPr>
              <a:t> кукла.</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Ход игры:</a:t>
            </a:r>
            <a:r>
              <a:rPr lang="ru-RU" sz="1600" dirty="0">
                <a:solidFill>
                  <a:srgbClr val="4F6228"/>
                </a:solidFill>
                <a:latin typeface="Times New Roman" panose="02020603050405020304" pitchFamily="18" charset="0"/>
                <a:ea typeface="Times New Roman"/>
                <a:cs typeface="Times New Roman" panose="02020603050405020304" pitchFamily="18" charset="0"/>
              </a:rPr>
              <a:t> взрослый говорит, что кукла собирается на прогулку: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«Давай </a:t>
            </a:r>
            <a:r>
              <a:rPr lang="ru-RU" sz="1600" dirty="0">
                <a:solidFill>
                  <a:srgbClr val="4F6228"/>
                </a:solidFill>
                <a:latin typeface="Times New Roman" panose="02020603050405020304" pitchFamily="18" charset="0"/>
                <a:ea typeface="Times New Roman"/>
                <a:cs typeface="Times New Roman" panose="02020603050405020304" pitchFamily="18" charset="0"/>
              </a:rPr>
              <a:t>поможем кукле одеться, на улице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холодно», </a:t>
            </a:r>
            <a:r>
              <a:rPr lang="ru-RU" sz="1600" dirty="0">
                <a:solidFill>
                  <a:srgbClr val="4F6228"/>
                </a:solidFill>
                <a:latin typeface="Times New Roman" panose="02020603050405020304" pitchFamily="18" charset="0"/>
                <a:ea typeface="Times New Roman"/>
                <a:cs typeface="Times New Roman" panose="02020603050405020304" pitchFamily="18" charset="0"/>
              </a:rPr>
              <a:t>предлагает ребенку достать из шкафчика одежду: шапку, куртку, ботиночки. Затем взрослый поочередно берет каждую вещь, показывает ее ребенку, медленно приговаривая:</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Надеваем курточку, проденем руки в рукава,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dirty="0">
                <a:solidFill>
                  <a:srgbClr val="4F6228"/>
                </a:solidFill>
                <a:latin typeface="Times New Roman" panose="02020603050405020304" pitchFamily="18" charset="0"/>
                <a:ea typeface="Times New Roman"/>
                <a:cs typeface="Times New Roman" panose="02020603050405020304" pitchFamily="18" charset="0"/>
              </a:rPr>
              <a:t>Застегнем пуговицы. Вот, куртку надели!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dirty="0">
                <a:solidFill>
                  <a:srgbClr val="4F6228"/>
                </a:solidFill>
                <a:latin typeface="Times New Roman" panose="02020603050405020304" pitchFamily="18" charset="0"/>
                <a:ea typeface="Times New Roman"/>
                <a:cs typeface="Times New Roman" panose="02020603050405020304" pitchFamily="18" charset="0"/>
              </a:rPr>
              <a:t>Надеваем ботиночки на ножки,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dirty="0">
                <a:solidFill>
                  <a:srgbClr val="4F6228"/>
                </a:solidFill>
                <a:latin typeface="Times New Roman" panose="02020603050405020304" pitchFamily="18" charset="0"/>
                <a:ea typeface="Times New Roman"/>
                <a:cs typeface="Times New Roman" panose="02020603050405020304" pitchFamily="18" charset="0"/>
              </a:rPr>
              <a:t>Вот шнурки, я помогу тебе завязать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dirty="0">
                <a:solidFill>
                  <a:srgbClr val="4F6228"/>
                </a:solidFill>
                <a:latin typeface="Times New Roman" panose="02020603050405020304" pitchFamily="18" charset="0"/>
                <a:ea typeface="Times New Roman"/>
                <a:cs typeface="Times New Roman" panose="02020603050405020304" pitchFamily="18" charset="0"/>
              </a:rPr>
              <a:t>Вот, ботиночки надели на ножки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dirty="0">
                <a:solidFill>
                  <a:srgbClr val="4F6228"/>
                </a:solidFill>
                <a:latin typeface="Times New Roman" panose="02020603050405020304" pitchFamily="18" charset="0"/>
                <a:ea typeface="Times New Roman"/>
                <a:cs typeface="Times New Roman" panose="02020603050405020304" pitchFamily="18" charset="0"/>
              </a:rPr>
              <a:t>Надеваем шапку на голову.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dirty="0">
                <a:solidFill>
                  <a:srgbClr val="4F6228"/>
                </a:solidFill>
                <a:latin typeface="Times New Roman" panose="02020603050405020304" pitchFamily="18" charset="0"/>
                <a:ea typeface="Times New Roman"/>
                <a:cs typeface="Times New Roman" panose="02020603050405020304" pitchFamily="18" charset="0"/>
              </a:rPr>
              <a:t>Вот, так, шапку надели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dirty="0">
                <a:solidFill>
                  <a:srgbClr val="4F6228"/>
                </a:solidFill>
                <a:latin typeface="Times New Roman" panose="02020603050405020304" pitchFamily="18" charset="0"/>
                <a:ea typeface="Times New Roman"/>
                <a:cs typeface="Times New Roman" panose="02020603050405020304" pitchFamily="18" charset="0"/>
              </a:rPr>
              <a:t>Кукла собралась на прогулку, может идти гулять.</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 целях закрепления у ребенка представлений об одежде, игра повторяется с другой куклой, ребенку предоставляется возможность действовать самостоятельно.</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0236" y="-1135530"/>
            <a:ext cx="6858002" cy="9144002"/>
          </a:xfrm>
          <a:prstGeom prst="rect">
            <a:avLst/>
          </a:prstGeom>
          <a:noFill/>
        </p:spPr>
      </p:pic>
      <p:sp>
        <p:nvSpPr>
          <p:cNvPr id="2" name="Прямоугольник 1"/>
          <p:cNvSpPr/>
          <p:nvPr/>
        </p:nvSpPr>
        <p:spPr>
          <a:xfrm>
            <a:off x="968838" y="836712"/>
            <a:ext cx="7200800" cy="5454314"/>
          </a:xfrm>
          <a:prstGeom prst="rect">
            <a:avLst/>
          </a:prstGeom>
        </p:spPr>
        <p:txBody>
          <a:bodyPr wrap="square">
            <a:spAutoFit/>
          </a:bodyPr>
          <a:lstStyle/>
          <a:p>
            <a:pPr>
              <a:lnSpc>
                <a:spcPct val="115000"/>
              </a:lnSpc>
              <a:spcAft>
                <a:spcPts val="0"/>
              </a:spcAft>
            </a:pP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                                     ИГРА «ВОДИЧКА</a:t>
            </a:r>
            <a:r>
              <a:rPr lang="ru-RU" sz="1600" b="1" dirty="0">
                <a:solidFill>
                  <a:srgbClr val="4F6228"/>
                </a:solidFill>
                <a:latin typeface="Times New Roman" panose="02020603050405020304" pitchFamily="18" charset="0"/>
                <a:ea typeface="Times New Roman"/>
                <a:cs typeface="Times New Roman" panose="02020603050405020304" pitchFamily="18" charset="0"/>
              </a:rPr>
              <a:t>, ВОДИЧКА</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a:t>
            </a:r>
            <a:r>
              <a:rPr lang="ru-RU" sz="1600" dirty="0">
                <a:solidFill>
                  <a:srgbClr val="4F6228"/>
                </a:solidFill>
                <a:latin typeface="Times New Roman" panose="02020603050405020304" pitchFamily="18" charset="0"/>
                <a:ea typeface="Times New Roman"/>
                <a:cs typeface="Times New Roman" panose="02020603050405020304" pitchFamily="18" charset="0"/>
              </a:rPr>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Цель:</a:t>
            </a:r>
            <a:r>
              <a:rPr lang="ru-RU" sz="1600" dirty="0">
                <a:solidFill>
                  <a:srgbClr val="4F6228"/>
                </a:solidFill>
                <a:latin typeface="Times New Roman" panose="02020603050405020304" pitchFamily="18" charset="0"/>
                <a:ea typeface="Times New Roman"/>
                <a:cs typeface="Times New Roman" panose="02020603050405020304" pitchFamily="18" charset="0"/>
              </a:rPr>
              <a:t> воспитывать стремление к самостоятельности при выполнении навыков самообслуживания.</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Оборудование:</a:t>
            </a:r>
            <a:r>
              <a:rPr lang="ru-RU" sz="1600" dirty="0">
                <a:solidFill>
                  <a:srgbClr val="4F6228"/>
                </a:solidFill>
                <a:latin typeface="Times New Roman" panose="02020603050405020304" pitchFamily="18" charset="0"/>
                <a:ea typeface="Times New Roman"/>
                <a:cs typeface="Times New Roman" panose="02020603050405020304" pitchFamily="18" charset="0"/>
              </a:rPr>
              <a:t> две куклы.</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Ход игры:</a:t>
            </a:r>
            <a:r>
              <a:rPr lang="ru-RU" sz="1600" dirty="0">
                <a:solidFill>
                  <a:srgbClr val="4F6228"/>
                </a:solidFill>
                <a:latin typeface="Times New Roman" panose="02020603050405020304" pitchFamily="18" charset="0"/>
                <a:ea typeface="Times New Roman"/>
                <a:cs typeface="Times New Roman" panose="02020603050405020304" pitchFamily="18" charset="0"/>
              </a:rPr>
              <a:t> взрослый показывает детям двух кукол и говорит, что куклы хотят обедать, но у них грязные руки и лицо. Взрослый спрашивает: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«Что </a:t>
            </a:r>
            <a:r>
              <a:rPr lang="ru-RU" sz="1600" dirty="0">
                <a:solidFill>
                  <a:srgbClr val="4F6228"/>
                </a:solidFill>
                <a:latin typeface="Times New Roman" panose="02020603050405020304" pitchFamily="18" charset="0"/>
                <a:ea typeface="Times New Roman"/>
                <a:cs typeface="Times New Roman" panose="02020603050405020304" pitchFamily="18" charset="0"/>
              </a:rPr>
              <a:t>надо сделать? - Надо вымыть куклам руки! Попросим водичку: Водичка, водичка, умой мое личико, чтобы глазоньки блестели, чтобы щечки краснели, чтоб кусался зубок, чтоб смеялся роток</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 </a:t>
            </a:r>
            <a:r>
              <a:rPr lang="ru-RU" sz="1600" dirty="0">
                <a:solidFill>
                  <a:srgbClr val="4F6228"/>
                </a:solidFill>
                <a:latin typeface="Times New Roman" panose="02020603050405020304" pitchFamily="18" charset="0"/>
                <a:ea typeface="Times New Roman"/>
                <a:cs typeface="Times New Roman" panose="02020603050405020304" pitchFamily="18" charset="0"/>
              </a:rPr>
              <a:t>Показывает и рассказывает детям, как надо мыть куклам руки и лицо перед обедом. Далее предлагает детям вымыть свои руки и лицо, при этом взрослый повторяет </a:t>
            </a:r>
            <a:r>
              <a:rPr lang="ru-RU" sz="1600" dirty="0" err="1">
                <a:solidFill>
                  <a:srgbClr val="4F6228"/>
                </a:solidFill>
                <a:latin typeface="Times New Roman" panose="02020603050405020304" pitchFamily="18" charset="0"/>
                <a:ea typeface="Times New Roman"/>
                <a:cs typeface="Times New Roman" panose="02020603050405020304" pitchFamily="18" charset="0"/>
              </a:rPr>
              <a:t>потешку</a:t>
            </a:r>
            <a:r>
              <a:rPr lang="ru-RU" sz="1600" dirty="0">
                <a:solidFill>
                  <a:srgbClr val="4F6228"/>
                </a:solidFill>
                <a:latin typeface="Times New Roman" panose="02020603050405020304" pitchFamily="18" charset="0"/>
                <a:ea typeface="Times New Roman"/>
                <a:cs typeface="Times New Roman" panose="02020603050405020304" pitchFamily="18" charset="0"/>
              </a:rPr>
              <a:t>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«Водичка</a:t>
            </a:r>
            <a:r>
              <a:rPr lang="ru-RU" sz="1600" dirty="0">
                <a:solidFill>
                  <a:srgbClr val="4F6228"/>
                </a:solidFill>
                <a:latin typeface="Times New Roman" panose="02020603050405020304" pitchFamily="18" charset="0"/>
                <a:ea typeface="Times New Roman"/>
                <a:cs typeface="Times New Roman" panose="02020603050405020304" pitchFamily="18" charset="0"/>
              </a:rPr>
              <a:t>, водичка</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                                              ИГРА «ВЫМОЙ РУКИ</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r>
              <a:rPr lang="ru-RU" sz="1600" dirty="0">
                <a:solidFill>
                  <a:srgbClr val="4F6228"/>
                </a:solidFill>
                <a:latin typeface="Times New Roman" panose="02020603050405020304" pitchFamily="18" charset="0"/>
                <a:ea typeface="Times New Roman"/>
                <a:cs typeface="Times New Roman" panose="02020603050405020304" pitchFamily="18" charset="0"/>
              </a:rPr>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Цель:</a:t>
            </a:r>
            <a:r>
              <a:rPr lang="ru-RU" sz="1600" dirty="0">
                <a:solidFill>
                  <a:srgbClr val="4F6228"/>
                </a:solidFill>
                <a:latin typeface="Times New Roman" panose="02020603050405020304" pitchFamily="18" charset="0"/>
                <a:ea typeface="Times New Roman"/>
                <a:cs typeface="Times New Roman" panose="02020603050405020304" pitchFamily="18" charset="0"/>
              </a:rPr>
              <a:t> учить ребенка мыть руки.</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Оборудование:</a:t>
            </a:r>
            <a:r>
              <a:rPr lang="ru-RU" sz="1600" dirty="0">
                <a:solidFill>
                  <a:srgbClr val="4F6228"/>
                </a:solidFill>
                <a:latin typeface="Times New Roman" panose="02020603050405020304" pitchFamily="18" charset="0"/>
                <a:ea typeface="Times New Roman"/>
                <a:cs typeface="Times New Roman" panose="02020603050405020304" pitchFamily="18" charset="0"/>
              </a:rPr>
              <a:t> заяц резиновый.</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Ход занятия</a:t>
            </a:r>
            <a:r>
              <a:rPr lang="ru-RU" sz="1600" dirty="0">
                <a:solidFill>
                  <a:srgbClr val="4F6228"/>
                </a:solidFill>
                <a:latin typeface="Times New Roman" panose="02020603050405020304" pitchFamily="18" charset="0"/>
                <a:ea typeface="Times New Roman"/>
                <a:cs typeface="Times New Roman" panose="02020603050405020304" pitchFamily="18" charset="0"/>
              </a:rPr>
              <a:t>: взрослый обращается к ребенку: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«Мы </a:t>
            </a:r>
            <a:r>
              <a:rPr lang="ru-RU" sz="1600" dirty="0">
                <a:solidFill>
                  <a:srgbClr val="4F6228"/>
                </a:solidFill>
                <a:latin typeface="Times New Roman" panose="02020603050405020304" pitchFamily="18" charset="0"/>
                <a:ea typeface="Times New Roman"/>
                <a:cs typeface="Times New Roman" panose="02020603050405020304" pitchFamily="18" charset="0"/>
              </a:rPr>
              <a:t>пришли с прогулки, нам нужно вымыть ручки. Зайчик будет смотреть, как мы моем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ручки». </a:t>
            </a:r>
            <a:r>
              <a:rPr lang="ru-RU" sz="1600" dirty="0">
                <a:solidFill>
                  <a:srgbClr val="4F6228"/>
                </a:solidFill>
                <a:latin typeface="Times New Roman" panose="02020603050405020304" pitchFamily="18" charset="0"/>
                <a:ea typeface="Times New Roman"/>
                <a:cs typeface="Times New Roman" panose="02020603050405020304" pitchFamily="18" charset="0"/>
              </a:rPr>
              <a:t>Взрослый ставит игрушку на край умывальника и показывает ребенку движения руками под струей воды. В конце процедуры взрослый от имени зайчика хвалит ребенка.</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3000" y="-1143000"/>
            <a:ext cx="6858002" cy="9144002"/>
          </a:xfrm>
          <a:prstGeom prst="rect">
            <a:avLst/>
          </a:prstGeom>
          <a:noFill/>
        </p:spPr>
      </p:pic>
      <p:sp>
        <p:nvSpPr>
          <p:cNvPr id="15361" name="Rectangle 1"/>
          <p:cNvSpPr>
            <a:spLocks noChangeArrowheads="1"/>
          </p:cNvSpPr>
          <p:nvPr/>
        </p:nvSpPr>
        <p:spPr bwMode="auto">
          <a:xfrm>
            <a:off x="928662" y="1357298"/>
            <a:ext cx="7286676" cy="34009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ru-RU" sz="2400" b="1" i="0" u="sng" strike="noStrike" cap="none" normalizeH="0" baseline="0" dirty="0" smtClean="0">
              <a:ln>
                <a:noFill/>
              </a:ln>
              <a:solidFill>
                <a:srgbClr val="4F6228"/>
              </a:solidFill>
              <a:effectLst/>
              <a:latin typeface="Arial" pitchFamily="34" charset="0"/>
              <a:ea typeface="Times New Roman" pitchFamily="18" charset="0"/>
              <a:cs typeface="Angsana New" pitchFamily="18" charset="-34"/>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3200" b="1" i="0" strike="noStrike" cap="none" normalizeH="0" baseline="0" dirty="0" smtClean="0">
                <a:ln>
                  <a:noFill/>
                </a:ln>
                <a:solidFill>
                  <a:srgbClr val="4F6228"/>
                </a:solidFill>
                <a:effectLst/>
                <a:latin typeface="Arial" pitchFamily="34" charset="0"/>
                <a:ea typeface="Times New Roman" pitchFamily="18" charset="0"/>
                <a:cs typeface="Angsana New" pitchFamily="18" charset="-34"/>
              </a:rPr>
              <a:t>Развивающая направленность</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ru-RU" sz="900" b="1" i="0" u="sng" strike="noStrike" cap="none" normalizeH="0" baseline="0" dirty="0" smtClean="0">
              <a:ln>
                <a:noFill/>
              </a:ln>
              <a:solidFill>
                <a:srgbClr val="4F6228"/>
              </a:solidFill>
              <a:effectLst/>
              <a:latin typeface="Arial" pitchFamily="34" charset="0"/>
              <a:ea typeface="Times New Roman" pitchFamily="18" charset="0"/>
              <a:cs typeface="Angsana New" pitchFamily="18" charset="-34"/>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ru-RU" b="1" i="0" u="sng" strike="noStrike" cap="none" normalizeH="0" baseline="0" dirty="0" smtClean="0">
              <a:ln>
                <a:noFill/>
              </a:ln>
              <a:solidFill>
                <a:srgbClr val="4F6228"/>
              </a:solidFill>
              <a:effectLst/>
              <a:latin typeface="Arial" pitchFamily="34" charset="0"/>
              <a:ea typeface="Times New Roman" pitchFamily="18" charset="0"/>
              <a:cs typeface="Angsana New" pitchFamily="18" charset="-34"/>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2000" b="1" i="0" u="sng" strike="noStrike" cap="none" normalizeH="0" baseline="0" dirty="0" smtClean="0">
                <a:ln>
                  <a:noFill/>
                </a:ln>
                <a:solidFill>
                  <a:srgbClr val="4F6228"/>
                </a:solidFill>
                <a:effectLst/>
                <a:latin typeface="Arial" pitchFamily="34" charset="0"/>
                <a:ea typeface="Times New Roman" pitchFamily="18" charset="0"/>
                <a:cs typeface="Angsana New" pitchFamily="18" charset="-34"/>
              </a:rPr>
              <a:t>Дети от 4–5 лет должны уметь:</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ru-RU" sz="1200" b="0" i="0" u="none" strike="noStrike" cap="none" normalizeH="0" baseline="0" dirty="0" smtClean="0">
              <a:ln>
                <a:noFill/>
              </a:ln>
              <a:solidFill>
                <a:srgbClr val="4F6228"/>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Следить за своим внешним видом.</a:t>
            </a: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Пользоваться мылом, аккуратно мыть руки, лицо, уши; насухо</a:t>
            </a:r>
            <a:r>
              <a:rPr kumimoji="0" lang="ru-RU" sz="2000" b="0" i="0" u="none" strike="noStrike" cap="none" normalizeH="0" dirty="0" smtClean="0">
                <a:ln>
                  <a:noFill/>
                </a:ln>
                <a:solidFill>
                  <a:srgbClr val="4F6228"/>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вытираться после умывания.</a:t>
            </a: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Вешать полотенце на место, пользоваться расчёской и носовым платком.</a:t>
            </a:r>
            <a:endParaRPr kumimoji="0" lang="ru-RU" sz="2000" b="0" i="0" u="none" strike="noStrike" cap="none" normalizeH="0" baseline="0" dirty="0" smtClean="0">
              <a:ln>
                <a:noFill/>
              </a:ln>
              <a:solidFill>
                <a:srgbClr val="4F6228"/>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050504" y="1052736"/>
            <a:ext cx="7128792" cy="4056495"/>
          </a:xfrm>
          <a:prstGeom prst="rect">
            <a:avLst/>
          </a:prstGeom>
        </p:spPr>
        <p:txBody>
          <a:bodyPr wrap="square">
            <a:spAutoFit/>
          </a:bodyPr>
          <a:lstStyle/>
          <a:p>
            <a:pPr>
              <a:lnSpc>
                <a:spcPct val="115000"/>
              </a:lnSpc>
              <a:spcAft>
                <a:spcPts val="0"/>
              </a:spcAft>
            </a:pPr>
            <a:r>
              <a:rPr lang="ru-RU" sz="1600" b="1" dirty="0" smtClean="0">
                <a:solidFill>
                  <a:srgbClr val="4F6228"/>
                </a:solidFill>
                <a:latin typeface="Times New Roman"/>
                <a:ea typeface="Times New Roman"/>
                <a:cs typeface="Times New Roman"/>
              </a:rPr>
              <a:t>                                     ИГРА «СДЕЛАЕМ ЛОДОЧКИ»</a:t>
            </a:r>
          </a:p>
          <a:p>
            <a:pPr>
              <a:lnSpc>
                <a:spcPct val="115000"/>
              </a:lnSpc>
              <a:spcAft>
                <a:spcPts val="0"/>
              </a:spcAft>
            </a:pPr>
            <a:r>
              <a:rPr lang="ru-RU" sz="1600" dirty="0">
                <a:solidFill>
                  <a:srgbClr val="4F6228"/>
                </a:solidFill>
                <a:latin typeface="Times New Roman"/>
                <a:ea typeface="Times New Roman"/>
                <a:cs typeface="Times New Roman"/>
              </a:rPr>
              <a:t/>
            </a:r>
            <a:br>
              <a:rPr lang="ru-RU" sz="1600" dirty="0">
                <a:solidFill>
                  <a:srgbClr val="4F6228"/>
                </a:solidFill>
                <a:latin typeface="Times New Roman"/>
                <a:ea typeface="Times New Roman"/>
                <a:cs typeface="Times New Roman"/>
              </a:rPr>
            </a:br>
            <a:r>
              <a:rPr lang="ru-RU" sz="1600" b="1" dirty="0">
                <a:solidFill>
                  <a:srgbClr val="4F6228"/>
                </a:solidFill>
                <a:latin typeface="Times New Roman"/>
                <a:ea typeface="Times New Roman"/>
                <a:cs typeface="Times New Roman"/>
              </a:rPr>
              <a:t>          Цель:</a:t>
            </a:r>
            <a:r>
              <a:rPr lang="ru-RU" sz="1600" dirty="0">
                <a:solidFill>
                  <a:srgbClr val="4F6228"/>
                </a:solidFill>
                <a:latin typeface="Times New Roman"/>
                <a:ea typeface="Times New Roman"/>
                <a:cs typeface="Times New Roman"/>
              </a:rPr>
              <a:t> учить ребенка последовательно выполнять действия при мытье рук, подражать действиям взрослого.</a:t>
            </a:r>
            <a:br>
              <a:rPr lang="ru-RU" sz="1600" dirty="0">
                <a:solidFill>
                  <a:srgbClr val="4F6228"/>
                </a:solidFill>
                <a:latin typeface="Times New Roman"/>
                <a:ea typeface="Times New Roman"/>
                <a:cs typeface="Times New Roman"/>
              </a:rPr>
            </a:br>
            <a:r>
              <a:rPr lang="ru-RU" sz="1600" b="1" dirty="0">
                <a:solidFill>
                  <a:srgbClr val="4F6228"/>
                </a:solidFill>
                <a:latin typeface="Times New Roman"/>
                <a:ea typeface="Times New Roman"/>
                <a:cs typeface="Times New Roman"/>
              </a:rPr>
              <a:t>          Ход занятия</a:t>
            </a:r>
            <a:r>
              <a:rPr lang="ru-RU" sz="1600" dirty="0">
                <a:solidFill>
                  <a:srgbClr val="4F6228"/>
                </a:solidFill>
                <a:latin typeface="Times New Roman"/>
                <a:ea typeface="Times New Roman"/>
                <a:cs typeface="Times New Roman"/>
              </a:rPr>
              <a:t>: взрослый обращает внимание ребенка на то, что при мытье рук надо соблюдать последовательность </a:t>
            </a:r>
            <a:r>
              <a:rPr lang="ru-RU" sz="1600" dirty="0" err="1">
                <a:solidFill>
                  <a:srgbClr val="4F6228"/>
                </a:solidFill>
                <a:latin typeface="Times New Roman"/>
                <a:ea typeface="Times New Roman"/>
                <a:cs typeface="Times New Roman"/>
              </a:rPr>
              <a:t>действий:засучить</a:t>
            </a:r>
            <a:r>
              <a:rPr lang="ru-RU" sz="1600" dirty="0">
                <a:solidFill>
                  <a:srgbClr val="4F6228"/>
                </a:solidFill>
                <a:latin typeface="Times New Roman"/>
                <a:ea typeface="Times New Roman"/>
                <a:cs typeface="Times New Roman"/>
              </a:rPr>
              <a:t> рукава (взрослый произносит </a:t>
            </a:r>
            <a:r>
              <a:rPr lang="ru-RU" sz="1600" dirty="0" err="1">
                <a:solidFill>
                  <a:srgbClr val="4F6228"/>
                </a:solidFill>
                <a:latin typeface="Times New Roman"/>
                <a:ea typeface="Times New Roman"/>
                <a:cs typeface="Times New Roman"/>
              </a:rPr>
              <a:t>потешку</a:t>
            </a:r>
            <a:r>
              <a:rPr lang="ru-RU" sz="1600" dirty="0">
                <a:solidFill>
                  <a:srgbClr val="4F6228"/>
                </a:solidFill>
                <a:latin typeface="Times New Roman"/>
                <a:ea typeface="Times New Roman"/>
                <a:cs typeface="Times New Roman"/>
              </a:rPr>
              <a:t>: </a:t>
            </a:r>
            <a:r>
              <a:rPr lang="ru-RU" sz="1600" dirty="0" smtClean="0">
                <a:solidFill>
                  <a:srgbClr val="4F6228"/>
                </a:solidFill>
                <a:latin typeface="Times New Roman"/>
                <a:ea typeface="Times New Roman"/>
                <a:cs typeface="Times New Roman"/>
              </a:rPr>
              <a:t>«Кто </a:t>
            </a:r>
            <a:r>
              <a:rPr lang="ru-RU" sz="1600" dirty="0">
                <a:solidFill>
                  <a:srgbClr val="4F6228"/>
                </a:solidFill>
                <a:latin typeface="Times New Roman"/>
                <a:ea typeface="Times New Roman"/>
                <a:cs typeface="Times New Roman"/>
              </a:rPr>
              <a:t>рукавчик не засучит, тот водички не получит</a:t>
            </a:r>
            <a:r>
              <a:rPr lang="ru-RU" sz="1600" dirty="0" smtClean="0">
                <a:solidFill>
                  <a:srgbClr val="4F6228"/>
                </a:solidFill>
                <a:latin typeface="Times New Roman"/>
                <a:ea typeface="Times New Roman"/>
                <a:cs typeface="Times New Roman"/>
              </a:rPr>
              <a:t>!»);</a:t>
            </a:r>
            <a:r>
              <a:rPr lang="ru-RU" sz="1600" dirty="0">
                <a:solidFill>
                  <a:srgbClr val="4F6228"/>
                </a:solidFill>
                <a:latin typeface="Times New Roman"/>
                <a:ea typeface="Times New Roman"/>
                <a:cs typeface="Times New Roman"/>
              </a:rPr>
              <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открыть кран;</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сложить ладони рук </a:t>
            </a:r>
            <a:r>
              <a:rPr lang="ru-RU" sz="1600" dirty="0" smtClean="0">
                <a:solidFill>
                  <a:srgbClr val="4F6228"/>
                </a:solidFill>
                <a:latin typeface="Times New Roman"/>
                <a:ea typeface="Times New Roman"/>
                <a:cs typeface="Times New Roman"/>
              </a:rPr>
              <a:t>«лодочкой»</a:t>
            </a:r>
            <a:r>
              <a:rPr lang="ru-RU" sz="1600" dirty="0">
                <a:solidFill>
                  <a:srgbClr val="4F6228"/>
                </a:solidFill>
                <a:latin typeface="Times New Roman"/>
                <a:ea typeface="Times New Roman"/>
                <a:cs typeface="Times New Roman"/>
              </a:rPr>
              <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подставить руки под струю воды;</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закрыть кран;</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вытереть руки полотенцем.</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Затем ребенку предлагают выполнить действия, подражая взрослому, который обращает внимание ребенка на положение рук.</a:t>
            </a:r>
            <a:endParaRPr lang="ru-RU" sz="1600" dirty="0">
              <a:solidFill>
                <a:srgbClr val="4F6228"/>
              </a:solidFill>
              <a:ea typeface="Calibri"/>
              <a:cs typeface="Times New Roman"/>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187624" y="819631"/>
            <a:ext cx="6912768" cy="5218736"/>
          </a:xfrm>
          <a:prstGeom prst="rect">
            <a:avLst/>
          </a:prstGeom>
        </p:spPr>
        <p:txBody>
          <a:bodyPr wrap="square">
            <a:spAutoFit/>
          </a:bodyPr>
          <a:lstStyle/>
          <a:p>
            <a:pPr>
              <a:lnSpc>
                <a:spcPct val="150000"/>
              </a:lnSpc>
              <a:spcAft>
                <a:spcPts val="0"/>
              </a:spcAft>
            </a:pP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                                           ИГРА «УМЫВАЛОЧКА»</a:t>
            </a:r>
            <a:r>
              <a:rPr lang="ru-RU" sz="1600" dirty="0">
                <a:solidFill>
                  <a:srgbClr val="4F6228"/>
                </a:solidFill>
                <a:latin typeface="Times New Roman" panose="02020603050405020304" pitchFamily="18" charset="0"/>
                <a:ea typeface="Times New Roman"/>
                <a:cs typeface="Times New Roman" panose="02020603050405020304" pitchFamily="18" charset="0"/>
              </a:rPr>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Цель</a:t>
            </a:r>
            <a:r>
              <a:rPr lang="ru-RU" sz="1600" b="1" dirty="0">
                <a:solidFill>
                  <a:srgbClr val="4F6228"/>
                </a:solidFill>
                <a:latin typeface="Times New Roman" panose="02020603050405020304" pitchFamily="18" charset="0"/>
                <a:ea typeface="Times New Roman"/>
                <a:cs typeface="Times New Roman" panose="02020603050405020304" pitchFamily="18" charset="0"/>
              </a:rPr>
              <a:t>:</a:t>
            </a:r>
            <a:r>
              <a:rPr lang="ru-RU" sz="1600" dirty="0">
                <a:solidFill>
                  <a:srgbClr val="4F6228"/>
                </a:solidFill>
                <a:latin typeface="Times New Roman" panose="02020603050405020304" pitchFamily="18" charset="0"/>
                <a:ea typeface="Times New Roman"/>
                <a:cs typeface="Times New Roman" panose="02020603050405020304" pitchFamily="18" charset="0"/>
              </a:rPr>
              <a:t> учить ребенка умываться.</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Оборудование</a:t>
            </a:r>
            <a:r>
              <a:rPr lang="ru-RU" sz="1600" dirty="0">
                <a:solidFill>
                  <a:srgbClr val="4F6228"/>
                </a:solidFill>
                <a:latin typeface="Times New Roman" panose="02020603050405020304" pitchFamily="18" charset="0"/>
                <a:ea typeface="Times New Roman"/>
                <a:cs typeface="Times New Roman" panose="02020603050405020304" pitchFamily="18" charset="0"/>
              </a:rPr>
              <a:t>: зеркало, полотенце.</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Ход </a:t>
            </a:r>
            <a:r>
              <a:rPr lang="ru-RU" sz="1600" b="1" dirty="0">
                <a:solidFill>
                  <a:srgbClr val="4F6228"/>
                </a:solidFill>
                <a:latin typeface="Times New Roman" panose="02020603050405020304" pitchFamily="18" charset="0"/>
                <a:ea typeface="Times New Roman"/>
                <a:cs typeface="Times New Roman" panose="02020603050405020304" pitchFamily="18" charset="0"/>
              </a:rPr>
              <a:t>занятия</a:t>
            </a:r>
            <a:r>
              <a:rPr lang="ru-RU" sz="1600" dirty="0">
                <a:solidFill>
                  <a:srgbClr val="4F6228"/>
                </a:solidFill>
                <a:latin typeface="Times New Roman" panose="02020603050405020304" pitchFamily="18" charset="0"/>
                <a:ea typeface="Times New Roman"/>
                <a:cs typeface="Times New Roman" panose="02020603050405020304" pitchFamily="18" charset="0"/>
              </a:rPr>
              <a:t>: взрослый приводит ребенка (после сна) в ванную комнату, просит посмотреть на себя в зеркало, обращает его внимание на глазки, ротик, щечки и т.д. Предлагает ребенку умываться вместе с ним, при этом показывает, как это нужно сделать. Взрослый произносит </a:t>
            </a:r>
            <a:r>
              <a:rPr lang="ru-RU" sz="1600" dirty="0" err="1">
                <a:solidFill>
                  <a:srgbClr val="4F6228"/>
                </a:solidFill>
                <a:latin typeface="Times New Roman" panose="02020603050405020304" pitchFamily="18" charset="0"/>
                <a:ea typeface="Times New Roman"/>
                <a:cs typeface="Times New Roman" panose="02020603050405020304" pitchFamily="18" charset="0"/>
              </a:rPr>
              <a:t>потешку</a:t>
            </a:r>
            <a:r>
              <a:rPr lang="ru-RU" sz="1600" dirty="0">
                <a:solidFill>
                  <a:srgbClr val="4F6228"/>
                </a:solidFill>
                <a:latin typeface="Times New Roman" panose="02020603050405020304" pitchFamily="18" charset="0"/>
                <a:ea typeface="Times New Roman"/>
                <a:cs typeface="Times New Roman" panose="02020603050405020304" pitchFamily="18" charset="0"/>
              </a:rPr>
              <a:t>:</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Выходи, водица, мы пришли умыться!</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dirty="0">
                <a:solidFill>
                  <a:srgbClr val="4F6228"/>
                </a:solidFill>
                <a:latin typeface="Times New Roman" panose="02020603050405020304" pitchFamily="18" charset="0"/>
                <a:ea typeface="Times New Roman"/>
                <a:cs typeface="Times New Roman" panose="02020603050405020304" pitchFamily="18" charset="0"/>
              </a:rPr>
              <a:t>Лейся на ладошку, </a:t>
            </a:r>
            <a:r>
              <a:rPr lang="ru-RU" sz="1600" dirty="0" err="1">
                <a:solidFill>
                  <a:srgbClr val="4F6228"/>
                </a:solidFill>
                <a:latin typeface="Times New Roman" panose="02020603050405020304" pitchFamily="18" charset="0"/>
                <a:ea typeface="Times New Roman"/>
                <a:cs typeface="Times New Roman" panose="02020603050405020304" pitchFamily="18" charset="0"/>
              </a:rPr>
              <a:t>по-нем-нож-ку</a:t>
            </a:r>
            <a:r>
              <a:rPr lang="ru-RU" sz="1600" dirty="0">
                <a:solidFill>
                  <a:srgbClr val="4F6228"/>
                </a:solidFill>
                <a:latin typeface="Times New Roman" panose="02020603050405020304" pitchFamily="18" charset="0"/>
                <a:ea typeface="Times New Roman"/>
                <a:cs typeface="Times New Roman" panose="02020603050405020304" pitchFamily="18" charset="0"/>
              </a:rPr>
              <a:t>...</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dirty="0">
                <a:solidFill>
                  <a:srgbClr val="4F6228"/>
                </a:solidFill>
                <a:latin typeface="Times New Roman" panose="02020603050405020304" pitchFamily="18" charset="0"/>
                <a:ea typeface="Times New Roman"/>
                <a:cs typeface="Times New Roman" panose="02020603050405020304" pitchFamily="18" charset="0"/>
              </a:rPr>
              <a:t>Нет, не понемножку - посмелей,</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dirty="0">
                <a:solidFill>
                  <a:srgbClr val="4F6228"/>
                </a:solidFill>
                <a:latin typeface="Times New Roman" panose="02020603050405020304" pitchFamily="18" charset="0"/>
                <a:ea typeface="Times New Roman"/>
                <a:cs typeface="Times New Roman" panose="02020603050405020304" pitchFamily="18" charset="0"/>
              </a:rPr>
              <a:t>Будем умываться веселей!</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В конце умывания взрослый учит малыша вытирать лицо насухо полотенцем, просит посмотреть на себя в зеркало, говорит: </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«Аи</a:t>
            </a:r>
            <a:r>
              <a:rPr lang="ru-RU" sz="1600" dirty="0">
                <a:solidFill>
                  <a:srgbClr val="4F6228"/>
                </a:solidFill>
                <a:latin typeface="Times New Roman" panose="02020603050405020304" pitchFamily="18" charset="0"/>
                <a:ea typeface="Times New Roman"/>
                <a:cs typeface="Times New Roman" panose="02020603050405020304" pitchFamily="18" charset="0"/>
              </a:rPr>
              <a:t>, какой чистый ребенок, посмотри на себя в зеркало</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049311" y="641890"/>
            <a:ext cx="7056784" cy="5574218"/>
          </a:xfrm>
          <a:prstGeom prst="rect">
            <a:avLst/>
          </a:prstGeom>
        </p:spPr>
        <p:txBody>
          <a:bodyPr wrap="square">
            <a:spAutoFit/>
          </a:bodyPr>
          <a:lstStyle/>
          <a:p>
            <a:pPr>
              <a:lnSpc>
                <a:spcPct val="115000"/>
              </a:lnSpc>
              <a:spcAft>
                <a:spcPts val="0"/>
              </a:spcAft>
            </a:pP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                                    ИГРА «МЫЛЬНЫЕ ПЕРЧАТКИ»</a:t>
            </a:r>
            <a:r>
              <a:rPr lang="ru-RU" sz="1600" dirty="0">
                <a:solidFill>
                  <a:srgbClr val="4F6228"/>
                </a:solidFill>
                <a:latin typeface="Times New Roman" panose="02020603050405020304" pitchFamily="18" charset="0"/>
                <a:ea typeface="Times New Roman"/>
                <a:cs typeface="Times New Roman" panose="02020603050405020304" pitchFamily="18" charset="0"/>
              </a:rPr>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550" b="1" dirty="0" smtClean="0">
                <a:solidFill>
                  <a:srgbClr val="4F6228"/>
                </a:solidFill>
                <a:latin typeface="Times New Roman" panose="02020603050405020304" pitchFamily="18" charset="0"/>
                <a:ea typeface="Times New Roman"/>
                <a:cs typeface="Times New Roman" panose="02020603050405020304" pitchFamily="18" charset="0"/>
              </a:rPr>
              <a:t>Цель</a:t>
            </a:r>
            <a:r>
              <a:rPr lang="ru-RU" sz="1550" b="1" dirty="0">
                <a:solidFill>
                  <a:srgbClr val="4F6228"/>
                </a:solidFill>
                <a:latin typeface="Times New Roman" panose="02020603050405020304" pitchFamily="18" charset="0"/>
                <a:ea typeface="Times New Roman"/>
                <a:cs typeface="Times New Roman" panose="02020603050405020304" pitchFamily="18" charset="0"/>
              </a:rPr>
              <a:t>:</a:t>
            </a:r>
            <a:r>
              <a:rPr lang="ru-RU" sz="1550" dirty="0">
                <a:solidFill>
                  <a:srgbClr val="4F6228"/>
                </a:solidFill>
                <a:latin typeface="Times New Roman" panose="02020603050405020304" pitchFamily="18" charset="0"/>
                <a:ea typeface="Times New Roman"/>
                <a:cs typeface="Times New Roman" panose="02020603050405020304" pitchFamily="18" charset="0"/>
              </a:rPr>
              <a:t> учить ребенка намыливать руки с внешней и внутренней стороны.</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b="1" dirty="0">
                <a:solidFill>
                  <a:srgbClr val="4F6228"/>
                </a:solidFill>
                <a:latin typeface="Times New Roman" panose="02020603050405020304" pitchFamily="18" charset="0"/>
                <a:ea typeface="Times New Roman"/>
                <a:cs typeface="Times New Roman" panose="02020603050405020304" pitchFamily="18" charset="0"/>
              </a:rPr>
              <a:t>    </a:t>
            </a:r>
            <a:r>
              <a:rPr lang="ru-RU" sz="1550" b="1" dirty="0" smtClean="0">
                <a:solidFill>
                  <a:srgbClr val="4F6228"/>
                </a:solidFill>
                <a:latin typeface="Times New Roman" panose="02020603050405020304" pitchFamily="18" charset="0"/>
                <a:ea typeface="Times New Roman"/>
                <a:cs typeface="Times New Roman" panose="02020603050405020304" pitchFamily="18" charset="0"/>
              </a:rPr>
              <a:t>Оборудование</a:t>
            </a:r>
            <a:r>
              <a:rPr lang="ru-RU" sz="1550" dirty="0">
                <a:solidFill>
                  <a:srgbClr val="4F6228"/>
                </a:solidFill>
                <a:latin typeface="Times New Roman" panose="02020603050405020304" pitchFamily="18" charset="0"/>
                <a:ea typeface="Times New Roman"/>
                <a:cs typeface="Times New Roman" panose="02020603050405020304" pitchFamily="18" charset="0"/>
              </a:rPr>
              <a:t>: детское мыло, полотенце.</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b="1" dirty="0">
                <a:solidFill>
                  <a:srgbClr val="4F6228"/>
                </a:solidFill>
                <a:latin typeface="Times New Roman" panose="02020603050405020304" pitchFamily="18" charset="0"/>
                <a:ea typeface="Times New Roman"/>
                <a:cs typeface="Times New Roman" panose="02020603050405020304" pitchFamily="18" charset="0"/>
              </a:rPr>
              <a:t>    </a:t>
            </a:r>
            <a:r>
              <a:rPr lang="ru-RU" sz="1550" b="1" dirty="0" smtClean="0">
                <a:solidFill>
                  <a:srgbClr val="4F6228"/>
                </a:solidFill>
                <a:latin typeface="Times New Roman" panose="02020603050405020304" pitchFamily="18" charset="0"/>
                <a:ea typeface="Times New Roman"/>
                <a:cs typeface="Times New Roman" panose="02020603050405020304" pitchFamily="18" charset="0"/>
              </a:rPr>
              <a:t>Ход </a:t>
            </a:r>
            <a:r>
              <a:rPr lang="ru-RU" sz="1550" b="1" dirty="0">
                <a:solidFill>
                  <a:srgbClr val="4F6228"/>
                </a:solidFill>
                <a:latin typeface="Times New Roman" panose="02020603050405020304" pitchFamily="18" charset="0"/>
                <a:ea typeface="Times New Roman"/>
                <a:cs typeface="Times New Roman" panose="02020603050405020304" pitchFamily="18" charset="0"/>
              </a:rPr>
              <a:t>занятия</a:t>
            </a:r>
            <a:r>
              <a:rPr lang="ru-RU" sz="1550" dirty="0">
                <a:solidFill>
                  <a:srgbClr val="4F6228"/>
                </a:solidFill>
                <a:latin typeface="Times New Roman" panose="02020603050405020304" pitchFamily="18" charset="0"/>
                <a:ea typeface="Times New Roman"/>
                <a:cs typeface="Times New Roman" panose="02020603050405020304" pitchFamily="18" charset="0"/>
              </a:rPr>
              <a:t>: взрослый подводит ребенка к умывальнику, стоит за его спиной, берет в руки мыло и показывает круговые движения рук при намыливании. Затем передает ребенку кусок мыла и просит его повторить движения намыливания. </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dirty="0">
                <a:solidFill>
                  <a:srgbClr val="4F6228"/>
                </a:solidFill>
                <a:latin typeface="Times New Roman" panose="02020603050405020304" pitchFamily="18" charset="0"/>
                <a:ea typeface="Times New Roman"/>
                <a:cs typeface="Times New Roman" panose="02020603050405020304" pitchFamily="18" charset="0"/>
              </a:rPr>
              <a:t>Движения нужно делать до тех пор, пока не образуется белая пена. Обращается внимание ребенка на белые ручки, взрослый говорит: </a:t>
            </a:r>
            <a:r>
              <a:rPr lang="ru-RU" sz="1550" dirty="0" smtClean="0">
                <a:solidFill>
                  <a:srgbClr val="4F6228"/>
                </a:solidFill>
                <a:latin typeface="Times New Roman" panose="02020603050405020304" pitchFamily="18" charset="0"/>
                <a:ea typeface="Times New Roman"/>
                <a:cs typeface="Times New Roman" panose="02020603050405020304" pitchFamily="18" charset="0"/>
              </a:rPr>
              <a:t>«Вот</a:t>
            </a:r>
            <a:r>
              <a:rPr lang="ru-RU" sz="1550" dirty="0">
                <a:solidFill>
                  <a:srgbClr val="4F6228"/>
                </a:solidFill>
                <a:latin typeface="Times New Roman" panose="02020603050405020304" pitchFamily="18" charset="0"/>
                <a:ea typeface="Times New Roman"/>
                <a:cs typeface="Times New Roman" panose="02020603050405020304" pitchFamily="18" charset="0"/>
              </a:rPr>
              <a:t>, какие у нас перчатки - белые</a:t>
            </a:r>
            <a:r>
              <a:rPr lang="ru-RU" sz="1550" dirty="0" smtClean="0">
                <a:solidFill>
                  <a:srgbClr val="4F6228"/>
                </a:solidFill>
                <a:latin typeface="Times New Roman" panose="02020603050405020304" pitchFamily="18" charset="0"/>
                <a:ea typeface="Times New Roman"/>
                <a:cs typeface="Times New Roman" panose="02020603050405020304" pitchFamily="18" charset="0"/>
              </a:rPr>
              <a:t>!» </a:t>
            </a:r>
            <a:r>
              <a:rPr lang="ru-RU" sz="1550" dirty="0">
                <a:solidFill>
                  <a:srgbClr val="4F6228"/>
                </a:solidFill>
                <a:latin typeface="Times New Roman" panose="02020603050405020304" pitchFamily="18" charset="0"/>
                <a:ea typeface="Times New Roman"/>
                <a:cs typeface="Times New Roman" panose="02020603050405020304" pitchFamily="18" charset="0"/>
              </a:rPr>
              <a:t>Далее взрослый помогает ребенку смыть пену под струей воды, при этом произносит одну из потешек:</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dirty="0">
                <a:solidFill>
                  <a:srgbClr val="4F6228"/>
                </a:solidFill>
                <a:latin typeface="Times New Roman" panose="02020603050405020304" pitchFamily="18" charset="0"/>
                <a:ea typeface="Times New Roman"/>
                <a:cs typeface="Times New Roman" panose="02020603050405020304" pitchFamily="18" charset="0"/>
              </a:rPr>
              <a:t>Например:</a:t>
            </a:r>
            <a:endParaRPr lang="ru-RU" sz="155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550" dirty="0">
                <a:solidFill>
                  <a:srgbClr val="4F6228"/>
                </a:solidFill>
                <a:latin typeface="Times New Roman" panose="02020603050405020304" pitchFamily="18" charset="0"/>
                <a:ea typeface="Times New Roman"/>
                <a:cs typeface="Times New Roman" panose="02020603050405020304" pitchFamily="18" charset="0"/>
              </a:rPr>
              <a:t>Ладушки, ладушки, с мылом моем лапушки,</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dirty="0">
                <a:solidFill>
                  <a:srgbClr val="4F6228"/>
                </a:solidFill>
                <a:latin typeface="Times New Roman" panose="02020603050405020304" pitchFamily="18" charset="0"/>
                <a:ea typeface="Times New Roman"/>
                <a:cs typeface="Times New Roman" panose="02020603050405020304" pitchFamily="18" charset="0"/>
              </a:rPr>
              <a:t>Чистые ладошки, вот вам хлеб, да ложки!</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dirty="0">
                <a:solidFill>
                  <a:srgbClr val="4F6228"/>
                </a:solidFill>
                <a:latin typeface="Times New Roman" panose="02020603050405020304" pitchFamily="18" charset="0"/>
                <a:ea typeface="Times New Roman"/>
                <a:cs typeface="Times New Roman" panose="02020603050405020304" pitchFamily="18" charset="0"/>
              </a:rPr>
              <a:t>В кране булькает вода. Очень даже здорово!</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dirty="0">
                <a:solidFill>
                  <a:srgbClr val="4F6228"/>
                </a:solidFill>
                <a:latin typeface="Times New Roman" panose="02020603050405020304" pitchFamily="18" charset="0"/>
                <a:ea typeface="Times New Roman"/>
                <a:cs typeface="Times New Roman" panose="02020603050405020304" pitchFamily="18" charset="0"/>
              </a:rPr>
              <a:t>Моет рученьки сама Машенька Егорова</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dirty="0">
                <a:solidFill>
                  <a:srgbClr val="4F6228"/>
                </a:solidFill>
                <a:latin typeface="Times New Roman" panose="02020603050405020304" pitchFamily="18" charset="0"/>
                <a:ea typeface="Times New Roman"/>
                <a:cs typeface="Times New Roman" panose="02020603050405020304" pitchFamily="18" charset="0"/>
              </a:rPr>
              <a:t>(взрослый называет имя ребенка).</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dirty="0">
                <a:solidFill>
                  <a:srgbClr val="4F6228"/>
                </a:solidFill>
                <a:latin typeface="Times New Roman" panose="02020603050405020304" pitchFamily="18" charset="0"/>
                <a:ea typeface="Times New Roman"/>
                <a:cs typeface="Times New Roman" panose="02020603050405020304" pitchFamily="18" charset="0"/>
              </a:rPr>
              <a:t>Знаем, знаем да, да, да! Где тут прячется вода!</a:t>
            </a:r>
            <a:endParaRPr lang="ru-RU" sz="155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550" dirty="0">
                <a:solidFill>
                  <a:srgbClr val="4F6228"/>
                </a:solidFill>
                <a:latin typeface="Times New Roman" panose="02020603050405020304" pitchFamily="18" charset="0"/>
                <a:ea typeface="Times New Roman"/>
                <a:cs typeface="Times New Roman" panose="02020603050405020304" pitchFamily="18" charset="0"/>
              </a:rPr>
              <a:t>В конце игры взрослый хвалит ребенка, обращает внимание на его чистые руки. В случае необходимости используются совместные действия взрослого и ребенка.</a:t>
            </a:r>
            <a:endParaRPr lang="ru-RU" sz="155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89771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971599" y="836712"/>
            <a:ext cx="7200800" cy="5090624"/>
          </a:xfrm>
          <a:prstGeom prst="rect">
            <a:avLst/>
          </a:prstGeom>
        </p:spPr>
        <p:txBody>
          <a:bodyPr wrap="square">
            <a:spAutoFit/>
          </a:bodyPr>
          <a:lstStyle/>
          <a:p>
            <a:pPr>
              <a:lnSpc>
                <a:spcPct val="115000"/>
              </a:lnSpc>
              <a:spcAft>
                <a:spcPts val="0"/>
              </a:spcAft>
            </a:pP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                                           </a:t>
            </a:r>
          </a:p>
          <a:p>
            <a:pPr>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                                   ИГРА  «ДЕЛАЕМ ПРИЧЕСКУ»</a:t>
            </a:r>
          </a:p>
          <a:p>
            <a:pPr>
              <a:lnSpc>
                <a:spcPct val="150000"/>
              </a:lnSpc>
              <a:spcAft>
                <a:spcPts val="0"/>
              </a:spcAft>
            </a:pPr>
            <a:r>
              <a:rPr lang="ru-RU" sz="1600" dirty="0">
                <a:solidFill>
                  <a:srgbClr val="4F6228"/>
                </a:solidFill>
                <a:latin typeface="Times New Roman" panose="02020603050405020304" pitchFamily="18" charset="0"/>
                <a:ea typeface="Times New Roman"/>
                <a:cs typeface="Times New Roman" panose="02020603050405020304" pitchFamily="18" charset="0"/>
              </a:rPr>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Цель:</a:t>
            </a:r>
            <a:r>
              <a:rPr lang="ru-RU" sz="1600" dirty="0">
                <a:solidFill>
                  <a:srgbClr val="4F6228"/>
                </a:solidFill>
                <a:latin typeface="Times New Roman" panose="02020603050405020304" pitchFamily="18" charset="0"/>
                <a:ea typeface="Times New Roman"/>
                <a:cs typeface="Times New Roman" panose="02020603050405020304" pitchFamily="18" charset="0"/>
              </a:rPr>
              <a:t> учить ребенка держать в руке расческу и расчесывать волосы движениями сверху-вниз.</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Оборудование</a:t>
            </a:r>
            <a:r>
              <a:rPr lang="ru-RU" sz="1600" b="1" dirty="0">
                <a:solidFill>
                  <a:srgbClr val="4F6228"/>
                </a:solidFill>
                <a:latin typeface="Times New Roman" panose="02020603050405020304" pitchFamily="18" charset="0"/>
                <a:ea typeface="Times New Roman"/>
                <a:cs typeface="Times New Roman" panose="02020603050405020304" pitchFamily="18" charset="0"/>
              </a:rPr>
              <a:t>:</a:t>
            </a:r>
            <a:r>
              <a:rPr lang="ru-RU" sz="1600" dirty="0">
                <a:solidFill>
                  <a:srgbClr val="4F6228"/>
                </a:solidFill>
                <a:latin typeface="Times New Roman" panose="02020603050405020304" pitchFamily="18" charset="0"/>
                <a:ea typeface="Times New Roman"/>
                <a:cs typeface="Times New Roman" panose="02020603050405020304" pitchFamily="18" charset="0"/>
              </a:rPr>
              <a:t> зеркало, расческа, нарядная кукла.</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Ход игры</a:t>
            </a:r>
            <a:r>
              <a:rPr lang="ru-RU" sz="1600" dirty="0">
                <a:solidFill>
                  <a:srgbClr val="4F6228"/>
                </a:solidFill>
                <a:latin typeface="Times New Roman" panose="02020603050405020304" pitchFamily="18" charset="0"/>
                <a:ea typeface="Times New Roman"/>
                <a:cs typeface="Times New Roman" panose="02020603050405020304" pitchFamily="18" charset="0"/>
              </a:rPr>
              <a:t>: взрослый демонстрирует ребенку куклу и обращает внимание на ее прическу: "Посмотри, у куклы красивая прическа: длинные, ровные волосы, бантик. Красивая кукла! Давай и тебе сделаем красивую прическу!" Взрослый расчесывает перед зеркалом волосы ребенка, затем просит малыша попробовать это сделать самому: дает расческу в руки ребенку при этом помогает </a:t>
            </a:r>
            <a:r>
              <a:rPr lang="ru-RU" sz="1600" dirty="0" err="1">
                <a:solidFill>
                  <a:srgbClr val="4F6228"/>
                </a:solidFill>
                <a:latin typeface="Times New Roman" panose="02020603050405020304" pitchFamily="18" charset="0"/>
                <a:ea typeface="Times New Roman"/>
                <a:cs typeface="Times New Roman" panose="02020603050405020304" pitchFamily="18" charset="0"/>
              </a:rPr>
              <a:t>удер</a:t>
            </a:r>
            <a:r>
              <a:rPr lang="ru-RU" sz="1600" dirty="0">
                <a:solidFill>
                  <a:srgbClr val="4F6228"/>
                </a:solidFill>
                <a:latin typeface="Times New Roman" panose="02020603050405020304" pitchFamily="18" charset="0"/>
                <a:ea typeface="Times New Roman"/>
                <a:cs typeface="Times New Roman" panose="02020603050405020304" pitchFamily="18" charset="0"/>
              </a:rPr>
              <a:t>-живать ее, вести руку с расческой сверху вниз. В конце расчесывания просит ребенка посмотреть в зеркало, обращает его внимание на то, что он стал таким же красивым, как кукла</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687316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263955" y="1117597"/>
            <a:ext cx="6624736" cy="4622804"/>
          </a:xfrm>
          <a:prstGeom prst="rect">
            <a:avLst/>
          </a:prstGeom>
        </p:spPr>
        <p:txBody>
          <a:bodyPr wrap="square">
            <a:spAutoFit/>
          </a:bodyPr>
          <a:lstStyle/>
          <a:p>
            <a:pPr lvl="0">
              <a:lnSpc>
                <a:spcPct val="115000"/>
              </a:lnSpc>
            </a:pP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                                  ИГРА  «ПОЧИСТИМ ЗУБКИ»</a:t>
            </a:r>
          </a:p>
          <a:p>
            <a:pPr lvl="0">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Цель</a:t>
            </a:r>
            <a:r>
              <a:rPr lang="ru-RU" sz="1600" b="1" dirty="0">
                <a:solidFill>
                  <a:srgbClr val="4F6228"/>
                </a:solidFill>
                <a:latin typeface="Times New Roman" panose="02020603050405020304" pitchFamily="18" charset="0"/>
                <a:ea typeface="Times New Roman"/>
                <a:cs typeface="Times New Roman" panose="02020603050405020304" pitchFamily="18" charset="0"/>
              </a:rPr>
              <a:t>:</a:t>
            </a:r>
            <a:r>
              <a:rPr lang="ru-RU" sz="1600" dirty="0">
                <a:solidFill>
                  <a:srgbClr val="4F6228"/>
                </a:solidFill>
                <a:latin typeface="Times New Roman" panose="02020603050405020304" pitchFamily="18" charset="0"/>
                <a:ea typeface="Times New Roman"/>
                <a:cs typeface="Times New Roman" panose="02020603050405020304" pitchFamily="18" charset="0"/>
              </a:rPr>
              <a:t> учить ребенка чистить зубы.</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a:lnSpc>
                <a:spcPct val="115000"/>
              </a:lnSpc>
            </a:pP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Оборудование</a:t>
            </a:r>
            <a:r>
              <a:rPr lang="ru-RU" sz="1600" dirty="0">
                <a:solidFill>
                  <a:srgbClr val="4F6228"/>
                </a:solidFill>
                <a:latin typeface="Times New Roman" panose="02020603050405020304" pitchFamily="18" charset="0"/>
                <a:ea typeface="Times New Roman"/>
                <a:cs typeface="Times New Roman" panose="02020603050405020304" pitchFamily="18" charset="0"/>
              </a:rPr>
              <a:t>: две зубные щетки, стакан с водой, зеркало.</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Ход </a:t>
            </a:r>
            <a:r>
              <a:rPr lang="ru-RU" sz="1600" b="1" dirty="0">
                <a:solidFill>
                  <a:srgbClr val="4F6228"/>
                </a:solidFill>
                <a:latin typeface="Times New Roman" panose="02020603050405020304" pitchFamily="18" charset="0"/>
                <a:ea typeface="Times New Roman"/>
                <a:cs typeface="Times New Roman" panose="02020603050405020304" pitchFamily="18" charset="0"/>
              </a:rPr>
              <a:t>занятия</a:t>
            </a:r>
            <a:r>
              <a:rPr lang="ru-RU" sz="1600" dirty="0">
                <a:solidFill>
                  <a:srgbClr val="4F6228"/>
                </a:solidFill>
                <a:latin typeface="Times New Roman" panose="02020603050405020304" pitchFamily="18" charset="0"/>
                <a:ea typeface="Times New Roman"/>
                <a:cs typeface="Times New Roman" panose="02020603050405020304" pitchFamily="18" charset="0"/>
              </a:rPr>
              <a:t>: взрослый просит ребенка посмотреть в зеркало и улыбнуться, при этом обращает его внимание на зубы. Затем говорит, чтобы зубы не болели, нужно их чистить. Взрослый достает две щетки: одну дает в руки ребенку, а другой показывает, как нужно проводить щеткой по зубам, при этом произносит </a:t>
            </a:r>
            <a:r>
              <a:rPr lang="ru-RU" sz="1600" dirty="0" err="1">
                <a:solidFill>
                  <a:srgbClr val="4F6228"/>
                </a:solidFill>
                <a:latin typeface="Times New Roman" panose="02020603050405020304" pitchFamily="18" charset="0"/>
                <a:ea typeface="Times New Roman"/>
                <a:cs typeface="Times New Roman" panose="02020603050405020304" pitchFamily="18" charset="0"/>
              </a:rPr>
              <a:t>потешку</a:t>
            </a:r>
            <a:r>
              <a:rPr lang="ru-RU" sz="1600" dirty="0">
                <a:solidFill>
                  <a:srgbClr val="4F6228"/>
                </a:solidFill>
                <a:latin typeface="Times New Roman" panose="02020603050405020304" pitchFamily="18" charset="0"/>
                <a:ea typeface="Times New Roman"/>
                <a:cs typeface="Times New Roman" panose="02020603050405020304" pitchFamily="18" charset="0"/>
              </a:rPr>
              <a:t>:</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Ротик, ротик! Где ты ротик?</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dirty="0">
                <a:solidFill>
                  <a:srgbClr val="4F6228"/>
                </a:solidFill>
                <a:latin typeface="Times New Roman" panose="02020603050405020304" pitchFamily="18" charset="0"/>
                <a:ea typeface="Times New Roman"/>
                <a:cs typeface="Times New Roman" panose="02020603050405020304" pitchFamily="18" charset="0"/>
              </a:rPr>
              <a:t>Зубки, зубки! Где вы зубки?</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dirty="0">
                <a:solidFill>
                  <a:srgbClr val="4F6228"/>
                </a:solidFill>
                <a:latin typeface="Times New Roman" panose="02020603050405020304" pitchFamily="18" charset="0"/>
                <a:ea typeface="Times New Roman"/>
                <a:cs typeface="Times New Roman" panose="02020603050405020304" pitchFamily="18" charset="0"/>
              </a:rPr>
              <a:t>Щечка, щечка! Где ты щечка?</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dirty="0">
                <a:solidFill>
                  <a:srgbClr val="4F6228"/>
                </a:solidFill>
                <a:latin typeface="Times New Roman" panose="02020603050405020304" pitchFamily="18" charset="0"/>
                <a:ea typeface="Times New Roman"/>
                <a:cs typeface="Times New Roman" panose="02020603050405020304" pitchFamily="18" charset="0"/>
              </a:rPr>
              <a:t>Будет чистенькая дочка!</a:t>
            </a:r>
            <a:endParaRPr lang="ru-RU" sz="1600" dirty="0">
              <a:solidFill>
                <a:srgbClr val="4F6228"/>
              </a:solidFill>
              <a:latin typeface="Times New Roman" panose="02020603050405020304" pitchFamily="18" charset="0"/>
              <a:ea typeface="Calibri"/>
              <a:cs typeface="Times New Roman" panose="02020603050405020304" pitchFamily="18" charset="0"/>
            </a:endParaRPr>
          </a:p>
          <a:p>
            <a:pPr lvl="0">
              <a:lnSpc>
                <a:spcPct val="115000"/>
              </a:lnSpc>
            </a:pPr>
            <a:r>
              <a:rPr lang="ru-RU" sz="1600" dirty="0">
                <a:solidFill>
                  <a:srgbClr val="4F6228"/>
                </a:solidFill>
                <a:latin typeface="Times New Roman" panose="02020603050405020304" pitchFamily="18" charset="0"/>
                <a:ea typeface="Times New Roman"/>
                <a:cs typeface="Times New Roman" panose="02020603050405020304" pitchFamily="18" charset="0"/>
              </a:rPr>
              <a:t>В конце игры взрослый вместе с ребенком смотрят в зеркало и улыбаются, показывая чистые зубы. При необходимости используются совместные действия взрослого и ребенка.</a:t>
            </a:r>
            <a:endParaRPr lang="ru-RU" sz="160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687316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079611" y="796224"/>
            <a:ext cx="6984776" cy="5357236"/>
          </a:xfrm>
          <a:prstGeom prst="rect">
            <a:avLst/>
          </a:prstGeom>
        </p:spPr>
        <p:txBody>
          <a:bodyPr wrap="square">
            <a:spAutoFit/>
          </a:bodyPr>
          <a:lstStyle/>
          <a:p>
            <a:pPr>
              <a:lnSpc>
                <a:spcPct val="115000"/>
              </a:lnSpc>
              <a:spcAft>
                <a:spcPts val="0"/>
              </a:spcAft>
            </a:pP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                                           ИГРА «ФОНТАНЧИКИ</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r>
              <a:rPr lang="ru-RU" sz="1600" dirty="0">
                <a:solidFill>
                  <a:srgbClr val="4F6228"/>
                </a:solidFill>
                <a:latin typeface="Times New Roman" panose="02020603050405020304" pitchFamily="18" charset="0"/>
                <a:ea typeface="Times New Roman"/>
                <a:cs typeface="Times New Roman" panose="02020603050405020304" pitchFamily="18" charset="0"/>
              </a:rPr>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550" b="1" dirty="0">
                <a:solidFill>
                  <a:srgbClr val="4F6228"/>
                </a:solidFill>
                <a:latin typeface="Times New Roman" panose="02020603050405020304" pitchFamily="18" charset="0"/>
                <a:ea typeface="Times New Roman"/>
                <a:cs typeface="Times New Roman" panose="02020603050405020304" pitchFamily="18" charset="0"/>
              </a:rPr>
              <a:t>Цель:</a:t>
            </a:r>
            <a:r>
              <a:rPr lang="ru-RU" sz="1550" dirty="0">
                <a:solidFill>
                  <a:srgbClr val="4F6228"/>
                </a:solidFill>
                <a:latin typeface="Times New Roman" panose="02020603050405020304" pitchFamily="18" charset="0"/>
                <a:ea typeface="Times New Roman"/>
                <a:cs typeface="Times New Roman" panose="02020603050405020304" pitchFamily="18" charset="0"/>
              </a:rPr>
              <a:t> учить ребенка полоскать рот.</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dirty="0">
                <a:solidFill>
                  <a:srgbClr val="4F6228"/>
                </a:solidFill>
                <a:latin typeface="Times New Roman" panose="02020603050405020304" pitchFamily="18" charset="0"/>
                <a:ea typeface="Times New Roman"/>
                <a:cs typeface="Times New Roman" panose="02020603050405020304" pitchFamily="18" charset="0"/>
              </a:rPr>
              <a:t>Оборудование: стакан.</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dirty="0">
                <a:solidFill>
                  <a:srgbClr val="4F6228"/>
                </a:solidFill>
                <a:latin typeface="Times New Roman" panose="02020603050405020304" pitchFamily="18" charset="0"/>
                <a:ea typeface="Times New Roman"/>
                <a:cs typeface="Times New Roman" panose="02020603050405020304" pitchFamily="18" charset="0"/>
              </a:rPr>
              <a:t>Ход занятия: взрослый подводит ребенка к зеркалу в ванной комнате и предлагает пускать фонтанчики, произносит </a:t>
            </a:r>
            <a:r>
              <a:rPr lang="ru-RU" sz="1550" dirty="0" err="1">
                <a:solidFill>
                  <a:srgbClr val="4F6228"/>
                </a:solidFill>
                <a:latin typeface="Times New Roman" panose="02020603050405020304" pitchFamily="18" charset="0"/>
                <a:ea typeface="Times New Roman"/>
                <a:cs typeface="Times New Roman" panose="02020603050405020304" pitchFamily="18" charset="0"/>
              </a:rPr>
              <a:t>потешку</a:t>
            </a:r>
            <a:r>
              <a:rPr lang="ru-RU" sz="1550" dirty="0">
                <a:solidFill>
                  <a:srgbClr val="4F6228"/>
                </a:solidFill>
                <a:latin typeface="Times New Roman" panose="02020603050405020304" pitchFamily="18" charset="0"/>
                <a:ea typeface="Times New Roman"/>
                <a:cs typeface="Times New Roman" panose="02020603050405020304" pitchFamily="18" charset="0"/>
              </a:rPr>
              <a:t>:</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dirty="0">
                <a:solidFill>
                  <a:srgbClr val="4F6228"/>
                </a:solidFill>
                <a:latin typeface="Times New Roman" panose="02020603050405020304" pitchFamily="18" charset="0"/>
                <a:ea typeface="Times New Roman"/>
                <a:cs typeface="Times New Roman" panose="02020603050405020304" pitchFamily="18" charset="0"/>
              </a:rPr>
              <a:t>Наберем водичку в рот пусть фонтанчик оживет! Взрослый набирает в рот воду и показывает, как выпустить воду изо рта, затем, как надо полоскать рот. Ребенку предлагается сделать так же. В конце занятия взрослый хвалит ребенка</a:t>
            </a:r>
            <a:r>
              <a:rPr lang="ru-RU" sz="1550" dirty="0" smtClean="0">
                <a:solidFill>
                  <a:srgbClr val="4F6228"/>
                </a:solidFill>
                <a:latin typeface="Times New Roman" panose="02020603050405020304" pitchFamily="18" charset="0"/>
                <a:ea typeface="Times New Roman"/>
                <a:cs typeface="Times New Roman" panose="02020603050405020304" pitchFamily="18" charset="0"/>
              </a:rPr>
              <a:t>.</a:t>
            </a:r>
          </a:p>
          <a:p>
            <a:pPr>
              <a:lnSpc>
                <a:spcPct val="115000"/>
              </a:lnSpc>
              <a:spcAft>
                <a:spcPts val="0"/>
              </a:spcAft>
            </a:pPr>
            <a:endParaRPr lang="ru-RU" sz="10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                                  </a:t>
            </a:r>
          </a:p>
          <a:p>
            <a:pPr>
              <a:lnSpc>
                <a:spcPct val="115000"/>
              </a:lnSpc>
              <a:spcAft>
                <a:spcPts val="0"/>
              </a:spcAft>
            </a:pP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600" b="1" dirty="0" smtClean="0">
                <a:solidFill>
                  <a:srgbClr val="4F6228"/>
                </a:solidFill>
                <a:latin typeface="Times New Roman" panose="02020603050405020304" pitchFamily="18" charset="0"/>
                <a:ea typeface="Times New Roman"/>
                <a:cs typeface="Times New Roman" panose="02020603050405020304" pitchFamily="18" charset="0"/>
              </a:rPr>
              <a:t>                                  ИГРА «НОСИКИ-КУРНОСИКИ</a:t>
            </a:r>
            <a:r>
              <a:rPr lang="ru-RU" sz="1600" dirty="0" smtClean="0">
                <a:solidFill>
                  <a:srgbClr val="4F6228"/>
                </a:solidFill>
                <a:latin typeface="Times New Roman" panose="02020603050405020304" pitchFamily="18" charset="0"/>
                <a:ea typeface="Times New Roman"/>
                <a:cs typeface="Times New Roman" panose="02020603050405020304" pitchFamily="18" charset="0"/>
              </a:rPr>
              <a:t>»</a:t>
            </a:r>
            <a:r>
              <a:rPr lang="ru-RU" sz="1600" dirty="0">
                <a:solidFill>
                  <a:srgbClr val="4F6228"/>
                </a:solidFill>
                <a:latin typeface="Times New Roman" panose="02020603050405020304" pitchFamily="18" charset="0"/>
                <a:ea typeface="Times New Roman"/>
                <a:cs typeface="Times New Roman" panose="02020603050405020304" pitchFamily="18" charset="0"/>
              </a:rPr>
              <a:t/>
            </a:r>
            <a:br>
              <a:rPr lang="ru-RU" sz="1600" dirty="0">
                <a:solidFill>
                  <a:srgbClr val="4F6228"/>
                </a:solidFill>
                <a:latin typeface="Times New Roman" panose="02020603050405020304" pitchFamily="18" charset="0"/>
                <a:ea typeface="Times New Roman"/>
                <a:cs typeface="Times New Roman" panose="02020603050405020304" pitchFamily="18" charset="0"/>
              </a:rPr>
            </a:br>
            <a:r>
              <a:rPr lang="ru-RU" sz="1600" b="1" dirty="0">
                <a:solidFill>
                  <a:srgbClr val="4F6228"/>
                </a:solidFill>
                <a:latin typeface="Times New Roman" panose="02020603050405020304" pitchFamily="18" charset="0"/>
                <a:ea typeface="Times New Roman"/>
                <a:cs typeface="Times New Roman" panose="02020603050405020304" pitchFamily="18" charset="0"/>
              </a:rPr>
              <a:t>      </a:t>
            </a:r>
            <a:r>
              <a:rPr lang="ru-RU" sz="1550" b="1" dirty="0">
                <a:solidFill>
                  <a:srgbClr val="4F6228"/>
                </a:solidFill>
                <a:latin typeface="Times New Roman" panose="02020603050405020304" pitchFamily="18" charset="0"/>
                <a:ea typeface="Times New Roman"/>
                <a:cs typeface="Times New Roman" panose="02020603050405020304" pitchFamily="18" charset="0"/>
              </a:rPr>
              <a:t> Цель</a:t>
            </a:r>
            <a:r>
              <a:rPr lang="ru-RU" sz="1550" dirty="0">
                <a:solidFill>
                  <a:srgbClr val="4F6228"/>
                </a:solidFill>
                <a:latin typeface="Times New Roman" panose="02020603050405020304" pitchFamily="18" charset="0"/>
                <a:ea typeface="Times New Roman"/>
                <a:cs typeface="Times New Roman" panose="02020603050405020304" pitchFamily="18" charset="0"/>
              </a:rPr>
              <a:t>: учить ребенка пользоваться индивидуальным носовым платком.</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b="1" dirty="0">
                <a:solidFill>
                  <a:srgbClr val="4F6228"/>
                </a:solidFill>
                <a:latin typeface="Times New Roman" panose="02020603050405020304" pitchFamily="18" charset="0"/>
                <a:ea typeface="Times New Roman"/>
                <a:cs typeface="Times New Roman" panose="02020603050405020304" pitchFamily="18" charset="0"/>
              </a:rPr>
              <a:t>       Оборудование</a:t>
            </a:r>
            <a:r>
              <a:rPr lang="ru-RU" sz="1550" dirty="0">
                <a:solidFill>
                  <a:srgbClr val="4F6228"/>
                </a:solidFill>
                <a:latin typeface="Times New Roman" panose="02020603050405020304" pitchFamily="18" charset="0"/>
                <a:ea typeface="Times New Roman"/>
                <a:cs typeface="Times New Roman" panose="02020603050405020304" pitchFamily="18" charset="0"/>
              </a:rPr>
              <a:t>: индивидуальные носовые платки.</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b="1" dirty="0">
                <a:solidFill>
                  <a:srgbClr val="4F6228"/>
                </a:solidFill>
                <a:latin typeface="Times New Roman" panose="02020603050405020304" pitchFamily="18" charset="0"/>
                <a:ea typeface="Times New Roman"/>
                <a:cs typeface="Times New Roman" panose="02020603050405020304" pitchFamily="18" charset="0"/>
              </a:rPr>
              <a:t>       Ход занятия</a:t>
            </a:r>
            <a:r>
              <a:rPr lang="ru-RU" sz="1550" dirty="0">
                <a:solidFill>
                  <a:srgbClr val="4F6228"/>
                </a:solidFill>
                <a:latin typeface="Times New Roman" panose="02020603050405020304" pitchFamily="18" charset="0"/>
                <a:ea typeface="Times New Roman"/>
                <a:cs typeface="Times New Roman" panose="02020603050405020304" pitchFamily="18" charset="0"/>
              </a:rPr>
              <a:t>: взрослый произносит </a:t>
            </a:r>
            <a:r>
              <a:rPr lang="ru-RU" sz="1550" dirty="0" err="1">
                <a:solidFill>
                  <a:srgbClr val="4F6228"/>
                </a:solidFill>
                <a:latin typeface="Times New Roman" panose="02020603050405020304" pitchFamily="18" charset="0"/>
                <a:ea typeface="Times New Roman"/>
                <a:cs typeface="Times New Roman" panose="02020603050405020304" pitchFamily="18" charset="0"/>
              </a:rPr>
              <a:t>потешку</a:t>
            </a:r>
            <a:r>
              <a:rPr lang="ru-RU" sz="1550" dirty="0">
                <a:solidFill>
                  <a:srgbClr val="4F6228"/>
                </a:solidFill>
                <a:latin typeface="Times New Roman" panose="02020603050405020304" pitchFamily="18" charset="0"/>
                <a:ea typeface="Times New Roman"/>
                <a:cs typeface="Times New Roman" panose="02020603050405020304" pitchFamily="18" charset="0"/>
              </a:rPr>
              <a:t>, демонстрируя каждое действие:</a:t>
            </a:r>
            <a:endParaRPr lang="ru-RU" sz="155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550" dirty="0">
                <a:solidFill>
                  <a:srgbClr val="4F6228"/>
                </a:solidFill>
                <a:latin typeface="Times New Roman" panose="02020603050405020304" pitchFamily="18" charset="0"/>
                <a:ea typeface="Times New Roman"/>
                <a:cs typeface="Times New Roman" panose="02020603050405020304" pitchFamily="18" charset="0"/>
              </a:rPr>
              <a:t>Носовой платок в кармашке (достает платок из кармана),</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dirty="0">
                <a:solidFill>
                  <a:srgbClr val="4F6228"/>
                </a:solidFill>
                <a:latin typeface="Times New Roman" panose="02020603050405020304" pitchFamily="18" charset="0"/>
                <a:ea typeface="Times New Roman"/>
                <a:cs typeface="Times New Roman" panose="02020603050405020304" pitchFamily="18" charset="0"/>
              </a:rPr>
              <a:t>Будем нос им вытирать (показывает действие с платком),</a:t>
            </a:r>
            <a:br>
              <a:rPr lang="ru-RU" sz="1550" dirty="0">
                <a:solidFill>
                  <a:srgbClr val="4F6228"/>
                </a:solidFill>
                <a:latin typeface="Times New Roman" panose="02020603050405020304" pitchFamily="18" charset="0"/>
                <a:ea typeface="Times New Roman"/>
                <a:cs typeface="Times New Roman" panose="02020603050405020304" pitchFamily="18" charset="0"/>
              </a:rPr>
            </a:br>
            <a:r>
              <a:rPr lang="ru-RU" sz="1550" dirty="0">
                <a:solidFill>
                  <a:srgbClr val="4F6228"/>
                </a:solidFill>
                <a:latin typeface="Times New Roman" panose="02020603050405020304" pitchFamily="18" charset="0"/>
                <a:ea typeface="Times New Roman"/>
                <a:cs typeface="Times New Roman" panose="02020603050405020304" pitchFamily="18" charset="0"/>
              </a:rPr>
              <a:t>Чтобы носик, наш </a:t>
            </a:r>
            <a:r>
              <a:rPr lang="ru-RU" sz="1550" dirty="0" err="1">
                <a:solidFill>
                  <a:srgbClr val="4F6228"/>
                </a:solidFill>
                <a:latin typeface="Times New Roman" panose="02020603050405020304" pitchFamily="18" charset="0"/>
                <a:ea typeface="Times New Roman"/>
                <a:cs typeface="Times New Roman" panose="02020603050405020304" pitchFamily="18" charset="0"/>
              </a:rPr>
              <a:t>курносик</a:t>
            </a:r>
            <a:r>
              <a:rPr lang="ru-RU" sz="1550" dirty="0">
                <a:solidFill>
                  <a:srgbClr val="4F6228"/>
                </a:solidFill>
                <a:latin typeface="Times New Roman" panose="02020603050405020304" pitchFamily="18" charset="0"/>
                <a:ea typeface="Times New Roman"/>
                <a:cs typeface="Times New Roman" panose="02020603050405020304" pitchFamily="18" charset="0"/>
              </a:rPr>
              <a:t>, снова чистым был опять(убирает платок в карман).</a:t>
            </a:r>
            <a:endParaRPr lang="ru-RU" sz="1550" dirty="0">
              <a:solidFill>
                <a:srgbClr val="4F6228"/>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550" dirty="0">
                <a:solidFill>
                  <a:srgbClr val="4F6228"/>
                </a:solidFill>
                <a:latin typeface="Times New Roman" panose="02020603050405020304" pitchFamily="18" charset="0"/>
                <a:ea typeface="Times New Roman"/>
                <a:cs typeface="Times New Roman" panose="02020603050405020304" pitchFamily="18" charset="0"/>
              </a:rPr>
              <a:t>Взрослый просит каждого ребенка показать, как он умеет пользоваться носовым платком.</a:t>
            </a:r>
            <a:endParaRPr lang="ru-RU" sz="1550" dirty="0">
              <a:solidFill>
                <a:srgbClr val="4F6228"/>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687316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4572115" y="188640"/>
            <a:ext cx="4385431" cy="410882"/>
          </a:xfrm>
          <a:prstGeom prst="rect">
            <a:avLst/>
          </a:prstGeom>
        </p:spPr>
        <p:txBody>
          <a:bodyPr wrap="none">
            <a:spAutoFit/>
          </a:bodyPr>
          <a:lstStyle/>
          <a:p>
            <a:pPr algn="ctr">
              <a:lnSpc>
                <a:spcPct val="115000"/>
              </a:lnSpc>
              <a:spcAft>
                <a:spcPts val="0"/>
              </a:spcAft>
            </a:pPr>
            <a:r>
              <a:rPr lang="ru-RU" b="1" dirty="0" smtClean="0">
                <a:solidFill>
                  <a:srgbClr val="4F6228"/>
                </a:solidFill>
                <a:latin typeface="Times New Roman"/>
                <a:ea typeface="Times New Roman"/>
                <a:cs typeface="Times New Roman"/>
              </a:rPr>
              <a:t>ИГРЫ – ЭТЮДЫ.  ПРИЛОЖЕНИЕ № 4</a:t>
            </a:r>
            <a:endParaRPr lang="ru-RU" sz="1400" dirty="0">
              <a:solidFill>
                <a:srgbClr val="4F6228"/>
              </a:solidFill>
              <a:ea typeface="Calibri"/>
              <a:cs typeface="Times New Roman"/>
            </a:endParaRPr>
          </a:p>
        </p:txBody>
      </p:sp>
      <p:sp>
        <p:nvSpPr>
          <p:cNvPr id="3" name="Прямоугольник 2"/>
          <p:cNvSpPr/>
          <p:nvPr/>
        </p:nvSpPr>
        <p:spPr>
          <a:xfrm>
            <a:off x="1189051" y="579324"/>
            <a:ext cx="6624736" cy="5592813"/>
          </a:xfrm>
          <a:prstGeom prst="rect">
            <a:avLst/>
          </a:prstGeom>
        </p:spPr>
        <p:txBody>
          <a:bodyPr wrap="square">
            <a:spAutoFit/>
          </a:bodyPr>
          <a:lstStyle/>
          <a:p>
            <a:pPr>
              <a:lnSpc>
                <a:spcPct val="150000"/>
              </a:lnSpc>
              <a:spcAft>
                <a:spcPts val="0"/>
              </a:spcAft>
            </a:pPr>
            <a:r>
              <a:rPr lang="ru-RU" sz="1600" b="1" dirty="0" smtClean="0">
                <a:solidFill>
                  <a:srgbClr val="4F6228"/>
                </a:solidFill>
                <a:latin typeface="Times New Roman"/>
                <a:ea typeface="Times New Roman"/>
                <a:cs typeface="Times New Roman"/>
              </a:rPr>
              <a:t>                                        ИГРА-ЭТЮД </a:t>
            </a:r>
            <a:r>
              <a:rPr lang="ru-RU" sz="1600" b="1" dirty="0">
                <a:solidFill>
                  <a:srgbClr val="4F6228"/>
                </a:solidFill>
                <a:latin typeface="Times New Roman"/>
                <a:ea typeface="Times New Roman"/>
                <a:cs typeface="Times New Roman"/>
              </a:rPr>
              <a:t>«Я САМА!»</a:t>
            </a:r>
            <a:br>
              <a:rPr lang="ru-RU" sz="1600" b="1"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      Педагог читает детям стихотворение и предлагает движениями изобразить то, о чем в нем говорится. Затем педагог и ребенок читают стихотворение по ролям.</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Педагог, Давай будем одеваться.</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Ребенок. Я сама! Я сама! (Ребенок одевается.)</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Педагог. Пойдем, будем умываться...</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Ребенок. Я сама! Я сама! (Умывается. )</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Педагог. Ну идем, хоть причешу я.</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Ребенок. Я сама! Я сама! (Причесывается.)</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Педагог. Ну давай хоть накормлю я.</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Ребенок. Я сама! Я сама! (Делает вид, что жует.)</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Вопросы к детям</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Правильно ли поступает девочка? Почему вы так решили? А как вы поступаете, когда вам предлагают помощь?</a:t>
            </a:r>
            <a:endParaRPr lang="ru-RU" sz="1600" dirty="0">
              <a:solidFill>
                <a:srgbClr val="4F6228"/>
              </a:solidFill>
              <a:ea typeface="Calibri"/>
              <a:cs typeface="Times New Roman"/>
            </a:endParaRPr>
          </a:p>
        </p:txBody>
      </p:sp>
    </p:spTree>
    <p:extLst>
      <p:ext uri="{BB962C8B-B14F-4D97-AF65-F5344CB8AC3E}">
        <p14:creationId xmlns:p14="http://schemas.microsoft.com/office/powerpoint/2010/main" val="1687316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097131" y="836712"/>
            <a:ext cx="7056784" cy="5509200"/>
          </a:xfrm>
          <a:prstGeom prst="rect">
            <a:avLst/>
          </a:prstGeom>
        </p:spPr>
        <p:txBody>
          <a:bodyPr wrap="square">
            <a:spAutoFit/>
          </a:bodyPr>
          <a:lstStyle/>
          <a:p>
            <a:r>
              <a:rPr lang="ru-RU" sz="1600" b="1" dirty="0" smtClean="0">
                <a:solidFill>
                  <a:srgbClr val="4F6228"/>
                </a:solidFill>
                <a:latin typeface="Times New Roman"/>
                <a:ea typeface="Times New Roman"/>
              </a:rPr>
              <a:t>                          ИГРА-ЭТЮД </a:t>
            </a:r>
            <a:r>
              <a:rPr lang="ru-RU" sz="1600" b="1" dirty="0">
                <a:solidFill>
                  <a:srgbClr val="4F6228"/>
                </a:solidFill>
                <a:latin typeface="Times New Roman"/>
                <a:ea typeface="Times New Roman"/>
              </a:rPr>
              <a:t>«КУПАНИЕ ПОРОСЕНКА</a:t>
            </a:r>
            <a:r>
              <a:rPr lang="ru-RU" sz="1600" b="1" dirty="0" smtClean="0">
                <a:solidFill>
                  <a:srgbClr val="4F6228"/>
                </a:solidFill>
                <a:latin typeface="Times New Roman"/>
                <a:ea typeface="Times New Roman"/>
              </a:rPr>
              <a:t>»</a:t>
            </a:r>
            <a:r>
              <a:rPr lang="ru-RU" sz="1600" dirty="0">
                <a:solidFill>
                  <a:srgbClr val="4F6228"/>
                </a:solidFill>
                <a:latin typeface="Times New Roman"/>
                <a:ea typeface="Times New Roman"/>
              </a:rPr>
              <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        Педагог вносит игрушку-поросенка, маленькое корыто, большой таз, мочалку, детское ведерко, ковшик. Читает стихотворение и предлагает детям с помощью мимики, </a:t>
            </a:r>
            <a:r>
              <a:rPr lang="ru-RU" sz="1600" dirty="0" err="1">
                <a:solidFill>
                  <a:srgbClr val="4F6228"/>
                </a:solidFill>
                <a:latin typeface="Times New Roman"/>
                <a:ea typeface="Times New Roman"/>
              </a:rPr>
              <a:t>жеспюв</a:t>
            </a:r>
            <a:r>
              <a:rPr lang="ru-RU" sz="1600" dirty="0">
                <a:solidFill>
                  <a:srgbClr val="4F6228"/>
                </a:solidFill>
                <a:latin typeface="Times New Roman"/>
                <a:ea typeface="Times New Roman"/>
              </a:rPr>
              <a:t> изобразить эмоциональное состояние героев. Педагог и дети вместе </a:t>
            </a:r>
            <a:r>
              <a:rPr lang="ru-RU" sz="1600" dirty="0" err="1">
                <a:solidFill>
                  <a:srgbClr val="4F6228"/>
                </a:solidFill>
                <a:latin typeface="Times New Roman"/>
                <a:ea typeface="Times New Roman"/>
              </a:rPr>
              <a:t>гтсцешруют</a:t>
            </a:r>
            <a:r>
              <a:rPr lang="ru-RU" sz="1600" dirty="0">
                <a:solidFill>
                  <a:srgbClr val="4F6228"/>
                </a:solidFill>
                <a:latin typeface="Times New Roman"/>
                <a:ea typeface="Times New Roman"/>
              </a:rPr>
              <a:t> стихотворение, используя шашку и жесты.</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Педагог. Визжит поросенок...</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Поросенок (ребенок с куклой). Спасите! (Глаза широко раскрыты., рот полуоткрыт, резко машет руками.)</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Педагог</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Купают его в корыте.</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Он в луже не прочь помыться,</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А мыльной воды боится.</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А в кухне купают Олю.</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Воды ей нагрели вволю.</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Но Оля кричит...</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Оля</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Уйдите!</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Мочалкой меня не трите!</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Я голову мыть не стану!</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Не буду садиться в ванну! (Лоб сморщен, нижняя губа оттопырена, голова опущена, сердитый взгляд.)</a:t>
            </a:r>
            <a:br>
              <a:rPr lang="ru-RU" sz="1600" dirty="0">
                <a:solidFill>
                  <a:srgbClr val="4F6228"/>
                </a:solidFill>
                <a:latin typeface="Times New Roman"/>
                <a:ea typeface="Times New Roman"/>
              </a:rPr>
            </a:br>
            <a:endParaRPr lang="ru-RU" sz="1600" dirty="0">
              <a:solidFill>
                <a:srgbClr val="4F6228"/>
              </a:solidFill>
            </a:endParaRPr>
          </a:p>
        </p:txBody>
      </p:sp>
    </p:spTree>
    <p:extLst>
      <p:ext uri="{BB962C8B-B14F-4D97-AF65-F5344CB8AC3E}">
        <p14:creationId xmlns:p14="http://schemas.microsoft.com/office/powerpoint/2010/main" val="9251867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187622" y="1196752"/>
            <a:ext cx="6912769" cy="3785652"/>
          </a:xfrm>
          <a:prstGeom prst="rect">
            <a:avLst/>
          </a:prstGeom>
        </p:spPr>
        <p:txBody>
          <a:bodyPr wrap="square">
            <a:spAutoFit/>
          </a:bodyPr>
          <a:lstStyle/>
          <a:p>
            <a:pPr>
              <a:lnSpc>
                <a:spcPct val="150000"/>
              </a:lnSpc>
              <a:spcAft>
                <a:spcPts val="0"/>
              </a:spcAft>
            </a:pPr>
            <a:r>
              <a:rPr lang="ru-RU" sz="1600" dirty="0">
                <a:solidFill>
                  <a:srgbClr val="4F6228"/>
                </a:solidFill>
                <a:latin typeface="Times New Roman"/>
                <a:ea typeface="Times New Roman"/>
                <a:cs typeface="Times New Roman"/>
              </a:rPr>
              <a:t>Педагог</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Вот оба они помыты, Надуты, слегка сердиты, С коленок отмыты пятна. Купаться было приятно...</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Ребенок. Чего же ты, Оля, кричала?</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Педагог. И Оленька отвечала...</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Оля.</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Кричал поросенок </a:t>
            </a:r>
            <a:r>
              <a:rPr lang="ru-RU" sz="1600" dirty="0" err="1">
                <a:solidFill>
                  <a:srgbClr val="4F6228"/>
                </a:solidFill>
                <a:latin typeface="Times New Roman"/>
                <a:ea typeface="Times New Roman"/>
                <a:cs typeface="Times New Roman"/>
              </a:rPr>
              <a:t>Тошка</a:t>
            </a:r>
            <a:r>
              <a:rPr lang="ru-RU" sz="1600" dirty="0">
                <a:solidFill>
                  <a:srgbClr val="4F6228"/>
                </a:solidFill>
                <a:latin typeface="Times New Roman"/>
                <a:ea typeface="Times New Roman"/>
                <a:cs typeface="Times New Roman"/>
              </a:rPr>
              <a:t>, А я помогала немножко!</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Вопросы к детям</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Почему кричала Оля? Правильно она поступила? А как надо </a:t>
            </a:r>
            <a:r>
              <a:rPr lang="ru-RU" sz="1600" dirty="0" smtClean="0">
                <a:solidFill>
                  <a:srgbClr val="4F6228"/>
                </a:solidFill>
                <a:latin typeface="Times New Roman"/>
                <a:ea typeface="Times New Roman"/>
                <a:cs typeface="Times New Roman"/>
              </a:rPr>
              <a:t>было? </a:t>
            </a:r>
            <a:r>
              <a:rPr lang="ru-RU" sz="1600" dirty="0">
                <a:solidFill>
                  <a:srgbClr val="4F6228"/>
                </a:solidFill>
                <a:latin typeface="Times New Roman"/>
                <a:ea typeface="Times New Roman"/>
                <a:cs typeface="Times New Roman"/>
              </a:rPr>
              <a:t>Кто покажет, как надо было поступить?</a:t>
            </a:r>
            <a:endParaRPr lang="ru-RU" sz="1600" dirty="0">
              <a:solidFill>
                <a:srgbClr val="4F6228"/>
              </a:solidFill>
              <a:ea typeface="Calibri"/>
              <a:cs typeface="Times New Roman"/>
            </a:endParaRPr>
          </a:p>
        </p:txBody>
      </p:sp>
    </p:spTree>
    <p:extLst>
      <p:ext uri="{BB962C8B-B14F-4D97-AF65-F5344CB8AC3E}">
        <p14:creationId xmlns:p14="http://schemas.microsoft.com/office/powerpoint/2010/main" val="9251867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5220072" y="260648"/>
            <a:ext cx="3407343" cy="271869"/>
          </a:xfrm>
          <a:prstGeom prst="rect">
            <a:avLst/>
          </a:prstGeom>
        </p:spPr>
        <p:txBody>
          <a:bodyPr wrap="none">
            <a:spAutoFit/>
          </a:bodyPr>
          <a:lstStyle/>
          <a:p>
            <a:pPr>
              <a:lnSpc>
                <a:spcPts val="1350"/>
              </a:lnSpc>
              <a:spcAft>
                <a:spcPts val="0"/>
              </a:spcAft>
            </a:pPr>
            <a:r>
              <a:rPr lang="ru-RU" b="1" dirty="0" smtClean="0">
                <a:solidFill>
                  <a:srgbClr val="4F6228"/>
                </a:solidFill>
                <a:latin typeface="Times New Roman"/>
                <a:ea typeface="Times New Roman"/>
                <a:cs typeface="Times New Roman"/>
              </a:rPr>
              <a:t>СТИХИ.  ПРИЛОЖЕНИЕ № 5</a:t>
            </a:r>
            <a:endParaRPr lang="ru-RU" sz="1600" dirty="0">
              <a:solidFill>
                <a:srgbClr val="4F6228"/>
              </a:solidFill>
              <a:ea typeface="Calibri"/>
              <a:cs typeface="Times New Roman"/>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92005366"/>
              </p:ext>
            </p:extLst>
          </p:nvPr>
        </p:nvGraphicFramePr>
        <p:xfrm>
          <a:off x="1379983" y="599471"/>
          <a:ext cx="6384032" cy="5547360"/>
        </p:xfrm>
        <a:graphic>
          <a:graphicData uri="http://schemas.openxmlformats.org/drawingml/2006/table">
            <a:tbl>
              <a:tblPr firstRow="1" bandRow="1">
                <a:tableStyleId>{0505E3EF-67EA-436B-97B2-0124C06EBD24}</a:tableStyleId>
              </a:tblPr>
              <a:tblGrid>
                <a:gridCol w="3192016"/>
                <a:gridCol w="3192016"/>
              </a:tblGrid>
              <a:tr h="370840">
                <a:tc>
                  <a:txBody>
                    <a:bodyPr/>
                    <a:lstStyle/>
                    <a:p>
                      <a:pPr>
                        <a:lnSpc>
                          <a:spcPct val="100000"/>
                        </a:lnSpc>
                        <a:spcAft>
                          <a:spcPts val="0"/>
                        </a:spcAft>
                      </a:pPr>
                      <a:r>
                        <a:rPr lang="ru-RU" sz="1600" b="1" dirty="0" smtClean="0">
                          <a:solidFill>
                            <a:srgbClr val="4F6228"/>
                          </a:solidFill>
                          <a:effectLst/>
                          <a:latin typeface="Times New Roman" panose="02020603050405020304" pitchFamily="18" charset="0"/>
                          <a:cs typeface="Times New Roman" panose="02020603050405020304" pitchFamily="18" charset="0"/>
                        </a:rPr>
                        <a:t>Без воды умылся котик.</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Лапкой вымыл глазки, ротик.</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А вот мне нельзя так мыться –</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Мама может рассердиться…</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В. Науменко</a:t>
                      </a:r>
                      <a:endParaRPr lang="ru-RU" sz="1600" b="1" dirty="0">
                        <a:solidFill>
                          <a:srgbClr val="4F6228"/>
                        </a:solidFill>
                        <a:effectLst/>
                        <a:latin typeface="Times New Roman" panose="02020603050405020304" pitchFamily="18" charset="0"/>
                        <a:ea typeface="Calibri"/>
                        <a:cs typeface="Times New Roman" panose="02020603050405020304" pitchFamily="18" charset="0"/>
                      </a:endParaRPr>
                    </a:p>
                  </a:txBody>
                  <a:tcPr/>
                </a:tc>
                <a:tc>
                  <a:txBody>
                    <a:bodyPr/>
                    <a:lstStyle/>
                    <a:p>
                      <a:pPr>
                        <a:lnSpc>
                          <a:spcPct val="100000"/>
                        </a:lnSpc>
                        <a:spcAft>
                          <a:spcPts val="0"/>
                        </a:spcAft>
                      </a:pPr>
                      <a:r>
                        <a:rPr lang="ru-RU" sz="1600" b="1" dirty="0" smtClean="0">
                          <a:solidFill>
                            <a:srgbClr val="4F6228"/>
                          </a:solidFill>
                          <a:effectLst/>
                          <a:latin typeface="Times New Roman" panose="02020603050405020304" pitchFamily="18" charset="0"/>
                          <a:cs typeface="Times New Roman" panose="02020603050405020304" pitchFamily="18" charset="0"/>
                        </a:rPr>
                        <a:t>                   В ВАННЕ</a:t>
                      </a:r>
                    </a:p>
                    <a:p>
                      <a:pPr>
                        <a:lnSpc>
                          <a:spcPct val="100000"/>
                        </a:lnSpc>
                        <a:spcAft>
                          <a:spcPts val="0"/>
                        </a:spcAft>
                      </a:pPr>
                      <a:r>
                        <a:rPr lang="ru-RU" sz="1600" b="1" dirty="0" smtClean="0">
                          <a:solidFill>
                            <a:srgbClr val="4F6228"/>
                          </a:solidFill>
                          <a:effectLst/>
                          <a:latin typeface="Times New Roman" panose="02020603050405020304" pitchFamily="18" charset="0"/>
                          <a:cs typeface="Times New Roman" panose="02020603050405020304" pitchFamily="18" charset="0"/>
                        </a:rPr>
                        <a:t>Любо плавать Ване</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В белом море - в ванне.</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Только вот обидно -</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Берега не видно.</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Видимость пропала,</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Мыло в глаз попало...</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А. </a:t>
                      </a:r>
                      <a:r>
                        <a:rPr lang="ru-RU" sz="1600" b="1" dirty="0" err="1" smtClean="0">
                          <a:solidFill>
                            <a:srgbClr val="4F6228"/>
                          </a:solidFill>
                          <a:effectLst/>
                          <a:latin typeface="Times New Roman" panose="02020603050405020304" pitchFamily="18" charset="0"/>
                          <a:cs typeface="Times New Roman" panose="02020603050405020304" pitchFamily="18" charset="0"/>
                        </a:rPr>
                        <a:t>Шлыгин</a:t>
                      </a:r>
                      <a:endParaRPr lang="ru-RU" sz="1600" b="1" dirty="0" smtClean="0">
                        <a:solidFill>
                          <a:srgbClr val="4F6228"/>
                        </a:solidFill>
                        <a:effectLst/>
                        <a:latin typeface="Times New Roman" panose="02020603050405020304" pitchFamily="18" charset="0"/>
                        <a:cs typeface="Times New Roman" panose="02020603050405020304" pitchFamily="18" charset="0"/>
                      </a:endParaRPr>
                    </a:p>
                  </a:txBody>
                  <a:tcPr/>
                </a:tc>
              </a:tr>
              <a:tr h="3286432">
                <a:tc>
                  <a:txBody>
                    <a:bodyPr/>
                    <a:lstStyle/>
                    <a:p>
                      <a:pPr>
                        <a:lnSpc>
                          <a:spcPct val="100000"/>
                        </a:lnSpc>
                        <a:spcAft>
                          <a:spcPts val="0"/>
                        </a:spcAft>
                      </a:pPr>
                      <a:r>
                        <a:rPr lang="ru-RU" sz="1600" b="1" dirty="0" smtClean="0">
                          <a:solidFill>
                            <a:srgbClr val="4F6228"/>
                          </a:solidFill>
                          <a:effectLst/>
                          <a:latin typeface="Times New Roman" panose="02020603050405020304" pitchFamily="18" charset="0"/>
                          <a:cs typeface="Times New Roman" panose="02020603050405020304" pitchFamily="18" charset="0"/>
                        </a:rPr>
                        <a:t>                   ВОДИЧКА</a:t>
                      </a:r>
                    </a:p>
                    <a:p>
                      <a:pPr>
                        <a:lnSpc>
                          <a:spcPct val="100000"/>
                        </a:lnSpc>
                        <a:spcAft>
                          <a:spcPts val="0"/>
                        </a:spcAft>
                      </a:pPr>
                      <a:endParaRPr lang="ru-RU" sz="1600" b="1" dirty="0" smtClean="0">
                        <a:solidFill>
                          <a:srgbClr val="4F6228"/>
                        </a:solidFill>
                        <a:effectLst/>
                        <a:latin typeface="Times New Roman" panose="02020603050405020304" pitchFamily="18" charset="0"/>
                        <a:cs typeface="Times New Roman" panose="02020603050405020304" pitchFamily="18" charset="0"/>
                      </a:endParaRPr>
                    </a:p>
                    <a:p>
                      <a:pPr>
                        <a:lnSpc>
                          <a:spcPct val="100000"/>
                        </a:lnSpc>
                      </a:pPr>
                      <a:r>
                        <a:rPr lang="ru-RU" sz="1600" b="1" dirty="0" smtClean="0">
                          <a:solidFill>
                            <a:srgbClr val="4F6228"/>
                          </a:solidFill>
                          <a:effectLst/>
                          <a:latin typeface="Times New Roman" panose="02020603050405020304" pitchFamily="18" charset="0"/>
                          <a:cs typeface="Times New Roman" panose="02020603050405020304" pitchFamily="18" charset="0"/>
                        </a:rPr>
                        <a:t>Булькает водичка?</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Нечего бояться!</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Это наша внучка</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Любит умываться,</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Чтоб блестели зубки,</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Чтоб смеялся ротик,</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Чтоб алели щечки,</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Не болел животик!</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Т. Каменев</a:t>
                      </a:r>
                      <a:br>
                        <a:rPr lang="ru-RU" sz="1600" b="1" dirty="0" smtClean="0">
                          <a:solidFill>
                            <a:srgbClr val="4F6228"/>
                          </a:solidFill>
                          <a:effectLst/>
                          <a:latin typeface="Times New Roman" panose="02020603050405020304" pitchFamily="18" charset="0"/>
                          <a:cs typeface="Times New Roman" panose="02020603050405020304" pitchFamily="18" charset="0"/>
                        </a:rPr>
                      </a:br>
                      <a:endParaRPr lang="ru-RU" sz="1600" b="1" dirty="0">
                        <a:solidFill>
                          <a:srgbClr val="4F6228"/>
                        </a:solidFill>
                        <a:latin typeface="Times New Roman" panose="02020603050405020304" pitchFamily="18" charset="0"/>
                        <a:cs typeface="Times New Roman" panose="02020603050405020304" pitchFamily="18" charset="0"/>
                      </a:endParaRPr>
                    </a:p>
                  </a:txBody>
                  <a:tcPr/>
                </a:tc>
                <a:tc>
                  <a:txBody>
                    <a:bodyPr/>
                    <a:lstStyle/>
                    <a:p>
                      <a:pPr>
                        <a:lnSpc>
                          <a:spcPct val="100000"/>
                        </a:lnSpc>
                        <a:spcAft>
                          <a:spcPts val="0"/>
                        </a:spcAft>
                      </a:pPr>
                      <a:r>
                        <a:rPr lang="ru-RU" sz="1600" b="1" dirty="0" smtClean="0">
                          <a:solidFill>
                            <a:srgbClr val="4F6228"/>
                          </a:solidFill>
                          <a:effectLst/>
                          <a:latin typeface="Times New Roman" panose="02020603050405020304" pitchFamily="18" charset="0"/>
                          <a:cs typeface="Times New Roman" panose="02020603050405020304" pitchFamily="18" charset="0"/>
                        </a:rPr>
                        <a:t>Вот когда я взрослым стану…</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Вот когда я взрослым стану</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И купаться захочу,</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Влезу сам</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В большую ванну,</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Оба крана</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Отверчу.</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Сам потру живот и спинку,</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И веснушки на носу.</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Заверну себя</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В простынку</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И в кроватку отнесу!</a:t>
                      </a:r>
                      <a:br>
                        <a:rPr lang="ru-RU" sz="1600" b="1" dirty="0" smtClean="0">
                          <a:solidFill>
                            <a:srgbClr val="4F6228"/>
                          </a:solidFill>
                          <a:effectLst/>
                          <a:latin typeface="Times New Roman" panose="02020603050405020304" pitchFamily="18" charset="0"/>
                          <a:cs typeface="Times New Roman" panose="02020603050405020304" pitchFamily="18" charset="0"/>
                        </a:rPr>
                      </a:br>
                      <a:r>
                        <a:rPr lang="ru-RU" sz="1600" b="1" dirty="0" smtClean="0">
                          <a:solidFill>
                            <a:srgbClr val="4F6228"/>
                          </a:solidFill>
                          <a:effectLst/>
                          <a:latin typeface="Times New Roman" panose="02020603050405020304" pitchFamily="18" charset="0"/>
                          <a:cs typeface="Times New Roman" panose="02020603050405020304" pitchFamily="18" charset="0"/>
                        </a:rPr>
                        <a:t>В. Приходько</a:t>
                      </a:r>
                    </a:p>
                    <a:p>
                      <a:pPr>
                        <a:lnSpc>
                          <a:spcPct val="100000"/>
                        </a:lnSpc>
                      </a:pPr>
                      <a:endParaRPr lang="ru-RU" sz="1600" b="1" dirty="0">
                        <a:solidFill>
                          <a:srgbClr val="4F6228"/>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925186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9" y="-1143000"/>
            <a:ext cx="6858002" cy="9144002"/>
          </a:xfrm>
          <a:prstGeom prst="rect">
            <a:avLst/>
          </a:prstGeom>
          <a:noFill/>
        </p:spPr>
      </p:pic>
      <p:pic>
        <p:nvPicPr>
          <p:cNvPr id="9" name="Picture 2" descr="C:\Users\Наталья\Desktop\все для детского сада\картинки для создания игры\Как правильно вымыть руки.jpg"/>
          <p:cNvPicPr>
            <a:picLocks noChangeAspect="1" noChangeArrowheads="1"/>
          </p:cNvPicPr>
          <p:nvPr/>
        </p:nvPicPr>
        <p:blipFill>
          <a:blip r:embed="rId3" cstate="print"/>
          <a:srcRect l="1603" t="11019" r="75033" b="72443"/>
          <a:stretch>
            <a:fillRect/>
          </a:stretch>
        </p:blipFill>
        <p:spPr bwMode="auto">
          <a:xfrm>
            <a:off x="6769753" y="949928"/>
            <a:ext cx="1539274" cy="1519597"/>
          </a:xfrm>
          <a:prstGeom prst="rect">
            <a:avLst/>
          </a:prstGeom>
          <a:noFill/>
          <a:ln w="76200">
            <a:solidFill>
              <a:srgbClr val="4F6228"/>
            </a:solidFill>
          </a:ln>
        </p:spPr>
      </p:pic>
      <p:pic>
        <p:nvPicPr>
          <p:cNvPr id="10" name="Picture 3" descr="C:\Users\Наталья\Desktop\все для детского сада\картинки для создания игры\Как правильно вымыть руки.jpg"/>
          <p:cNvPicPr>
            <a:picLocks noChangeAspect="1" noChangeArrowheads="1"/>
          </p:cNvPicPr>
          <p:nvPr/>
        </p:nvPicPr>
        <p:blipFill>
          <a:blip r:embed="rId3" cstate="print"/>
          <a:srcRect l="30039" t="12994" r="46597" b="71650"/>
          <a:stretch>
            <a:fillRect/>
          </a:stretch>
        </p:blipFill>
        <p:spPr bwMode="auto">
          <a:xfrm>
            <a:off x="863037" y="2708920"/>
            <a:ext cx="1580535" cy="1580535"/>
          </a:xfrm>
          <a:prstGeom prst="rect">
            <a:avLst/>
          </a:prstGeom>
          <a:noFill/>
          <a:ln w="76200">
            <a:solidFill>
              <a:srgbClr val="4F6228"/>
            </a:solidFill>
          </a:ln>
        </p:spPr>
      </p:pic>
      <p:pic>
        <p:nvPicPr>
          <p:cNvPr id="11" name="Picture 4" descr="C:\Users\Наталья\Desktop\все для детского сада\картинки для создания игры\Как правильно вымыть руки.jpg"/>
          <p:cNvPicPr>
            <a:picLocks noChangeAspect="1" noChangeArrowheads="1"/>
          </p:cNvPicPr>
          <p:nvPr/>
        </p:nvPicPr>
        <p:blipFill>
          <a:blip r:embed="rId3" cstate="print"/>
          <a:srcRect l="57640" t="16088" r="28239" b="71418"/>
          <a:stretch>
            <a:fillRect/>
          </a:stretch>
        </p:blipFill>
        <p:spPr bwMode="auto">
          <a:xfrm>
            <a:off x="854050" y="4587865"/>
            <a:ext cx="1598510" cy="1512168"/>
          </a:xfrm>
          <a:prstGeom prst="rect">
            <a:avLst/>
          </a:prstGeom>
          <a:noFill/>
          <a:ln w="76200">
            <a:solidFill>
              <a:srgbClr val="4F6228"/>
            </a:solidFill>
          </a:ln>
        </p:spPr>
      </p:pic>
      <p:pic>
        <p:nvPicPr>
          <p:cNvPr id="12" name="Picture 4" descr="C:\Users\Наталья\Desktop\все для детского сада\картинки для создания игры\Как правильно вымыть руки.jpg"/>
          <p:cNvPicPr>
            <a:picLocks noChangeAspect="1" noChangeArrowheads="1"/>
          </p:cNvPicPr>
          <p:nvPr/>
        </p:nvPicPr>
        <p:blipFill>
          <a:blip r:embed="rId3" cstate="print"/>
          <a:srcRect l="76767" t="17719" r="1538" b="70469"/>
          <a:stretch>
            <a:fillRect/>
          </a:stretch>
        </p:blipFill>
        <p:spPr bwMode="auto">
          <a:xfrm>
            <a:off x="2776831" y="4587865"/>
            <a:ext cx="1570504" cy="1510100"/>
          </a:xfrm>
          <a:prstGeom prst="rect">
            <a:avLst/>
          </a:prstGeom>
          <a:noFill/>
          <a:ln w="76200">
            <a:solidFill>
              <a:srgbClr val="4F6228"/>
            </a:solidFill>
          </a:ln>
        </p:spPr>
      </p:pic>
      <p:pic>
        <p:nvPicPr>
          <p:cNvPr id="2" name="Picture 2" descr="C:\Users\Наталья\Desktop\все для детского сада\картинки для создания игры\Как правильно вымыть руки1.jpg"/>
          <p:cNvPicPr>
            <a:picLocks noChangeAspect="1" noChangeArrowheads="1"/>
          </p:cNvPicPr>
          <p:nvPr/>
        </p:nvPicPr>
        <p:blipFill>
          <a:blip r:embed="rId4" cstate="print"/>
          <a:srcRect/>
          <a:stretch>
            <a:fillRect/>
          </a:stretch>
        </p:blipFill>
        <p:spPr bwMode="auto">
          <a:xfrm>
            <a:off x="4703752" y="4587865"/>
            <a:ext cx="1602468" cy="1512168"/>
          </a:xfrm>
          <a:prstGeom prst="rect">
            <a:avLst/>
          </a:prstGeom>
          <a:noFill/>
          <a:ln w="76200">
            <a:solidFill>
              <a:srgbClr val="4F6228"/>
            </a:solidFill>
          </a:ln>
        </p:spPr>
      </p:pic>
      <p:pic>
        <p:nvPicPr>
          <p:cNvPr id="14" name="Picture 4" descr="C:\Users\Наталья\Desktop\все для детского сада\картинки для создания игры\Как правильно вымыть руки.jpg"/>
          <p:cNvPicPr>
            <a:picLocks noChangeAspect="1" noChangeArrowheads="1"/>
          </p:cNvPicPr>
          <p:nvPr/>
        </p:nvPicPr>
        <p:blipFill>
          <a:blip r:embed="rId3" cstate="print"/>
          <a:srcRect l="31708" t="40162" r="51603" b="48026"/>
          <a:stretch>
            <a:fillRect/>
          </a:stretch>
        </p:blipFill>
        <p:spPr bwMode="auto">
          <a:xfrm>
            <a:off x="6769753" y="4585797"/>
            <a:ext cx="1572655" cy="1512168"/>
          </a:xfrm>
          <a:prstGeom prst="rect">
            <a:avLst/>
          </a:prstGeom>
          <a:noFill/>
          <a:ln w="76200">
            <a:solidFill>
              <a:srgbClr val="4F6228"/>
            </a:solidFill>
          </a:ln>
        </p:spPr>
      </p:pic>
      <p:pic>
        <p:nvPicPr>
          <p:cNvPr id="15" name="Picture 5" descr="C:\Users\Наталья\Desktop\все для детского сада\картинки для создания игры\Как правильно вымыть руки.jpg"/>
          <p:cNvPicPr>
            <a:picLocks noChangeAspect="1" noChangeArrowheads="1"/>
          </p:cNvPicPr>
          <p:nvPr/>
        </p:nvPicPr>
        <p:blipFill>
          <a:blip r:embed="rId3" cstate="print"/>
          <a:srcRect l="53338" t="40550" r="23298" b="48819"/>
          <a:stretch>
            <a:fillRect/>
          </a:stretch>
        </p:blipFill>
        <p:spPr bwMode="auto">
          <a:xfrm>
            <a:off x="6803134" y="2777287"/>
            <a:ext cx="1512168" cy="1512168"/>
          </a:xfrm>
          <a:prstGeom prst="rect">
            <a:avLst/>
          </a:prstGeom>
          <a:noFill/>
          <a:ln w="76200">
            <a:solidFill>
              <a:srgbClr val="4F6228"/>
            </a:solidFill>
          </a:ln>
        </p:spPr>
      </p:pic>
      <p:pic>
        <p:nvPicPr>
          <p:cNvPr id="2052" name="Picture 4" descr="C:\Users\Наталья\Desktop\все для детского сада\картинки для создания игры\Как правильно вымыть рукиу.jpg"/>
          <p:cNvPicPr>
            <a:picLocks noChangeAspect="1" noChangeArrowheads="1"/>
          </p:cNvPicPr>
          <p:nvPr/>
        </p:nvPicPr>
        <p:blipFill>
          <a:blip r:embed="rId5" cstate="print"/>
          <a:srcRect t="60631" r="68358" b="20469"/>
          <a:stretch>
            <a:fillRect/>
          </a:stretch>
        </p:blipFill>
        <p:spPr bwMode="auto">
          <a:xfrm>
            <a:off x="874511" y="836712"/>
            <a:ext cx="1580535" cy="1560806"/>
          </a:xfrm>
          <a:prstGeom prst="rect">
            <a:avLst/>
          </a:prstGeom>
          <a:noFill/>
          <a:ln w="76200">
            <a:solidFill>
              <a:srgbClr val="4F6228"/>
            </a:solidFill>
          </a:ln>
        </p:spPr>
      </p:pic>
      <p:pic>
        <p:nvPicPr>
          <p:cNvPr id="13" name="Picture 4" descr="Портал HARDMUSCLES.RU - Страница 3 - Оффтоп - Любер Форум"/>
          <p:cNvPicPr>
            <a:picLocks noChangeAspect="1" noChangeArrowheads="1"/>
          </p:cNvPicPr>
          <p:nvPr/>
        </p:nvPicPr>
        <p:blipFill>
          <a:blip r:embed="rId6" cstate="print"/>
          <a:srcRect/>
          <a:stretch>
            <a:fillRect/>
          </a:stretch>
        </p:blipFill>
        <p:spPr bwMode="auto">
          <a:xfrm>
            <a:off x="2987823" y="836712"/>
            <a:ext cx="3296693" cy="3296693"/>
          </a:xfrm>
          <a:prstGeom prst="rect">
            <a:avLst/>
          </a:prstGeom>
          <a:noFill/>
          <a:ln w="76200">
            <a:solidFill>
              <a:srgbClr val="4F6228"/>
            </a:solidFill>
          </a:ln>
        </p:spPr>
      </p:pic>
      <p:sp>
        <p:nvSpPr>
          <p:cNvPr id="16" name="Заголовок 1"/>
          <p:cNvSpPr>
            <a:spLocks noGrp="1"/>
          </p:cNvSpPr>
          <p:nvPr>
            <p:ph type="ctrTitle"/>
          </p:nvPr>
        </p:nvSpPr>
        <p:spPr>
          <a:xfrm>
            <a:off x="1283180" y="404664"/>
            <a:ext cx="7000924" cy="432048"/>
          </a:xfrm>
          <a:ln>
            <a:noFill/>
          </a:ln>
        </p:spPr>
        <p:txBody>
          <a:bodyPr>
            <a:noAutofit/>
          </a:bodyPr>
          <a:lstStyle/>
          <a:p>
            <a:r>
              <a:rPr lang="ru-RU" sz="2400" b="1" dirty="0" smtClean="0">
                <a:solidFill>
                  <a:srgbClr val="4F6228"/>
                </a:solidFill>
                <a:latin typeface="Times New Roman" pitchFamily="18" charset="0"/>
                <a:cs typeface="Times New Roman" pitchFamily="18" charset="0"/>
              </a:rPr>
              <a:t>«Как Вова учился мыть руки»</a:t>
            </a:r>
            <a:r>
              <a:rPr lang="ru-RU" sz="2400" dirty="0" smtClean="0">
                <a:solidFill>
                  <a:srgbClr val="4F6228"/>
                </a:solidFill>
                <a:latin typeface="Times New Roman" pitchFamily="18" charset="0"/>
                <a:cs typeface="Times New Roman" pitchFamily="18" charset="0"/>
              </a:rPr>
              <a:t/>
            </a:r>
            <a:br>
              <a:rPr lang="ru-RU" sz="2400" dirty="0" smtClean="0">
                <a:solidFill>
                  <a:srgbClr val="4F6228"/>
                </a:solidFill>
                <a:latin typeface="Times New Roman" pitchFamily="18" charset="0"/>
                <a:cs typeface="Times New Roman" pitchFamily="18" charset="0"/>
              </a:rPr>
            </a:br>
            <a:endParaRPr lang="ru-RU" sz="2400" dirty="0">
              <a:solidFill>
                <a:srgbClr val="4F622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5220072" y="260648"/>
            <a:ext cx="3349635" cy="286425"/>
          </a:xfrm>
          <a:prstGeom prst="rect">
            <a:avLst/>
          </a:prstGeom>
        </p:spPr>
        <p:txBody>
          <a:bodyPr wrap="none">
            <a:spAutoFit/>
          </a:bodyPr>
          <a:lstStyle/>
          <a:p>
            <a:pPr>
              <a:lnSpc>
                <a:spcPts val="1350"/>
              </a:lnSpc>
              <a:spcAft>
                <a:spcPts val="0"/>
              </a:spcAft>
            </a:pPr>
            <a:r>
              <a:rPr lang="ru-RU" b="1" dirty="0" smtClean="0">
                <a:solidFill>
                  <a:srgbClr val="4F6228"/>
                </a:solidFill>
                <a:latin typeface="Times New Roman"/>
                <a:ea typeface="Times New Roman"/>
                <a:cs typeface="Times New Roman"/>
              </a:rPr>
              <a:t>СТИХИ  ПРИЛОЖЕНИЕ № 5</a:t>
            </a:r>
            <a:endParaRPr lang="ru-RU" sz="1600" dirty="0">
              <a:solidFill>
                <a:srgbClr val="4F6228"/>
              </a:solidFill>
              <a:ea typeface="Calibri"/>
              <a:cs typeface="Times New Roman"/>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67696559"/>
              </p:ext>
            </p:extLst>
          </p:nvPr>
        </p:nvGraphicFramePr>
        <p:xfrm>
          <a:off x="1379983" y="836712"/>
          <a:ext cx="6384032" cy="5112568"/>
        </p:xfrm>
        <a:graphic>
          <a:graphicData uri="http://schemas.openxmlformats.org/drawingml/2006/table">
            <a:tbl>
              <a:tblPr firstRow="1" bandRow="1">
                <a:tableStyleId>{0505E3EF-67EA-436B-97B2-0124C06EBD24}</a:tableStyleId>
              </a:tblPr>
              <a:tblGrid>
                <a:gridCol w="3192016"/>
                <a:gridCol w="3192016"/>
              </a:tblGrid>
              <a:tr h="2351559">
                <a:tc>
                  <a:txBody>
                    <a:bodyPr/>
                    <a:lstStyle/>
                    <a:p>
                      <a:pPr>
                        <a:lnSpc>
                          <a:spcPts val="1350"/>
                        </a:lnSpc>
                        <a:spcAft>
                          <a:spcPts val="0"/>
                        </a:spcAft>
                      </a:pP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             ВОДА И МЫЛО</a:t>
                      </a:r>
                      <a:endParaRPr lang="ru-RU" sz="1600" b="1" dirty="0" smtClean="0">
                        <a:solidFill>
                          <a:srgbClr val="4F6228"/>
                        </a:solidFill>
                        <a:effectLst/>
                        <a:latin typeface="Times New Roman" panose="02020603050405020304" pitchFamily="18" charset="0"/>
                        <a:ea typeface="Calibri"/>
                        <a:cs typeface="Times New Roman" panose="02020603050405020304" pitchFamily="18" charset="0"/>
                      </a:endParaRPr>
                    </a:p>
                    <a:p>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 Грязнуля ты!</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На лбу твоем чернила! –</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Воскликнула Вода,</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Увидев Мыло.</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 Да, - Мыло говорит, -</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Я это знаю,</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Зато других от грязи</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Я спасаю!</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i="1" dirty="0" smtClean="0">
                          <a:solidFill>
                            <a:srgbClr val="4F6228"/>
                          </a:solidFill>
                          <a:effectLst/>
                          <a:latin typeface="Times New Roman" panose="02020603050405020304" pitchFamily="18" charset="0"/>
                          <a:ea typeface="Times New Roman"/>
                          <a:cs typeface="Times New Roman" panose="02020603050405020304" pitchFamily="18" charset="0"/>
                        </a:rPr>
                        <a:t>Р. </a:t>
                      </a:r>
                      <a:r>
                        <a:rPr lang="ru-RU" sz="1600" b="1" i="1" dirty="0" err="1" smtClean="0">
                          <a:solidFill>
                            <a:srgbClr val="4F6228"/>
                          </a:solidFill>
                          <a:effectLst/>
                          <a:latin typeface="Times New Roman" panose="02020603050405020304" pitchFamily="18" charset="0"/>
                          <a:ea typeface="Times New Roman"/>
                          <a:cs typeface="Times New Roman" panose="02020603050405020304" pitchFamily="18" charset="0"/>
                        </a:rPr>
                        <a:t>Помбо</a:t>
                      </a: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endParaRPr lang="ru-RU" sz="1600" b="1" dirty="0">
                        <a:solidFill>
                          <a:srgbClr val="4F6228"/>
                        </a:solidFill>
                        <a:latin typeface="Times New Roman" panose="02020603050405020304" pitchFamily="18" charset="0"/>
                        <a:cs typeface="Times New Roman" panose="02020603050405020304" pitchFamily="18" charset="0"/>
                      </a:endParaRPr>
                    </a:p>
                  </a:txBody>
                  <a:tcPr/>
                </a:tc>
                <a:tc>
                  <a:txBody>
                    <a:bodyPr/>
                    <a:lstStyle/>
                    <a:p>
                      <a:pPr>
                        <a:lnSpc>
                          <a:spcPts val="1350"/>
                        </a:lnSpc>
                        <a:spcAft>
                          <a:spcPts val="0"/>
                        </a:spcAft>
                      </a:pP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В речке кончилась вода</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Ой, беда, беда, беда -</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В речке кончилась вода!</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Это из-за Вали:</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Валю - умывали!</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i="1" dirty="0" smtClean="0">
                          <a:solidFill>
                            <a:srgbClr val="4F6228"/>
                          </a:solidFill>
                          <a:effectLst/>
                          <a:latin typeface="Times New Roman" panose="02020603050405020304" pitchFamily="18" charset="0"/>
                          <a:ea typeface="Times New Roman"/>
                          <a:cs typeface="Times New Roman" panose="02020603050405020304" pitchFamily="18" charset="0"/>
                        </a:rPr>
                        <a:t>В. </a:t>
                      </a:r>
                      <a:r>
                        <a:rPr lang="ru-RU" sz="1600" b="1" i="1" dirty="0" err="1" smtClean="0">
                          <a:solidFill>
                            <a:srgbClr val="4F6228"/>
                          </a:solidFill>
                          <a:effectLst/>
                          <a:latin typeface="Times New Roman" panose="02020603050405020304" pitchFamily="18" charset="0"/>
                          <a:ea typeface="Times New Roman"/>
                          <a:cs typeface="Times New Roman" panose="02020603050405020304" pitchFamily="18" charset="0"/>
                        </a:rPr>
                        <a:t>Шуржик</a:t>
                      </a:r>
                      <a:endParaRPr lang="ru-RU" sz="1600" b="1" dirty="0" smtClean="0">
                        <a:solidFill>
                          <a:srgbClr val="4F6228"/>
                        </a:solidFill>
                        <a:effectLst/>
                        <a:latin typeface="Times New Roman" panose="02020603050405020304" pitchFamily="18" charset="0"/>
                        <a:ea typeface="Calibri"/>
                        <a:cs typeface="Times New Roman" panose="02020603050405020304" pitchFamily="18" charset="0"/>
                      </a:endParaRPr>
                    </a:p>
                    <a:p>
                      <a:endParaRPr lang="ru-RU" sz="1600" b="1" dirty="0">
                        <a:solidFill>
                          <a:srgbClr val="4F6228"/>
                        </a:solidFill>
                        <a:latin typeface="Times New Roman" panose="02020603050405020304" pitchFamily="18" charset="0"/>
                        <a:cs typeface="Times New Roman" panose="02020603050405020304" pitchFamily="18" charset="0"/>
                      </a:endParaRPr>
                    </a:p>
                  </a:txBody>
                  <a:tcPr/>
                </a:tc>
              </a:tr>
              <a:tr h="2404928">
                <a:tc>
                  <a:txBody>
                    <a:bodyPr/>
                    <a:lstStyle/>
                    <a:p>
                      <a:pPr>
                        <a:lnSpc>
                          <a:spcPts val="1350"/>
                        </a:lnSpc>
                        <a:spcAft>
                          <a:spcPts val="0"/>
                        </a:spcAft>
                      </a:pP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Снует зубная щетка,</a:t>
                      </a:r>
                      <a:endParaRPr lang="ru-RU" sz="1600" b="1" dirty="0" smtClean="0">
                        <a:solidFill>
                          <a:srgbClr val="4F6228"/>
                        </a:solidFill>
                        <a:effectLst/>
                        <a:latin typeface="Times New Roman" panose="02020603050405020304" pitchFamily="18" charset="0"/>
                        <a:ea typeface="Calibri"/>
                        <a:cs typeface="Times New Roman" panose="02020603050405020304" pitchFamily="18" charset="0"/>
                      </a:endParaRPr>
                    </a:p>
                    <a:p>
                      <a:pPr>
                        <a:lnSpc>
                          <a:spcPts val="1350"/>
                        </a:lnSpc>
                        <a:spcAft>
                          <a:spcPts val="0"/>
                        </a:spcAft>
                      </a:pP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Как по морю лодка,</a:t>
                      </a:r>
                      <a:endParaRPr lang="ru-RU" sz="1600" b="1" dirty="0" smtClean="0">
                        <a:solidFill>
                          <a:srgbClr val="4F6228"/>
                        </a:solidFill>
                        <a:effectLst/>
                        <a:latin typeface="Times New Roman" panose="02020603050405020304" pitchFamily="18" charset="0"/>
                        <a:ea typeface="Calibri"/>
                        <a:cs typeface="Times New Roman" panose="02020603050405020304" pitchFamily="18" charset="0"/>
                      </a:endParaRPr>
                    </a:p>
                    <a:p>
                      <a:pPr>
                        <a:lnSpc>
                          <a:spcPts val="1350"/>
                        </a:lnSpc>
                        <a:spcAft>
                          <a:spcPts val="0"/>
                        </a:spcAft>
                      </a:pP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Как по речке пароход</a:t>
                      </a:r>
                      <a:endParaRPr lang="ru-RU" sz="1600" b="1" dirty="0" smtClean="0">
                        <a:solidFill>
                          <a:srgbClr val="4F6228"/>
                        </a:solidFill>
                        <a:effectLst/>
                        <a:latin typeface="Times New Roman" panose="02020603050405020304" pitchFamily="18" charset="0"/>
                        <a:ea typeface="Calibri"/>
                        <a:cs typeface="Times New Roman" panose="02020603050405020304" pitchFamily="18" charset="0"/>
                      </a:endParaRPr>
                    </a:p>
                    <a:p>
                      <a:pPr>
                        <a:lnSpc>
                          <a:spcPts val="1350"/>
                        </a:lnSpc>
                        <a:spcAft>
                          <a:spcPts val="0"/>
                        </a:spcAft>
                      </a:pP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По зубам она идет,</a:t>
                      </a:r>
                      <a:endParaRPr lang="ru-RU" sz="1600" b="1" dirty="0" smtClean="0">
                        <a:solidFill>
                          <a:srgbClr val="4F6228"/>
                        </a:solidFill>
                        <a:effectLst/>
                        <a:latin typeface="Times New Roman" panose="02020603050405020304" pitchFamily="18" charset="0"/>
                        <a:ea typeface="Calibri"/>
                        <a:cs typeface="Times New Roman" panose="02020603050405020304" pitchFamily="18" charset="0"/>
                      </a:endParaRPr>
                    </a:p>
                    <a:p>
                      <a:pPr>
                        <a:lnSpc>
                          <a:spcPts val="1350"/>
                        </a:lnSpc>
                        <a:spcAft>
                          <a:spcPts val="0"/>
                        </a:spcAft>
                      </a:pP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Вверх и вниз, туда-обратно.</a:t>
                      </a:r>
                      <a:endParaRPr lang="ru-RU" sz="1600" b="1" dirty="0" smtClean="0">
                        <a:solidFill>
                          <a:srgbClr val="4F6228"/>
                        </a:solidFill>
                        <a:effectLst/>
                        <a:latin typeface="Times New Roman" panose="02020603050405020304" pitchFamily="18" charset="0"/>
                        <a:ea typeface="Calibri"/>
                        <a:cs typeface="Times New Roman" panose="02020603050405020304" pitchFamily="18" charset="0"/>
                      </a:endParaRPr>
                    </a:p>
                    <a:p>
                      <a:pPr>
                        <a:lnSpc>
                          <a:spcPts val="1350"/>
                        </a:lnSpc>
                        <a:spcAft>
                          <a:spcPts val="0"/>
                        </a:spcAft>
                      </a:pP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Счистим мы налет и пятна.</a:t>
                      </a:r>
                      <a:endParaRPr lang="ru-RU" sz="1600" b="1" dirty="0" smtClean="0">
                        <a:solidFill>
                          <a:srgbClr val="4F6228"/>
                        </a:solidFill>
                        <a:effectLst/>
                        <a:latin typeface="Times New Roman" panose="02020603050405020304" pitchFamily="18" charset="0"/>
                        <a:ea typeface="Calibri"/>
                        <a:cs typeface="Times New Roman" panose="02020603050405020304" pitchFamily="18" charset="0"/>
                      </a:endParaRPr>
                    </a:p>
                    <a:p>
                      <a:pPr>
                        <a:lnSpc>
                          <a:spcPts val="1350"/>
                        </a:lnSpc>
                        <a:spcAft>
                          <a:spcPts val="0"/>
                        </a:spcAft>
                      </a:pP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Чтобы зубки не болели,</a:t>
                      </a:r>
                      <a:endParaRPr lang="ru-RU" sz="1600" b="1" dirty="0" smtClean="0">
                        <a:solidFill>
                          <a:srgbClr val="4F6228"/>
                        </a:solidFill>
                        <a:effectLst/>
                        <a:latin typeface="Times New Roman" panose="02020603050405020304" pitchFamily="18" charset="0"/>
                        <a:ea typeface="Calibri"/>
                        <a:cs typeface="Times New Roman" panose="02020603050405020304" pitchFamily="18" charset="0"/>
                      </a:endParaRPr>
                    </a:p>
                    <a:p>
                      <a:pPr>
                        <a:lnSpc>
                          <a:spcPts val="1350"/>
                        </a:lnSpc>
                        <a:spcAft>
                          <a:spcPts val="0"/>
                        </a:spcAft>
                      </a:pP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Чтоб как зимний снег белели</a:t>
                      </a:r>
                      <a:endParaRPr lang="ru-RU" sz="1600" b="1" dirty="0" smtClean="0">
                        <a:solidFill>
                          <a:srgbClr val="4F6228"/>
                        </a:solidFill>
                        <a:effectLst/>
                        <a:latin typeface="Times New Roman" panose="02020603050405020304" pitchFamily="18" charset="0"/>
                        <a:ea typeface="Calibri"/>
                        <a:cs typeface="Times New Roman" panose="02020603050405020304" pitchFamily="18" charset="0"/>
                      </a:endParaRPr>
                    </a:p>
                    <a:p>
                      <a:endParaRPr lang="ru-RU" sz="1600" b="1" dirty="0">
                        <a:solidFill>
                          <a:srgbClr val="4F6228"/>
                        </a:solidFill>
                        <a:latin typeface="Times New Roman" panose="02020603050405020304" pitchFamily="18" charset="0"/>
                        <a:cs typeface="Times New Roman" panose="02020603050405020304" pitchFamily="18" charset="0"/>
                      </a:endParaRPr>
                    </a:p>
                  </a:txBody>
                  <a:tcPr/>
                </a:tc>
                <a:tc>
                  <a:txBody>
                    <a:bodyPr/>
                    <a:lstStyle/>
                    <a:p>
                      <a:pPr>
                        <a:lnSpc>
                          <a:spcPts val="1350"/>
                        </a:lnSpc>
                        <a:spcAft>
                          <a:spcPts val="0"/>
                        </a:spcAft>
                      </a:pP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                МОЙДОДЫР</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Самый чистый, самый умный, </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Самый добрый </a:t>
                      </a:r>
                      <a:r>
                        <a:rPr lang="ru-RU" sz="1600" b="1" dirty="0" err="1" smtClean="0">
                          <a:solidFill>
                            <a:srgbClr val="4F6228"/>
                          </a:solidFill>
                          <a:effectLst/>
                          <a:latin typeface="Times New Roman" panose="02020603050405020304" pitchFamily="18" charset="0"/>
                          <a:ea typeface="Times New Roman"/>
                          <a:cs typeface="Times New Roman" panose="02020603050405020304" pitchFamily="18" charset="0"/>
                        </a:rPr>
                        <a:t>Мойдодыр</a:t>
                      </a: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 </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Он твердит и днем, и ночью: </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«Три до дыр» да «Мой до дыр!»</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Моет он мышат, лягушек, </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Моет </a:t>
                      </a:r>
                      <a:r>
                        <a:rPr lang="ru-RU" sz="1600" b="1" u="sng" dirty="0" smtClean="0">
                          <a:solidFill>
                            <a:srgbClr val="4F6228"/>
                          </a:solidFill>
                          <a:effectLst/>
                          <a:latin typeface="Times New Roman" panose="02020603050405020304" pitchFamily="18" charset="0"/>
                          <a:ea typeface="Times New Roman"/>
                          <a:cs typeface="Times New Roman" panose="02020603050405020304" pitchFamily="18" charset="0"/>
                          <a:hlinkClick r:id="rId3"/>
                        </a:rPr>
                        <a:t>маленьких детей</a:t>
                      </a: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 — </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Даже самых непослушных </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Умывает каждый день.</a:t>
                      </a:r>
                      <a:b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br>
                      <a:r>
                        <a:rPr lang="ru-RU" sz="1600" b="1" dirty="0" smtClean="0">
                          <a:solidFill>
                            <a:srgbClr val="4F6228"/>
                          </a:solidFill>
                          <a:effectLst/>
                          <a:latin typeface="Times New Roman" panose="02020603050405020304" pitchFamily="18" charset="0"/>
                          <a:ea typeface="Times New Roman"/>
                          <a:cs typeface="Times New Roman" panose="02020603050405020304" pitchFamily="18" charset="0"/>
                        </a:rPr>
                        <a:t>Автор Е. Силенок</a:t>
                      </a:r>
                      <a:endParaRPr lang="ru-RU" sz="1600" b="1" dirty="0" smtClean="0">
                        <a:solidFill>
                          <a:srgbClr val="4F6228"/>
                        </a:solidFill>
                        <a:effectLst/>
                        <a:latin typeface="Times New Roman" panose="02020603050405020304" pitchFamily="18" charset="0"/>
                        <a:ea typeface="Calibri"/>
                        <a:cs typeface="Times New Roman" panose="02020603050405020304" pitchFamily="18" charset="0"/>
                      </a:endParaRPr>
                    </a:p>
                    <a:p>
                      <a:endParaRPr lang="ru-RU" sz="1600" b="1" dirty="0">
                        <a:solidFill>
                          <a:srgbClr val="4F6228"/>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9406408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3000" y="-1143002"/>
            <a:ext cx="6858002" cy="9144002"/>
          </a:xfrm>
          <a:prstGeom prst="rect">
            <a:avLst/>
          </a:prstGeom>
          <a:noFill/>
        </p:spPr>
      </p:pic>
      <p:sp>
        <p:nvSpPr>
          <p:cNvPr id="2" name="Прямоугольник 1"/>
          <p:cNvSpPr/>
          <p:nvPr/>
        </p:nvSpPr>
        <p:spPr>
          <a:xfrm>
            <a:off x="2915816" y="188640"/>
            <a:ext cx="6030416" cy="410882"/>
          </a:xfrm>
          <a:prstGeom prst="rect">
            <a:avLst/>
          </a:prstGeom>
        </p:spPr>
        <p:txBody>
          <a:bodyPr wrap="square">
            <a:spAutoFit/>
          </a:bodyPr>
          <a:lstStyle/>
          <a:p>
            <a:pPr algn="ctr">
              <a:lnSpc>
                <a:spcPct val="115000"/>
              </a:lnSpc>
              <a:spcAft>
                <a:spcPts val="0"/>
              </a:spcAft>
            </a:pPr>
            <a:r>
              <a:rPr lang="ru-RU" b="1" dirty="0">
                <a:solidFill>
                  <a:srgbClr val="4F6228"/>
                </a:solidFill>
                <a:latin typeface="Times New Roman"/>
                <a:ea typeface="Times New Roman"/>
                <a:cs typeface="Times New Roman"/>
              </a:rPr>
              <a:t>ПАПКА </a:t>
            </a:r>
            <a:r>
              <a:rPr lang="ru-RU" b="1" dirty="0" smtClean="0">
                <a:solidFill>
                  <a:srgbClr val="4F6228"/>
                </a:solidFill>
                <a:latin typeface="Times New Roman"/>
                <a:ea typeface="Times New Roman"/>
                <a:cs typeface="Times New Roman"/>
              </a:rPr>
              <a:t>ПЕРЕДВИЖКИ. ПРИЛОЖЕНИЕ </a:t>
            </a:r>
            <a:r>
              <a:rPr lang="ru-RU" b="1" dirty="0">
                <a:solidFill>
                  <a:srgbClr val="4F6228"/>
                </a:solidFill>
                <a:latin typeface="Times New Roman"/>
                <a:ea typeface="Times New Roman"/>
                <a:cs typeface="Times New Roman"/>
              </a:rPr>
              <a:t>№ </a:t>
            </a:r>
            <a:r>
              <a:rPr lang="ru-RU" b="1" dirty="0" smtClean="0">
                <a:solidFill>
                  <a:srgbClr val="4F6228"/>
                </a:solidFill>
                <a:latin typeface="Times New Roman"/>
                <a:ea typeface="Times New Roman"/>
                <a:cs typeface="Times New Roman"/>
              </a:rPr>
              <a:t>6</a:t>
            </a:r>
            <a:endParaRPr lang="ru-RU" sz="1600" dirty="0">
              <a:solidFill>
                <a:srgbClr val="4F6228"/>
              </a:solidFill>
              <a:ea typeface="Calibri"/>
              <a:cs typeface="Times New Roman"/>
            </a:endParaRPr>
          </a:p>
        </p:txBody>
      </p:sp>
      <p:sp>
        <p:nvSpPr>
          <p:cNvPr id="3" name="Прямоугольник 2"/>
          <p:cNvSpPr/>
          <p:nvPr/>
        </p:nvSpPr>
        <p:spPr>
          <a:xfrm>
            <a:off x="1093454" y="1025264"/>
            <a:ext cx="7056784" cy="4807470"/>
          </a:xfrm>
          <a:prstGeom prst="rect">
            <a:avLst/>
          </a:prstGeom>
        </p:spPr>
        <p:txBody>
          <a:bodyPr wrap="square">
            <a:spAutoFit/>
          </a:bodyPr>
          <a:lstStyle/>
          <a:p>
            <a:pPr algn="ctr">
              <a:lnSpc>
                <a:spcPct val="115000"/>
              </a:lnSpc>
              <a:spcAft>
                <a:spcPts val="0"/>
              </a:spcAft>
            </a:pPr>
            <a:r>
              <a:rPr lang="ru-RU" sz="1600" b="1" dirty="0">
                <a:solidFill>
                  <a:srgbClr val="4F6228"/>
                </a:solidFill>
                <a:latin typeface="Times New Roman"/>
                <a:ea typeface="Times New Roman"/>
                <a:cs typeface="Times New Roman"/>
              </a:rPr>
              <a:t>«ИСТОРИЯ О ТОМ, КАК МАША И МИША УЧИЛИСЬ МЫТЬ РУКИ»</a:t>
            </a:r>
            <a:endParaRPr lang="ru-RU" sz="1600" dirty="0">
              <a:solidFill>
                <a:srgbClr val="4F6228"/>
              </a:solidFill>
              <a:ea typeface="Calibri"/>
              <a:cs typeface="Times New Roman"/>
            </a:endParaRPr>
          </a:p>
          <a:p>
            <a:r>
              <a:rPr lang="ru-RU" sz="1600" dirty="0">
                <a:solidFill>
                  <a:srgbClr val="4F6228"/>
                </a:solidFill>
                <a:latin typeface="Times New Roman"/>
                <a:ea typeface="Times New Roman"/>
              </a:rPr>
              <a:t>Послушайте историю про то, как Маша и Миша учились мыть руки.</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Привела их мама первый раз в детский сад.</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 Вы умеете сами умываться?— спросили их.</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 Конечно, умеем!—закричали Маша и Миша, побежали к умывальникам и стали крутить краны.</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 Не спешите,—сказала воспитательница.— Посмотрите-ка на других ребят...</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Маша и Миша оглянулись направо, налево и увидели, что все мальчики и девочки расстегивают пуговицы на манжетах и аккуратно заворачивают рукава выше локтей.</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Они сделали то же самое. Миша, правда, немного повозился с пуговицами и, чтобы не отстать, быстро схватился за мыло.</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 Мальчик,— сказала ему девочка, стоявшая рядом.— Ты разве не знаешь, что в сухие руки мыло не берут? Надо намочить их сначала. А струйку ты делай не очень тоненькую, а то воды будет мало, и не очень толстую, а то забрызгаешься. Понял? Миша кивнул головой, а Маша засмеялась и сказала:.</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 Дома он вечно открывает кран до конца и весь обливается...</a:t>
            </a:r>
            <a:br>
              <a:rPr lang="ru-RU" sz="1600" dirty="0">
                <a:solidFill>
                  <a:srgbClr val="4F6228"/>
                </a:solidFill>
                <a:latin typeface="Times New Roman"/>
                <a:ea typeface="Times New Roman"/>
              </a:rPr>
            </a:br>
            <a:endParaRPr lang="ru-RU" sz="1600" dirty="0">
              <a:solidFill>
                <a:srgbClr val="4F6228"/>
              </a:solidFill>
            </a:endParaRPr>
          </a:p>
        </p:txBody>
      </p:sp>
    </p:spTree>
    <p:extLst>
      <p:ext uri="{BB962C8B-B14F-4D97-AF65-F5344CB8AC3E}">
        <p14:creationId xmlns:p14="http://schemas.microsoft.com/office/powerpoint/2010/main" val="32235756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043607" y="920620"/>
            <a:ext cx="7056784" cy="5016758"/>
          </a:xfrm>
          <a:prstGeom prst="rect">
            <a:avLst/>
          </a:prstGeom>
        </p:spPr>
        <p:txBody>
          <a:bodyPr wrap="square">
            <a:spAutoFit/>
          </a:bodyPr>
          <a:lstStyle/>
          <a:p>
            <a:pPr>
              <a:spcAft>
                <a:spcPts val="0"/>
              </a:spcAft>
            </a:pPr>
            <a:r>
              <a:rPr lang="ru-RU" sz="1600" dirty="0">
                <a:solidFill>
                  <a:srgbClr val="4F6228"/>
                </a:solidFill>
                <a:latin typeface="Times New Roman"/>
                <a:ea typeface="Times New Roman"/>
                <a:cs typeface="Times New Roman"/>
              </a:rPr>
              <a:t>Когда пены получилось много, Миша и Маша положили мыло в мыльницы и сунули руки под кран.</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 А помыть забыли!—засмеялась та же девочка. </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 Ничего,—сказала воспитательница.— Сейчас мы их научим.— И показала, как моют намыленные руки.— Надо, чтобы они перекатывались друг по дружке, как санки по снежной горке: то правая съезжает с левой, то левая с правой. А потом надо сложить ладошку к ладошке и потереть. А уж после этого ополоснуть, отряхнуть и вытирать.</a:t>
            </a:r>
            <a:br>
              <a:rPr lang="ru-RU" sz="1600" dirty="0">
                <a:solidFill>
                  <a:srgbClr val="4F6228"/>
                </a:solidFill>
                <a:latin typeface="Times New Roman"/>
                <a:ea typeface="Times New Roman"/>
                <a:cs typeface="Times New Roman"/>
              </a:rPr>
            </a:br>
            <a:r>
              <a:rPr lang="ru-RU" sz="1600" dirty="0">
                <a:solidFill>
                  <a:srgbClr val="4F6228"/>
                </a:solidFill>
                <a:latin typeface="Times New Roman"/>
                <a:ea typeface="Times New Roman"/>
                <a:cs typeface="Times New Roman"/>
              </a:rPr>
              <a:t>С полотенцами у наших друзей тоже сначала вышла маленькая неприятность: они хотели было схватить, какое под руку попало, но им объяснили, что полотенце у каждого должно быть свое. А чтобы не путать, на них нашиты </a:t>
            </a:r>
            <a:r>
              <a:rPr lang="ru-RU" sz="1600" dirty="0" err="1">
                <a:solidFill>
                  <a:srgbClr val="4F6228"/>
                </a:solidFill>
                <a:latin typeface="Times New Roman"/>
                <a:ea typeface="Times New Roman"/>
                <a:cs typeface="Times New Roman"/>
              </a:rPr>
              <a:t>меточки</a:t>
            </a:r>
            <a:r>
              <a:rPr lang="ru-RU" sz="1600" dirty="0">
                <a:solidFill>
                  <a:srgbClr val="4F6228"/>
                </a:solidFill>
                <a:latin typeface="Times New Roman"/>
                <a:ea typeface="Times New Roman"/>
                <a:cs typeface="Times New Roman"/>
              </a:rPr>
              <a:t>. Маше досталась красная метка — вишенка, а Мише зеленая — огурец. Они полюбовались на метки, покомкали в руках свои полотенца и стали вешать их на крючки. Полотенца сделались мятыми, некрасивыми, а руки остались мокрыми. Маша собралась было обтереть их о платье, но вовремя вспомнила, что этого делать совсем уж нельзя. А как другие ребята вытирали руки? Оказывается, вот как: брали расправленное полотенце в одну руку и вытирали другую, каждый пальчик отдельно. По всем десяти пальчикам прошлось полотенце! А ты умеешь мыть руки, как ребята в детском саду? Обязательно научись!</a:t>
            </a:r>
            <a:endParaRPr lang="ru-RU" sz="1600" dirty="0">
              <a:solidFill>
                <a:srgbClr val="4F6228"/>
              </a:solidFill>
              <a:ea typeface="Calibri"/>
              <a:cs typeface="Times New Roman"/>
            </a:endParaRPr>
          </a:p>
        </p:txBody>
      </p:sp>
    </p:spTree>
    <p:extLst>
      <p:ext uri="{BB962C8B-B14F-4D97-AF65-F5344CB8AC3E}">
        <p14:creationId xmlns:p14="http://schemas.microsoft.com/office/powerpoint/2010/main" val="32235756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993761" y="836712"/>
            <a:ext cx="7200800" cy="5509200"/>
          </a:xfrm>
          <a:prstGeom prst="rect">
            <a:avLst/>
          </a:prstGeom>
        </p:spPr>
        <p:txBody>
          <a:bodyPr wrap="square">
            <a:spAutoFit/>
          </a:bodyPr>
          <a:lstStyle/>
          <a:p>
            <a:r>
              <a:rPr lang="ru-RU" sz="1600" b="1" dirty="0" smtClean="0">
                <a:solidFill>
                  <a:srgbClr val="4F6228"/>
                </a:solidFill>
                <a:latin typeface="Times New Roman"/>
                <a:ea typeface="Times New Roman"/>
              </a:rPr>
              <a:t>               УЧИМСЯ  ПРАВИЛЬНО </a:t>
            </a:r>
            <a:r>
              <a:rPr lang="ru-RU" sz="1600" b="1" dirty="0">
                <a:solidFill>
                  <a:srgbClr val="4F6228"/>
                </a:solidFill>
                <a:latin typeface="Times New Roman"/>
                <a:ea typeface="Times New Roman"/>
              </a:rPr>
              <a:t>УХАЖИВАТЬ ЗА ЗУБАМИ!</a:t>
            </a:r>
            <a:r>
              <a:rPr lang="ru-RU" sz="1600" dirty="0">
                <a:solidFill>
                  <a:srgbClr val="4F6228"/>
                </a:solidFill>
                <a:latin typeface="Times New Roman"/>
                <a:ea typeface="Times New Roman"/>
              </a:rPr>
              <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Частой причиной зубной боли является воспаление внутренней мягкой ткани зуба (пульпы), богатой кровеносными сосудами и нервными окончаниями. Воспаление вызывают микробы, которые проникают в пульпу через полости, образующиеся при разрушении твердых минеральных слоев зуба: эмали и лежащим под ней дентином. Процесс разрушения твердых тканей зуба называется кариесом. При кариесе ребенок также может ощущать боль в зубах, но только при непосредственном действии раздражителя, например холодной или горячей воды. Если воспаляется пульпа, то боль в зубе возникает приступообразно, не только во время действия раздражителей (во время еды), но в любое время, в том числе ночью. Иногда боль носит постоянный ноющий характер.</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
            </a:r>
            <a:br>
              <a:rPr lang="ru-RU" sz="1600" dirty="0">
                <a:solidFill>
                  <a:srgbClr val="4F6228"/>
                </a:solidFill>
                <a:latin typeface="Times New Roman"/>
                <a:ea typeface="Times New Roman"/>
              </a:rPr>
            </a:br>
            <a:r>
              <a:rPr lang="ru-RU" sz="1600" dirty="0">
                <a:solidFill>
                  <a:srgbClr val="4F6228"/>
                </a:solidFill>
                <a:latin typeface="Times New Roman"/>
                <a:ea typeface="Times New Roman"/>
              </a:rPr>
              <a:t>Для профилактики порчи зубов не давайте ребенку очень холодную или горячую пищу, особенно если они чередуются. От этого трескается эмаль. Не рекомендуется есть слишком кислую пищу, например сырой лимон, много сахара, а также пищу преимущественно мягкой консистенции. Лучше не давать ребенку сахара, конфет и сладких фруктовых соков в перерывах между едой. Для самоочищения зубов и поддержания жевательной функции полезно давать ребенку хлебные корки, морковь, яблоки и т.п. С трехлетнего возраста можно начинать приучать ребенка чистить зубы щеткой.</a:t>
            </a:r>
            <a:br>
              <a:rPr lang="ru-RU" sz="1600" dirty="0">
                <a:solidFill>
                  <a:srgbClr val="4F6228"/>
                </a:solidFill>
                <a:latin typeface="Times New Roman"/>
                <a:ea typeface="Times New Roman"/>
              </a:rPr>
            </a:br>
            <a:endParaRPr lang="ru-RU" sz="1600" dirty="0">
              <a:solidFill>
                <a:srgbClr val="4F6228"/>
              </a:solidFill>
            </a:endParaRPr>
          </a:p>
        </p:txBody>
      </p:sp>
    </p:spTree>
    <p:extLst>
      <p:ext uri="{BB962C8B-B14F-4D97-AF65-F5344CB8AC3E}">
        <p14:creationId xmlns:p14="http://schemas.microsoft.com/office/powerpoint/2010/main" val="32235756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8" y="-1143002"/>
            <a:ext cx="6858002" cy="9144002"/>
          </a:xfrm>
          <a:prstGeom prst="rect">
            <a:avLst/>
          </a:prstGeom>
          <a:noFill/>
        </p:spPr>
      </p:pic>
      <p:sp>
        <p:nvSpPr>
          <p:cNvPr id="2" name="Прямоугольник 1"/>
          <p:cNvSpPr/>
          <p:nvPr/>
        </p:nvSpPr>
        <p:spPr>
          <a:xfrm>
            <a:off x="1351964" y="1011414"/>
            <a:ext cx="6624736" cy="4835170"/>
          </a:xfrm>
          <a:prstGeom prst="rect">
            <a:avLst/>
          </a:prstGeom>
        </p:spPr>
        <p:txBody>
          <a:bodyPr wrap="square">
            <a:spAutoFit/>
          </a:bodyPr>
          <a:lstStyle/>
          <a:p>
            <a:pPr>
              <a:lnSpc>
                <a:spcPct val="115000"/>
              </a:lnSpc>
              <a:spcAft>
                <a:spcPts val="0"/>
              </a:spcAft>
            </a:pPr>
            <a:r>
              <a:rPr lang="ru-RU" b="1" dirty="0" smtClean="0">
                <a:solidFill>
                  <a:srgbClr val="4F6228"/>
                </a:solidFill>
                <a:latin typeface="Times New Roman"/>
                <a:ea typeface="Times New Roman"/>
                <a:cs typeface="Times New Roman"/>
              </a:rPr>
              <a:t>                                              ПОМОЩЬ</a:t>
            </a:r>
            <a:r>
              <a:rPr lang="ru-RU" dirty="0">
                <a:solidFill>
                  <a:srgbClr val="4F6228"/>
                </a:solidFill>
                <a:latin typeface="Times New Roman"/>
                <a:ea typeface="Times New Roman"/>
                <a:cs typeface="Times New Roman"/>
              </a:rPr>
              <a:t>:</a:t>
            </a:r>
            <a:br>
              <a:rPr lang="ru-RU" dirty="0">
                <a:solidFill>
                  <a:srgbClr val="4F6228"/>
                </a:solidFill>
                <a:latin typeface="Times New Roman"/>
                <a:ea typeface="Times New Roman"/>
                <a:cs typeface="Times New Roman"/>
              </a:rPr>
            </a:br>
            <a:r>
              <a:rPr lang="ru-RU" dirty="0">
                <a:solidFill>
                  <a:srgbClr val="4F6228"/>
                </a:solidFill>
                <a:latin typeface="Times New Roman"/>
                <a:ea typeface="Times New Roman"/>
                <a:cs typeface="Times New Roman"/>
              </a:rPr>
              <a:t>Если у вас нет возможности немедленно отвести ребенка к стоматологу, то зубную боль можно успокоить следующими средствами:</a:t>
            </a:r>
            <a:br>
              <a:rPr lang="ru-RU" dirty="0">
                <a:solidFill>
                  <a:srgbClr val="4F6228"/>
                </a:solidFill>
                <a:latin typeface="Times New Roman"/>
                <a:ea typeface="Times New Roman"/>
                <a:cs typeface="Times New Roman"/>
              </a:rPr>
            </a:br>
            <a:r>
              <a:rPr lang="ru-RU" dirty="0">
                <a:solidFill>
                  <a:srgbClr val="4F6228"/>
                </a:solidFill>
                <a:latin typeface="Times New Roman"/>
                <a:ea typeface="Times New Roman"/>
                <a:cs typeface="Times New Roman"/>
              </a:rPr>
              <a:t>-положить в дупло зуба (кариозную полость) ватку, смоченную зубными каплями, каплями «</a:t>
            </a:r>
            <a:r>
              <a:rPr lang="ru-RU" dirty="0" err="1">
                <a:solidFill>
                  <a:srgbClr val="4F6228"/>
                </a:solidFill>
                <a:latin typeface="Times New Roman"/>
                <a:ea typeface="Times New Roman"/>
                <a:cs typeface="Times New Roman"/>
              </a:rPr>
              <a:t>Дента</a:t>
            </a:r>
            <a:r>
              <a:rPr lang="ru-RU" dirty="0">
                <a:solidFill>
                  <a:srgbClr val="4F6228"/>
                </a:solidFill>
                <a:latin typeface="Times New Roman"/>
                <a:ea typeface="Times New Roman"/>
                <a:cs typeface="Times New Roman"/>
              </a:rPr>
              <a:t>» или маслом мяты перечной;</a:t>
            </a:r>
            <a:br>
              <a:rPr lang="ru-RU" dirty="0">
                <a:solidFill>
                  <a:srgbClr val="4F6228"/>
                </a:solidFill>
                <a:latin typeface="Times New Roman"/>
                <a:ea typeface="Times New Roman"/>
                <a:cs typeface="Times New Roman"/>
              </a:rPr>
            </a:br>
            <a:r>
              <a:rPr lang="ru-RU" dirty="0">
                <a:solidFill>
                  <a:srgbClr val="4F6228"/>
                </a:solidFill>
                <a:latin typeface="Times New Roman"/>
                <a:ea typeface="Times New Roman"/>
                <a:cs typeface="Times New Roman"/>
              </a:rPr>
              <a:t>-натирать десну около больного зуба долькой чеснока, очистив ее от шелухи;</a:t>
            </a:r>
            <a:br>
              <a:rPr lang="ru-RU" dirty="0">
                <a:solidFill>
                  <a:srgbClr val="4F6228"/>
                </a:solidFill>
                <a:latin typeface="Times New Roman"/>
                <a:ea typeface="Times New Roman"/>
                <a:cs typeface="Times New Roman"/>
              </a:rPr>
            </a:br>
            <a:r>
              <a:rPr lang="ru-RU" dirty="0">
                <a:solidFill>
                  <a:srgbClr val="4F6228"/>
                </a:solidFill>
                <a:latin typeface="Times New Roman"/>
                <a:ea typeface="Times New Roman"/>
                <a:cs typeface="Times New Roman"/>
              </a:rPr>
              <a:t>-положить между больным зубом и щекой листья валерианы или конского щавеля;</a:t>
            </a:r>
            <a:br>
              <a:rPr lang="ru-RU" dirty="0">
                <a:solidFill>
                  <a:srgbClr val="4F6228"/>
                </a:solidFill>
                <a:latin typeface="Times New Roman"/>
                <a:ea typeface="Times New Roman"/>
                <a:cs typeface="Times New Roman"/>
              </a:rPr>
            </a:br>
            <a:r>
              <a:rPr lang="ru-RU" dirty="0">
                <a:solidFill>
                  <a:srgbClr val="4F6228"/>
                </a:solidFill>
                <a:latin typeface="Times New Roman"/>
                <a:ea typeface="Times New Roman"/>
                <a:cs typeface="Times New Roman"/>
              </a:rPr>
              <a:t>-полоскать рот теплым отваром шалфея лекарственного (1 столовую ложку сухих листьев на стакан кипятка), стараясь подольше держать его во рту у больного зуба;</a:t>
            </a:r>
            <a:br>
              <a:rPr lang="ru-RU" dirty="0">
                <a:solidFill>
                  <a:srgbClr val="4F6228"/>
                </a:solidFill>
                <a:latin typeface="Times New Roman"/>
                <a:ea typeface="Times New Roman"/>
                <a:cs typeface="Times New Roman"/>
              </a:rPr>
            </a:br>
            <a:r>
              <a:rPr lang="ru-RU" dirty="0">
                <a:solidFill>
                  <a:srgbClr val="4F6228"/>
                </a:solidFill>
                <a:latin typeface="Times New Roman"/>
                <a:ea typeface="Times New Roman"/>
                <a:cs typeface="Times New Roman"/>
              </a:rPr>
              <a:t>Срочно обратитесь к стоматологу!</a:t>
            </a:r>
            <a:endParaRPr lang="ru-RU" sz="1600" dirty="0">
              <a:solidFill>
                <a:srgbClr val="4F6228"/>
              </a:solidFill>
              <a:ea typeface="Calibri"/>
              <a:cs typeface="Times New Roman"/>
            </a:endParaRPr>
          </a:p>
          <a:p>
            <a:pPr>
              <a:lnSpc>
                <a:spcPct val="115000"/>
              </a:lnSpc>
              <a:spcAft>
                <a:spcPts val="1000"/>
              </a:spcAft>
            </a:pPr>
            <a:r>
              <a:rPr lang="ru-RU" sz="1600" dirty="0">
                <a:ea typeface="Calibri"/>
                <a:cs typeface="Times New Roman"/>
              </a:rPr>
              <a:t> </a:t>
            </a:r>
          </a:p>
        </p:txBody>
      </p:sp>
    </p:spTree>
    <p:extLst>
      <p:ext uri="{BB962C8B-B14F-4D97-AF65-F5344CB8AC3E}">
        <p14:creationId xmlns:p14="http://schemas.microsoft.com/office/powerpoint/2010/main" val="4068757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214422" y="-1214424"/>
            <a:ext cx="6858002" cy="9286846"/>
          </a:xfrm>
          <a:prstGeom prst="rect">
            <a:avLst/>
          </a:prstGeom>
          <a:noFill/>
        </p:spPr>
      </p:pic>
      <p:sp>
        <p:nvSpPr>
          <p:cNvPr id="2" name="Прямоугольник 1"/>
          <p:cNvSpPr/>
          <p:nvPr/>
        </p:nvSpPr>
        <p:spPr>
          <a:xfrm>
            <a:off x="1183301" y="2262438"/>
            <a:ext cx="7056784" cy="1171090"/>
          </a:xfrm>
          <a:prstGeom prst="rect">
            <a:avLst/>
          </a:prstGeom>
        </p:spPr>
        <p:txBody>
          <a:bodyPr wrap="square">
            <a:spAutoFit/>
          </a:bodyPr>
          <a:lstStyle/>
          <a:p>
            <a:pPr algn="ctr">
              <a:lnSpc>
                <a:spcPct val="150000"/>
              </a:lnSpc>
            </a:pPr>
            <a:r>
              <a:rPr lang="ru-RU" sz="3600" b="1" dirty="0" smtClean="0">
                <a:solidFill>
                  <a:srgbClr val="323E1A"/>
                </a:solidFill>
                <a:latin typeface="Times New Roman"/>
                <a:ea typeface="Calibri"/>
                <a:cs typeface="Times New Roman"/>
              </a:rPr>
              <a:t>СПАСИБО ЗА ВНИМАНИЕ!</a:t>
            </a:r>
            <a:r>
              <a:rPr lang="ru-RU" b="1" dirty="0">
                <a:solidFill>
                  <a:srgbClr val="323E1A"/>
                </a:solidFill>
                <a:latin typeface="Times New Roman"/>
                <a:ea typeface="Calibri"/>
                <a:cs typeface="Times New Roman"/>
              </a:rPr>
              <a:t> </a:t>
            </a:r>
            <a:endParaRPr lang="ru-RU" dirty="0">
              <a:solidFill>
                <a:srgbClr val="323E1A"/>
              </a:solidFill>
              <a:ea typeface="Calibri"/>
              <a:cs typeface="Times New Roman"/>
            </a:endParaRPr>
          </a:p>
          <a:p>
            <a:pPr algn="just">
              <a:lnSpc>
                <a:spcPct val="115000"/>
              </a:lnSpc>
            </a:pPr>
            <a:endParaRPr lang="ru-RU" sz="1400" dirty="0">
              <a:solidFill>
                <a:prstClr val="black"/>
              </a:solidFill>
              <a:ea typeface="Calibri"/>
              <a:cs typeface="Times New Roman"/>
            </a:endParaRPr>
          </a:p>
        </p:txBody>
      </p:sp>
    </p:spTree>
    <p:extLst>
      <p:ext uri="{BB962C8B-B14F-4D97-AF65-F5344CB8AC3E}">
        <p14:creationId xmlns:p14="http://schemas.microsoft.com/office/powerpoint/2010/main" val="1212742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9" y="-1131022"/>
            <a:ext cx="6858002" cy="9144002"/>
          </a:xfrm>
          <a:prstGeom prst="rect">
            <a:avLst/>
          </a:prstGeom>
          <a:noFill/>
        </p:spPr>
      </p:pic>
      <p:pic>
        <p:nvPicPr>
          <p:cNvPr id="20488" name="Picture 8" descr="idmkniga: Вот. Вспомнил!"/>
          <p:cNvPicPr>
            <a:picLocks noChangeAspect="1" noChangeArrowheads="1"/>
          </p:cNvPicPr>
          <p:nvPr/>
        </p:nvPicPr>
        <p:blipFill>
          <a:blip r:embed="rId3" cstate="print"/>
          <a:srcRect/>
          <a:stretch>
            <a:fillRect/>
          </a:stretch>
        </p:blipFill>
        <p:spPr bwMode="auto">
          <a:xfrm>
            <a:off x="904143" y="836712"/>
            <a:ext cx="1507617" cy="1488798"/>
          </a:xfrm>
          <a:prstGeom prst="rect">
            <a:avLst/>
          </a:prstGeom>
          <a:noFill/>
          <a:ln w="76200">
            <a:solidFill>
              <a:srgbClr val="4F6228"/>
            </a:solidFill>
          </a:ln>
        </p:spPr>
      </p:pic>
      <p:pic>
        <p:nvPicPr>
          <p:cNvPr id="20494" name="Picture 14" descr="Губка для тела массажная Антицеллюлитная - интернет магазин..."/>
          <p:cNvPicPr>
            <a:picLocks noChangeAspect="1" noChangeArrowheads="1"/>
          </p:cNvPicPr>
          <p:nvPr/>
        </p:nvPicPr>
        <p:blipFill>
          <a:blip r:embed="rId4" cstate="print"/>
          <a:srcRect/>
          <a:stretch>
            <a:fillRect/>
          </a:stretch>
        </p:blipFill>
        <p:spPr bwMode="auto">
          <a:xfrm>
            <a:off x="895198" y="4437112"/>
            <a:ext cx="1525503" cy="1584176"/>
          </a:xfrm>
          <a:prstGeom prst="rect">
            <a:avLst/>
          </a:prstGeom>
          <a:noFill/>
          <a:ln w="76200">
            <a:solidFill>
              <a:srgbClr val="4F6228"/>
            </a:solidFill>
          </a:ln>
        </p:spPr>
      </p:pic>
      <p:pic>
        <p:nvPicPr>
          <p:cNvPr id="20498" name="Picture 18" descr="AVENE Cold Cream - AV Сверхпитательное мыло с колд-кремом..."/>
          <p:cNvPicPr>
            <a:picLocks noChangeAspect="1" noChangeArrowheads="1"/>
          </p:cNvPicPr>
          <p:nvPr/>
        </p:nvPicPr>
        <p:blipFill>
          <a:blip r:embed="rId5" cstate="print"/>
          <a:srcRect/>
          <a:stretch>
            <a:fillRect/>
          </a:stretch>
        </p:blipFill>
        <p:spPr bwMode="auto">
          <a:xfrm>
            <a:off x="904142" y="2636913"/>
            <a:ext cx="1507617" cy="1507617"/>
          </a:xfrm>
          <a:prstGeom prst="rect">
            <a:avLst/>
          </a:prstGeom>
          <a:noFill/>
          <a:ln w="76200">
            <a:solidFill>
              <a:srgbClr val="4F6228"/>
            </a:solidFill>
          </a:ln>
        </p:spPr>
      </p:pic>
      <p:pic>
        <p:nvPicPr>
          <p:cNvPr id="20500" name="Picture 20" descr="Чистка лошади"/>
          <p:cNvPicPr>
            <a:picLocks noChangeAspect="1" noChangeArrowheads="1"/>
          </p:cNvPicPr>
          <p:nvPr/>
        </p:nvPicPr>
        <p:blipFill>
          <a:blip r:embed="rId6" cstate="print"/>
          <a:srcRect/>
          <a:stretch>
            <a:fillRect/>
          </a:stretch>
        </p:blipFill>
        <p:spPr bwMode="auto">
          <a:xfrm>
            <a:off x="6732240" y="878810"/>
            <a:ext cx="1512168" cy="1407484"/>
          </a:xfrm>
          <a:prstGeom prst="rect">
            <a:avLst/>
          </a:prstGeom>
          <a:noFill/>
          <a:ln w="76200">
            <a:solidFill>
              <a:srgbClr val="4F6228"/>
            </a:solidFill>
          </a:ln>
        </p:spPr>
      </p:pic>
      <p:pic>
        <p:nvPicPr>
          <p:cNvPr id="20502" name="Picture 22" descr="Каталог"/>
          <p:cNvPicPr>
            <a:picLocks noChangeAspect="1" noChangeArrowheads="1"/>
          </p:cNvPicPr>
          <p:nvPr/>
        </p:nvPicPr>
        <p:blipFill>
          <a:blip r:embed="rId7" cstate="print"/>
          <a:srcRect/>
          <a:stretch>
            <a:fillRect/>
          </a:stretch>
        </p:blipFill>
        <p:spPr bwMode="auto">
          <a:xfrm>
            <a:off x="6748857" y="2670641"/>
            <a:ext cx="1495551" cy="1440160"/>
          </a:xfrm>
          <a:prstGeom prst="rect">
            <a:avLst/>
          </a:prstGeom>
          <a:noFill/>
          <a:ln w="76200">
            <a:solidFill>
              <a:srgbClr val="4F6228"/>
            </a:solidFill>
          </a:ln>
        </p:spPr>
      </p:pic>
      <p:pic>
        <p:nvPicPr>
          <p:cNvPr id="20508" name="Picture 28" descr="Товары для детей"/>
          <p:cNvPicPr>
            <a:picLocks noChangeAspect="1" noChangeArrowheads="1"/>
          </p:cNvPicPr>
          <p:nvPr/>
        </p:nvPicPr>
        <p:blipFill>
          <a:blip r:embed="rId8" cstate="print"/>
          <a:srcRect/>
          <a:stretch>
            <a:fillRect/>
          </a:stretch>
        </p:blipFill>
        <p:spPr bwMode="auto">
          <a:xfrm>
            <a:off x="4757216" y="4437111"/>
            <a:ext cx="1629015" cy="1570835"/>
          </a:xfrm>
          <a:prstGeom prst="rect">
            <a:avLst/>
          </a:prstGeom>
          <a:noFill/>
          <a:ln w="76200">
            <a:solidFill>
              <a:srgbClr val="4F6228"/>
            </a:solidFill>
          </a:ln>
        </p:spPr>
      </p:pic>
      <p:pic>
        <p:nvPicPr>
          <p:cNvPr id="11" name="Picture 2" descr="C:\Users\Наталья\Desktop\все для детского сада\картинки для создания игры\67869203_1292343907_01.png"/>
          <p:cNvPicPr>
            <a:picLocks noChangeAspect="1" noChangeArrowheads="1"/>
          </p:cNvPicPr>
          <p:nvPr/>
        </p:nvPicPr>
        <p:blipFill>
          <a:blip r:embed="rId9" cstate="print"/>
          <a:srcRect/>
          <a:stretch>
            <a:fillRect/>
          </a:stretch>
        </p:blipFill>
        <p:spPr bwMode="auto">
          <a:xfrm>
            <a:off x="2873686" y="836712"/>
            <a:ext cx="3396627" cy="3191152"/>
          </a:xfrm>
          <a:prstGeom prst="rect">
            <a:avLst/>
          </a:prstGeom>
          <a:noFill/>
          <a:ln w="76200">
            <a:solidFill>
              <a:srgbClr val="4F6228"/>
            </a:solidFill>
          </a:ln>
        </p:spPr>
      </p:pic>
      <p:pic>
        <p:nvPicPr>
          <p:cNvPr id="2050" name="Picture 2" descr="H:\аттестация\к игре\13018639_w640_h640_376ff8f93ddeaacdee2737a64e.jpg"/>
          <p:cNvPicPr>
            <a:picLocks noChangeAspect="1" noChangeArrowheads="1"/>
          </p:cNvPicPr>
          <p:nvPr/>
        </p:nvPicPr>
        <p:blipFill>
          <a:blip r:embed="rId10" cstate="print"/>
          <a:srcRect r="1658" b="15132"/>
          <a:stretch>
            <a:fillRect/>
          </a:stretch>
        </p:blipFill>
        <p:spPr bwMode="auto">
          <a:xfrm>
            <a:off x="2778695" y="4437112"/>
            <a:ext cx="1642849" cy="1584176"/>
          </a:xfrm>
          <a:prstGeom prst="rect">
            <a:avLst/>
          </a:prstGeom>
          <a:noFill/>
          <a:ln w="76200">
            <a:solidFill>
              <a:srgbClr val="4F6228"/>
            </a:solidFill>
          </a:ln>
        </p:spPr>
      </p:pic>
      <p:sp>
        <p:nvSpPr>
          <p:cNvPr id="12" name="Заголовок 1"/>
          <p:cNvSpPr>
            <a:spLocks noGrp="1"/>
          </p:cNvSpPr>
          <p:nvPr>
            <p:ph type="ctrTitle"/>
          </p:nvPr>
        </p:nvSpPr>
        <p:spPr>
          <a:xfrm>
            <a:off x="1142976" y="188640"/>
            <a:ext cx="6858048" cy="404664"/>
          </a:xfrm>
        </p:spPr>
        <p:txBody>
          <a:bodyPr>
            <a:noAutofit/>
          </a:bodyPr>
          <a:lstStyle/>
          <a:p>
            <a:r>
              <a:rPr lang="ru-RU" sz="2400" b="1" dirty="0" smtClean="0">
                <a:solidFill>
                  <a:srgbClr val="4F6228"/>
                </a:solidFill>
                <a:latin typeface="Times New Roman" pitchFamily="18" charset="0"/>
                <a:cs typeface="Times New Roman" pitchFamily="18" charset="0"/>
              </a:rPr>
              <a:t>«Ванные принадлежности»</a:t>
            </a:r>
            <a:endParaRPr lang="ru-RU" sz="2400" b="1" dirty="0">
              <a:solidFill>
                <a:srgbClr val="4F6228"/>
              </a:solidFill>
              <a:latin typeface="Times New Roman" pitchFamily="18" charset="0"/>
              <a:cs typeface="Times New Roman" pitchFamily="18" charset="0"/>
            </a:endParaRPr>
          </a:p>
        </p:txBody>
      </p:sp>
      <p:pic>
        <p:nvPicPr>
          <p:cNvPr id="5122" name="Picture 2" descr="Гель для душа детский Перед Сном MM-KCM-38/СМ32 СМЕШАРИКИ, артикул 1079411, СМЕШАРИКИ МАРМЕЛАД Косметика - ''Бегемот'' - гиперма"/>
          <p:cNvPicPr>
            <a:picLocks noChangeAspect="1" noChangeArrowheads="1"/>
          </p:cNvPicPr>
          <p:nvPr/>
        </p:nvPicPr>
        <p:blipFill rotWithShape="1">
          <a:blip r:embed="rId11" cstate="print"/>
          <a:srcRect l="3570" r="3570"/>
          <a:stretch/>
        </p:blipFill>
        <p:spPr bwMode="auto">
          <a:xfrm>
            <a:off x="6748857" y="4385635"/>
            <a:ext cx="1495550" cy="1610564"/>
          </a:xfrm>
          <a:prstGeom prst="rect">
            <a:avLst/>
          </a:prstGeom>
          <a:noFill/>
          <a:ln w="76200">
            <a:solidFill>
              <a:srgbClr val="4F6228"/>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9" y="-1143000"/>
            <a:ext cx="6858002" cy="9144002"/>
          </a:xfrm>
          <a:prstGeom prst="rect">
            <a:avLst/>
          </a:prstGeom>
          <a:noFill/>
        </p:spPr>
      </p:pic>
      <p:pic>
        <p:nvPicPr>
          <p:cNvPr id="10" name="Picture 2" descr="H:\аттестация\67869231_1292344697_15.png"/>
          <p:cNvPicPr>
            <a:picLocks noChangeAspect="1" noChangeArrowheads="1"/>
          </p:cNvPicPr>
          <p:nvPr/>
        </p:nvPicPr>
        <p:blipFill>
          <a:blip r:embed="rId3" cstate="print"/>
          <a:srcRect/>
          <a:stretch>
            <a:fillRect/>
          </a:stretch>
        </p:blipFill>
        <p:spPr bwMode="auto">
          <a:xfrm>
            <a:off x="2842634" y="889576"/>
            <a:ext cx="3307555" cy="3236264"/>
          </a:xfrm>
          <a:prstGeom prst="rect">
            <a:avLst/>
          </a:prstGeom>
          <a:noFill/>
          <a:ln w="76200">
            <a:solidFill>
              <a:srgbClr val="4F6228"/>
            </a:solidFill>
          </a:ln>
        </p:spPr>
      </p:pic>
      <p:pic>
        <p:nvPicPr>
          <p:cNvPr id="1026" name="Picture 2" descr="G:\аттестация\картинки к проекту\й.png"/>
          <p:cNvPicPr>
            <a:picLocks noChangeAspect="1" noChangeArrowheads="1"/>
          </p:cNvPicPr>
          <p:nvPr/>
        </p:nvPicPr>
        <p:blipFill>
          <a:blip r:embed="rId4" cstate="print"/>
          <a:srcRect/>
          <a:stretch>
            <a:fillRect/>
          </a:stretch>
        </p:blipFill>
        <p:spPr bwMode="auto">
          <a:xfrm>
            <a:off x="6732240" y="4440906"/>
            <a:ext cx="1482422" cy="1584176"/>
          </a:xfrm>
          <a:prstGeom prst="rect">
            <a:avLst/>
          </a:prstGeom>
          <a:noFill/>
          <a:ln w="76200">
            <a:solidFill>
              <a:srgbClr val="4F6228"/>
            </a:solidFill>
          </a:ln>
        </p:spPr>
      </p:pic>
      <p:pic>
        <p:nvPicPr>
          <p:cNvPr id="1027" name="Picture 3" descr="G:\аттестация\картинки к проекту\2054368-8d30c2c57abc93f4.png"/>
          <p:cNvPicPr>
            <a:picLocks noChangeAspect="1" noChangeArrowheads="1"/>
          </p:cNvPicPr>
          <p:nvPr/>
        </p:nvPicPr>
        <p:blipFill>
          <a:blip r:embed="rId5" cstate="print"/>
          <a:srcRect l="14583" t="31250" r="56250" b="16666"/>
          <a:stretch>
            <a:fillRect/>
          </a:stretch>
        </p:blipFill>
        <p:spPr bwMode="auto">
          <a:xfrm>
            <a:off x="6719182" y="935152"/>
            <a:ext cx="1422876" cy="1413727"/>
          </a:xfrm>
          <a:prstGeom prst="rect">
            <a:avLst/>
          </a:prstGeom>
          <a:noFill/>
          <a:ln w="76200">
            <a:solidFill>
              <a:srgbClr val="4F6228"/>
            </a:solidFill>
          </a:ln>
        </p:spPr>
      </p:pic>
      <p:pic>
        <p:nvPicPr>
          <p:cNvPr id="9" name="Picture 33" descr="C:\Users\Наталья\Desktop\1512_gigiena_2.jpg"/>
          <p:cNvPicPr>
            <a:picLocks noChangeAspect="1" noChangeArrowheads="1"/>
          </p:cNvPicPr>
          <p:nvPr/>
        </p:nvPicPr>
        <p:blipFill>
          <a:blip r:embed="rId6" cstate="print"/>
          <a:srcRect l="3937" t="53565" r="77562" b="8411"/>
          <a:stretch>
            <a:fillRect/>
          </a:stretch>
        </p:blipFill>
        <p:spPr bwMode="auto">
          <a:xfrm>
            <a:off x="898616" y="889576"/>
            <a:ext cx="1517675" cy="1459303"/>
          </a:xfrm>
          <a:prstGeom prst="rect">
            <a:avLst/>
          </a:prstGeom>
          <a:noFill/>
          <a:ln w="76200">
            <a:solidFill>
              <a:srgbClr val="4F6228"/>
            </a:solidFill>
          </a:ln>
        </p:spPr>
      </p:pic>
      <p:pic>
        <p:nvPicPr>
          <p:cNvPr id="3" name="Picture 3" descr="H:\аттестация\к игре\babyteddyb_y7m9zaq9.jpg"/>
          <p:cNvPicPr>
            <a:picLocks noChangeAspect="1" noChangeArrowheads="1"/>
          </p:cNvPicPr>
          <p:nvPr/>
        </p:nvPicPr>
        <p:blipFill>
          <a:blip r:embed="rId7" cstate="print"/>
          <a:srcRect/>
          <a:stretch>
            <a:fillRect/>
          </a:stretch>
        </p:blipFill>
        <p:spPr bwMode="auto">
          <a:xfrm>
            <a:off x="908159" y="2617335"/>
            <a:ext cx="1498590" cy="1567749"/>
          </a:xfrm>
          <a:prstGeom prst="rect">
            <a:avLst/>
          </a:prstGeom>
          <a:noFill/>
          <a:ln w="76200">
            <a:solidFill>
              <a:srgbClr val="4F6228"/>
            </a:solidFill>
          </a:ln>
        </p:spPr>
      </p:pic>
      <p:pic>
        <p:nvPicPr>
          <p:cNvPr id="1028" name="Picture 4" descr="H:\аттестация\к игре\denniscaraher3_large.jpg"/>
          <p:cNvPicPr>
            <a:picLocks noChangeAspect="1" noChangeArrowheads="1"/>
          </p:cNvPicPr>
          <p:nvPr/>
        </p:nvPicPr>
        <p:blipFill>
          <a:blip r:embed="rId8" cstate="print"/>
          <a:srcRect/>
          <a:stretch>
            <a:fillRect/>
          </a:stretch>
        </p:blipFill>
        <p:spPr bwMode="auto">
          <a:xfrm>
            <a:off x="908159" y="4432791"/>
            <a:ext cx="1548806" cy="1584176"/>
          </a:xfrm>
          <a:prstGeom prst="rect">
            <a:avLst/>
          </a:prstGeom>
          <a:noFill/>
          <a:ln w="76200">
            <a:solidFill>
              <a:srgbClr val="4F6228"/>
            </a:solidFill>
          </a:ln>
        </p:spPr>
      </p:pic>
      <p:sp>
        <p:nvSpPr>
          <p:cNvPr id="11" name="Заголовок 1"/>
          <p:cNvSpPr>
            <a:spLocks noGrp="1"/>
          </p:cNvSpPr>
          <p:nvPr>
            <p:ph type="ctrTitle"/>
          </p:nvPr>
        </p:nvSpPr>
        <p:spPr>
          <a:xfrm>
            <a:off x="2067582" y="116632"/>
            <a:ext cx="4688753" cy="548680"/>
          </a:xfrm>
        </p:spPr>
        <p:txBody>
          <a:bodyPr>
            <a:noAutofit/>
          </a:bodyPr>
          <a:lstStyle/>
          <a:p>
            <a:r>
              <a:rPr lang="ru-RU" sz="2400" b="1" dirty="0" smtClean="0">
                <a:solidFill>
                  <a:srgbClr val="4F6228"/>
                </a:solidFill>
                <a:latin typeface="Times New Roman" pitchFamily="18" charset="0"/>
                <a:cs typeface="Times New Roman" pitchFamily="18" charset="0"/>
              </a:rPr>
              <a:t>«Чистота – залог здоровья»</a:t>
            </a:r>
            <a:endParaRPr lang="ru-RU" sz="2400" b="1" dirty="0">
              <a:solidFill>
                <a:srgbClr val="4F6228"/>
              </a:solidFill>
              <a:latin typeface="Times New Roman" pitchFamily="18" charset="0"/>
              <a:cs typeface="Times New Roman" pitchFamily="18" charset="0"/>
            </a:endParaRPr>
          </a:p>
        </p:txBody>
      </p:sp>
      <p:pic>
        <p:nvPicPr>
          <p:cNvPr id="12" name="Picture 5" descr="C:\Users\Наталья\Desktop\к игре\2.jpg"/>
          <p:cNvPicPr>
            <a:picLocks noChangeAspect="1" noChangeArrowheads="1"/>
          </p:cNvPicPr>
          <p:nvPr/>
        </p:nvPicPr>
        <p:blipFill>
          <a:blip r:embed="rId9" cstate="print"/>
          <a:srcRect/>
          <a:stretch>
            <a:fillRect/>
          </a:stretch>
        </p:blipFill>
        <p:spPr bwMode="auto">
          <a:xfrm>
            <a:off x="4716016" y="4437112"/>
            <a:ext cx="1507847" cy="1579855"/>
          </a:xfrm>
          <a:prstGeom prst="rect">
            <a:avLst/>
          </a:prstGeom>
          <a:noFill/>
          <a:ln w="76200">
            <a:solidFill>
              <a:srgbClr val="4F6228"/>
            </a:solidFill>
          </a:ln>
        </p:spPr>
      </p:pic>
      <p:pic>
        <p:nvPicPr>
          <p:cNvPr id="14" name="Picture 22" descr="H:\аттестация\потешки\й.jpg"/>
          <p:cNvPicPr>
            <a:picLocks noChangeAspect="1" noChangeArrowheads="1"/>
          </p:cNvPicPr>
          <p:nvPr/>
        </p:nvPicPr>
        <p:blipFill>
          <a:blip r:embed="rId10" cstate="print"/>
          <a:srcRect l="61025" t="45800"/>
          <a:stretch>
            <a:fillRect/>
          </a:stretch>
        </p:blipFill>
        <p:spPr bwMode="auto">
          <a:xfrm>
            <a:off x="2842634" y="4437111"/>
            <a:ext cx="1521343" cy="1579856"/>
          </a:xfrm>
          <a:prstGeom prst="rect">
            <a:avLst/>
          </a:prstGeom>
          <a:noFill/>
          <a:ln w="76200">
            <a:solidFill>
              <a:srgbClr val="4F6228"/>
            </a:solidFill>
          </a:ln>
        </p:spPr>
      </p:pic>
      <p:pic>
        <p:nvPicPr>
          <p:cNvPr id="4097" name="Picture 1" descr="C:\Users\Наталья\Desktop\все для детского сада\клипарты\1329573872_25.png"/>
          <p:cNvPicPr>
            <a:picLocks noChangeAspect="1" noChangeArrowheads="1"/>
          </p:cNvPicPr>
          <p:nvPr/>
        </p:nvPicPr>
        <p:blipFill>
          <a:blip r:embed="rId11" cstate="print"/>
          <a:srcRect l="53463" t="7407" r="16319" b="14815"/>
          <a:stretch>
            <a:fillRect/>
          </a:stretch>
        </p:blipFill>
        <p:spPr bwMode="auto">
          <a:xfrm>
            <a:off x="6732240" y="2672917"/>
            <a:ext cx="1482422" cy="1512167"/>
          </a:xfrm>
          <a:prstGeom prst="rect">
            <a:avLst/>
          </a:prstGeom>
          <a:noFill/>
          <a:ln w="76200">
            <a:solidFill>
              <a:srgbClr val="4F6228"/>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9" y="-1143000"/>
            <a:ext cx="6858002" cy="9144002"/>
          </a:xfrm>
          <a:prstGeom prst="rect">
            <a:avLst/>
          </a:prstGeom>
          <a:noFill/>
        </p:spPr>
      </p:pic>
      <p:pic>
        <p:nvPicPr>
          <p:cNvPr id="6" name="Picture 2" descr="H:\аттестация\потешки\1.png"/>
          <p:cNvPicPr>
            <a:picLocks noChangeAspect="1" noChangeArrowheads="1"/>
          </p:cNvPicPr>
          <p:nvPr/>
        </p:nvPicPr>
        <p:blipFill rotWithShape="1">
          <a:blip r:embed="rId3" cstate="print"/>
          <a:srcRect l="57725" t="53561" r="-15" b="324"/>
          <a:stretch/>
        </p:blipFill>
        <p:spPr bwMode="auto">
          <a:xfrm>
            <a:off x="3120207" y="877627"/>
            <a:ext cx="2952328" cy="3255706"/>
          </a:xfrm>
          <a:prstGeom prst="rect">
            <a:avLst/>
          </a:prstGeom>
          <a:noFill/>
          <a:ln w="76200">
            <a:solidFill>
              <a:srgbClr val="4F6228"/>
            </a:solidFill>
          </a:ln>
        </p:spPr>
      </p:pic>
      <p:pic>
        <p:nvPicPr>
          <p:cNvPr id="7" name="Picture 44" descr="Лозунг &quot;мойте руки перед едой&quot; больше не актуален &quot;..."/>
          <p:cNvPicPr>
            <a:picLocks noChangeAspect="1" noChangeArrowheads="1"/>
          </p:cNvPicPr>
          <p:nvPr/>
        </p:nvPicPr>
        <p:blipFill>
          <a:blip r:embed="rId4" cstate="print"/>
          <a:srcRect/>
          <a:stretch>
            <a:fillRect/>
          </a:stretch>
        </p:blipFill>
        <p:spPr bwMode="auto">
          <a:xfrm>
            <a:off x="1115616" y="935228"/>
            <a:ext cx="1512169" cy="1512168"/>
          </a:xfrm>
          <a:prstGeom prst="rect">
            <a:avLst/>
          </a:prstGeom>
          <a:noFill/>
          <a:ln w="76200">
            <a:solidFill>
              <a:srgbClr val="4F6228"/>
            </a:solidFill>
          </a:ln>
        </p:spPr>
      </p:pic>
      <p:pic>
        <p:nvPicPr>
          <p:cNvPr id="8" name="Рисунок 7" descr="Алгоритм стол1.jpg"/>
          <p:cNvPicPr>
            <a:picLocks noChangeAspect="1"/>
          </p:cNvPicPr>
          <p:nvPr/>
        </p:nvPicPr>
        <p:blipFill>
          <a:blip r:embed="rId5" cstate="print"/>
          <a:stretch>
            <a:fillRect/>
          </a:stretch>
        </p:blipFill>
        <p:spPr>
          <a:xfrm>
            <a:off x="1115617" y="2672917"/>
            <a:ext cx="1512168" cy="1512168"/>
          </a:xfrm>
          <a:prstGeom prst="rect">
            <a:avLst/>
          </a:prstGeom>
          <a:ln w="76200">
            <a:solidFill>
              <a:srgbClr val="4F6228"/>
            </a:solidFill>
          </a:ln>
        </p:spPr>
      </p:pic>
      <p:pic>
        <p:nvPicPr>
          <p:cNvPr id="9" name="Рисунок 8" descr="Алгоритм стол2.jpg"/>
          <p:cNvPicPr>
            <a:picLocks noChangeAspect="1"/>
          </p:cNvPicPr>
          <p:nvPr/>
        </p:nvPicPr>
        <p:blipFill>
          <a:blip r:embed="rId6" cstate="print"/>
          <a:stretch>
            <a:fillRect/>
          </a:stretch>
        </p:blipFill>
        <p:spPr>
          <a:xfrm>
            <a:off x="1076413" y="4431526"/>
            <a:ext cx="1551371" cy="1522834"/>
          </a:xfrm>
          <a:prstGeom prst="rect">
            <a:avLst/>
          </a:prstGeom>
          <a:ln w="76200">
            <a:solidFill>
              <a:srgbClr val="4F6228"/>
            </a:solidFill>
          </a:ln>
        </p:spPr>
      </p:pic>
      <p:pic>
        <p:nvPicPr>
          <p:cNvPr id="10" name="Рисунок 9" descr="Алгоритм стол3.jpg"/>
          <p:cNvPicPr>
            <a:picLocks noChangeAspect="1"/>
          </p:cNvPicPr>
          <p:nvPr/>
        </p:nvPicPr>
        <p:blipFill>
          <a:blip r:embed="rId7" cstate="print"/>
          <a:stretch>
            <a:fillRect/>
          </a:stretch>
        </p:blipFill>
        <p:spPr>
          <a:xfrm>
            <a:off x="2915816" y="4410800"/>
            <a:ext cx="1531205" cy="1528420"/>
          </a:xfrm>
          <a:prstGeom prst="rect">
            <a:avLst/>
          </a:prstGeom>
          <a:ln w="76200">
            <a:solidFill>
              <a:srgbClr val="4F6228"/>
            </a:solidFill>
          </a:ln>
        </p:spPr>
      </p:pic>
      <p:pic>
        <p:nvPicPr>
          <p:cNvPr id="11" name="Рисунок 10" descr="Алгоритм стол4.jpg"/>
          <p:cNvPicPr>
            <a:picLocks noChangeAspect="1"/>
          </p:cNvPicPr>
          <p:nvPr/>
        </p:nvPicPr>
        <p:blipFill>
          <a:blip r:embed="rId8" cstate="print"/>
          <a:stretch>
            <a:fillRect/>
          </a:stretch>
        </p:blipFill>
        <p:spPr>
          <a:xfrm>
            <a:off x="4752020" y="4408007"/>
            <a:ext cx="1532494" cy="1522834"/>
          </a:xfrm>
          <a:prstGeom prst="rect">
            <a:avLst/>
          </a:prstGeom>
          <a:ln w="76200">
            <a:solidFill>
              <a:srgbClr val="4F6228"/>
            </a:solidFill>
          </a:ln>
        </p:spPr>
      </p:pic>
      <p:pic>
        <p:nvPicPr>
          <p:cNvPr id="12" name="Рисунок 11" descr="Алгоритм стол6.jpg"/>
          <p:cNvPicPr>
            <a:picLocks noChangeAspect="1"/>
          </p:cNvPicPr>
          <p:nvPr/>
        </p:nvPicPr>
        <p:blipFill>
          <a:blip r:embed="rId9" cstate="print"/>
          <a:stretch>
            <a:fillRect/>
          </a:stretch>
        </p:blipFill>
        <p:spPr>
          <a:xfrm>
            <a:off x="6566149" y="4408007"/>
            <a:ext cx="1606251" cy="1528420"/>
          </a:xfrm>
          <a:prstGeom prst="rect">
            <a:avLst/>
          </a:prstGeom>
          <a:ln w="76200">
            <a:solidFill>
              <a:srgbClr val="4F6228"/>
            </a:solidFill>
          </a:ln>
        </p:spPr>
      </p:pic>
      <p:pic>
        <p:nvPicPr>
          <p:cNvPr id="13" name="Рисунок 12" descr="Алгоритм стол5.jpg"/>
          <p:cNvPicPr>
            <a:picLocks noChangeAspect="1"/>
          </p:cNvPicPr>
          <p:nvPr/>
        </p:nvPicPr>
        <p:blipFill>
          <a:blip r:embed="rId10" cstate="print"/>
          <a:stretch>
            <a:fillRect/>
          </a:stretch>
        </p:blipFill>
        <p:spPr>
          <a:xfrm>
            <a:off x="6566149" y="2688183"/>
            <a:ext cx="1606251" cy="1487269"/>
          </a:xfrm>
          <a:prstGeom prst="rect">
            <a:avLst/>
          </a:prstGeom>
          <a:ln w="76200">
            <a:solidFill>
              <a:srgbClr val="4F6228"/>
            </a:solidFill>
          </a:ln>
        </p:spPr>
      </p:pic>
      <p:pic>
        <p:nvPicPr>
          <p:cNvPr id="14" name="Рисунок 13" descr="Алгоритм стол7.jpg"/>
          <p:cNvPicPr>
            <a:picLocks noChangeAspect="1"/>
          </p:cNvPicPr>
          <p:nvPr/>
        </p:nvPicPr>
        <p:blipFill>
          <a:blip r:embed="rId11" cstate="print"/>
          <a:stretch>
            <a:fillRect/>
          </a:stretch>
        </p:blipFill>
        <p:spPr>
          <a:xfrm>
            <a:off x="6550410" y="935228"/>
            <a:ext cx="1606251" cy="1512168"/>
          </a:xfrm>
          <a:prstGeom prst="rect">
            <a:avLst/>
          </a:prstGeom>
          <a:ln w="76200">
            <a:solidFill>
              <a:srgbClr val="4F6228"/>
            </a:solidFill>
          </a:ln>
        </p:spPr>
      </p:pic>
      <p:sp>
        <p:nvSpPr>
          <p:cNvPr id="15" name="Заголовок 1"/>
          <p:cNvSpPr>
            <a:spLocks noGrp="1"/>
          </p:cNvSpPr>
          <p:nvPr>
            <p:ph type="ctrTitle"/>
          </p:nvPr>
        </p:nvSpPr>
        <p:spPr>
          <a:xfrm>
            <a:off x="2195736" y="116632"/>
            <a:ext cx="5472608" cy="548680"/>
          </a:xfrm>
        </p:spPr>
        <p:txBody>
          <a:bodyPr>
            <a:noAutofit/>
          </a:bodyPr>
          <a:lstStyle/>
          <a:p>
            <a:pPr algn="l"/>
            <a:r>
              <a:rPr lang="ru-RU" sz="2400" b="1" dirty="0" smtClean="0">
                <a:solidFill>
                  <a:srgbClr val="4F6228"/>
                </a:solidFill>
                <a:latin typeface="Times New Roman" pitchFamily="18" charset="0"/>
                <a:cs typeface="Times New Roman" pitchFamily="18" charset="0"/>
              </a:rPr>
              <a:t>«Поможем Вове сервировать стол»</a:t>
            </a:r>
            <a:endParaRPr lang="ru-RU" sz="2400" b="1" dirty="0">
              <a:solidFill>
                <a:srgbClr val="4F6228"/>
              </a:solidFill>
              <a:latin typeface="Times New Roman" pitchFamily="18" charset="0"/>
              <a:cs typeface="Times New Roman" pitchFamily="18" charset="0"/>
            </a:endParaRPr>
          </a:p>
        </p:txBody>
      </p:sp>
    </p:spTree>
    <p:extLst>
      <p:ext uri="{BB962C8B-B14F-4D97-AF65-F5344CB8AC3E}">
        <p14:creationId xmlns:p14="http://schemas.microsoft.com/office/powerpoint/2010/main" val="1027632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Наталья\Desktop\все для детского сада\шаблоны\разные\110.jpg"/>
          <p:cNvPicPr>
            <a:picLocks noChangeAspect="1" noChangeArrowheads="1"/>
          </p:cNvPicPr>
          <p:nvPr/>
        </p:nvPicPr>
        <p:blipFill>
          <a:blip r:embed="rId2" cstate="print"/>
          <a:srcRect/>
          <a:stretch>
            <a:fillRect/>
          </a:stretch>
        </p:blipFill>
        <p:spPr bwMode="auto">
          <a:xfrm rot="5400000">
            <a:off x="1142999" y="-1143000"/>
            <a:ext cx="6858002" cy="9144002"/>
          </a:xfrm>
          <a:prstGeom prst="rect">
            <a:avLst/>
          </a:prstGeom>
          <a:noFill/>
        </p:spPr>
      </p:pic>
      <p:pic>
        <p:nvPicPr>
          <p:cNvPr id="6" name="Picture 2" descr="H:\аттестация\потешки\1.png"/>
          <p:cNvPicPr>
            <a:picLocks noChangeAspect="1" noChangeArrowheads="1"/>
          </p:cNvPicPr>
          <p:nvPr/>
        </p:nvPicPr>
        <p:blipFill rotWithShape="1">
          <a:blip r:embed="rId3" cstate="print"/>
          <a:srcRect l="57725" t="53561" r="-15" b="324"/>
          <a:stretch/>
        </p:blipFill>
        <p:spPr bwMode="auto">
          <a:xfrm>
            <a:off x="3131840" y="935228"/>
            <a:ext cx="2863168" cy="3157384"/>
          </a:xfrm>
          <a:prstGeom prst="rect">
            <a:avLst/>
          </a:prstGeom>
          <a:noFill/>
          <a:ln w="76200">
            <a:solidFill>
              <a:srgbClr val="4F6228"/>
            </a:solidFill>
          </a:ln>
        </p:spPr>
      </p:pic>
      <p:pic>
        <p:nvPicPr>
          <p:cNvPr id="7" name="Рисунок 6" descr="T-Shirt Forgive large 900pixel clipart, T-Shirt Forgive design - ClipartsFree"/>
          <p:cNvPicPr/>
          <p:nvPr/>
        </p:nvPicPr>
        <p:blipFill>
          <a:blip r:embed="rId4" cstate="print"/>
          <a:srcRect/>
          <a:stretch>
            <a:fillRect/>
          </a:stretch>
        </p:blipFill>
        <p:spPr bwMode="auto">
          <a:xfrm>
            <a:off x="1055009" y="935228"/>
            <a:ext cx="1512168" cy="1440160"/>
          </a:xfrm>
          <a:prstGeom prst="rect">
            <a:avLst/>
          </a:prstGeom>
          <a:noFill/>
          <a:ln w="76200">
            <a:solidFill>
              <a:srgbClr val="4F6228"/>
            </a:solidFill>
            <a:miter lim="800000"/>
            <a:headEnd/>
            <a:tailEnd/>
          </a:ln>
        </p:spPr>
      </p:pic>
      <p:pic>
        <p:nvPicPr>
          <p:cNvPr id="8" name="Picture 20" descr="C:\Users\Наталья\Desktop\к игре\o5-tp-algoritm-odevaniya-ziney-odezhdy-0.png"/>
          <p:cNvPicPr>
            <a:picLocks noChangeAspect="1" noChangeArrowheads="1"/>
          </p:cNvPicPr>
          <p:nvPr/>
        </p:nvPicPr>
        <p:blipFill>
          <a:blip r:embed="rId5" cstate="print"/>
          <a:srcRect l="20362" t="26671" r="59885" b="49621"/>
          <a:stretch>
            <a:fillRect/>
          </a:stretch>
        </p:blipFill>
        <p:spPr bwMode="auto">
          <a:xfrm>
            <a:off x="1064252" y="2692137"/>
            <a:ext cx="1456689" cy="1456689"/>
          </a:xfrm>
          <a:prstGeom prst="rect">
            <a:avLst/>
          </a:prstGeom>
          <a:noFill/>
          <a:ln w="76200">
            <a:solidFill>
              <a:srgbClr val="4F6228"/>
            </a:solidFill>
          </a:ln>
        </p:spPr>
      </p:pic>
      <p:pic>
        <p:nvPicPr>
          <p:cNvPr id="9" name="Рисунок 8" descr="Sweater Clip Art"/>
          <p:cNvPicPr/>
          <p:nvPr/>
        </p:nvPicPr>
        <p:blipFill>
          <a:blip r:embed="rId6" cstate="print"/>
          <a:srcRect/>
          <a:stretch>
            <a:fillRect/>
          </a:stretch>
        </p:blipFill>
        <p:spPr bwMode="auto">
          <a:xfrm>
            <a:off x="1064252" y="4452069"/>
            <a:ext cx="1519848" cy="1549304"/>
          </a:xfrm>
          <a:prstGeom prst="rect">
            <a:avLst/>
          </a:prstGeom>
          <a:noFill/>
          <a:ln w="76200">
            <a:solidFill>
              <a:srgbClr val="4F6228"/>
            </a:solidFill>
            <a:miter lim="800000"/>
            <a:headEnd/>
            <a:tailEnd/>
          </a:ln>
        </p:spPr>
      </p:pic>
      <p:pic>
        <p:nvPicPr>
          <p:cNvPr id="10" name="Picture 19" descr="C:\Users\Наталья\Desktop\к игре\1286514604_algoritm_odev6.jpg"/>
          <p:cNvPicPr>
            <a:picLocks noChangeAspect="1" noChangeArrowheads="1"/>
          </p:cNvPicPr>
          <p:nvPr/>
        </p:nvPicPr>
        <p:blipFill>
          <a:blip r:embed="rId7" cstate="print"/>
          <a:srcRect l="23051" r="50000" b="61968"/>
          <a:stretch>
            <a:fillRect/>
          </a:stretch>
        </p:blipFill>
        <p:spPr bwMode="auto">
          <a:xfrm>
            <a:off x="2843808" y="4450452"/>
            <a:ext cx="1512168" cy="1512168"/>
          </a:xfrm>
          <a:prstGeom prst="rect">
            <a:avLst/>
          </a:prstGeom>
          <a:noFill/>
          <a:ln w="76200">
            <a:solidFill>
              <a:srgbClr val="4F6228"/>
            </a:solidFill>
          </a:ln>
        </p:spPr>
      </p:pic>
      <p:pic>
        <p:nvPicPr>
          <p:cNvPr id="11" name="Picture 8" descr="C:\Users\Наталья\Desktop\к игре\1286514604_algoritm_odev4.jpg"/>
          <p:cNvPicPr>
            <a:picLocks noChangeAspect="1" noChangeArrowheads="1"/>
          </p:cNvPicPr>
          <p:nvPr/>
        </p:nvPicPr>
        <p:blipFill>
          <a:blip r:embed="rId8" cstate="print"/>
          <a:srcRect l="24469" t="42021" r="50000" b="22074"/>
          <a:stretch>
            <a:fillRect/>
          </a:stretch>
        </p:blipFill>
        <p:spPr bwMode="auto">
          <a:xfrm>
            <a:off x="4680012" y="4450452"/>
            <a:ext cx="1550921" cy="1550921"/>
          </a:xfrm>
          <a:prstGeom prst="rect">
            <a:avLst/>
          </a:prstGeom>
          <a:noFill/>
          <a:ln w="76200">
            <a:solidFill>
              <a:srgbClr val="4F6228"/>
            </a:solidFill>
          </a:ln>
        </p:spPr>
      </p:pic>
      <p:pic>
        <p:nvPicPr>
          <p:cNvPr id="12" name="Picture 17" descr="C:\Users\Наталья\Desktop\к игре\o5-tp-algoritm-odevaniya-ziney-odezhdy-0ор.png"/>
          <p:cNvPicPr>
            <a:picLocks noChangeAspect="1" noChangeArrowheads="1"/>
          </p:cNvPicPr>
          <p:nvPr/>
        </p:nvPicPr>
        <p:blipFill>
          <a:blip r:embed="rId9" cstate="print"/>
          <a:srcRect l="59514" t="61224" r="19231" b="11224"/>
          <a:stretch>
            <a:fillRect/>
          </a:stretch>
        </p:blipFill>
        <p:spPr bwMode="auto">
          <a:xfrm>
            <a:off x="6516216" y="4469829"/>
            <a:ext cx="1512168" cy="1512168"/>
          </a:xfrm>
          <a:prstGeom prst="rect">
            <a:avLst/>
          </a:prstGeom>
          <a:noFill/>
          <a:ln w="76200">
            <a:solidFill>
              <a:srgbClr val="4F6228"/>
            </a:solidFill>
          </a:ln>
        </p:spPr>
      </p:pic>
      <p:pic>
        <p:nvPicPr>
          <p:cNvPr id="13" name="Рисунок 12" descr="C:\Users\Наталья\Desktop\мое\аттестация\к игре\22502411-Зимнюю-коллекцию-одежды.jpg"/>
          <p:cNvPicPr/>
          <p:nvPr/>
        </p:nvPicPr>
        <p:blipFill>
          <a:blip r:embed="rId10" cstate="print"/>
          <a:srcRect r="58545" b="78263"/>
          <a:stretch>
            <a:fillRect/>
          </a:stretch>
        </p:blipFill>
        <p:spPr bwMode="auto">
          <a:xfrm>
            <a:off x="6516216" y="2682933"/>
            <a:ext cx="1512168" cy="1475096"/>
          </a:xfrm>
          <a:prstGeom prst="rect">
            <a:avLst/>
          </a:prstGeom>
          <a:noFill/>
          <a:ln w="76200">
            <a:solidFill>
              <a:srgbClr val="4F6228"/>
            </a:solidFill>
            <a:miter lim="800000"/>
            <a:headEnd/>
            <a:tailEnd/>
          </a:ln>
        </p:spPr>
      </p:pic>
      <p:pic>
        <p:nvPicPr>
          <p:cNvPr id="14" name="Рисунок 13" descr="Про варежки... с гаданиями. Обсуждение на LiveInternet - Российский Сервис Онлайн-Дневников"/>
          <p:cNvPicPr/>
          <p:nvPr/>
        </p:nvPicPr>
        <p:blipFill>
          <a:blip r:embed="rId11" cstate="print"/>
          <a:srcRect/>
          <a:stretch>
            <a:fillRect/>
          </a:stretch>
        </p:blipFill>
        <p:spPr bwMode="auto">
          <a:xfrm>
            <a:off x="6516217" y="953919"/>
            <a:ext cx="1468394" cy="1466668"/>
          </a:xfrm>
          <a:prstGeom prst="rect">
            <a:avLst/>
          </a:prstGeom>
          <a:noFill/>
          <a:ln w="76200">
            <a:solidFill>
              <a:srgbClr val="4F6228"/>
            </a:solidFill>
            <a:miter lim="800000"/>
            <a:headEnd/>
            <a:tailEnd/>
          </a:ln>
        </p:spPr>
      </p:pic>
      <p:sp>
        <p:nvSpPr>
          <p:cNvPr id="15" name="Заголовок 1"/>
          <p:cNvSpPr>
            <a:spLocks noGrp="1"/>
          </p:cNvSpPr>
          <p:nvPr>
            <p:ph type="ctrTitle"/>
          </p:nvPr>
        </p:nvSpPr>
        <p:spPr>
          <a:xfrm>
            <a:off x="2051720" y="260648"/>
            <a:ext cx="4896544" cy="548680"/>
          </a:xfrm>
        </p:spPr>
        <p:txBody>
          <a:bodyPr>
            <a:noAutofit/>
          </a:bodyPr>
          <a:lstStyle/>
          <a:p>
            <a:r>
              <a:rPr lang="ru-RU" sz="2400" b="1" dirty="0" smtClean="0">
                <a:solidFill>
                  <a:srgbClr val="4F6228"/>
                </a:solidFill>
                <a:latin typeface="Times New Roman" pitchFamily="18" charset="0"/>
                <a:cs typeface="Times New Roman" pitchFamily="18" charset="0"/>
              </a:rPr>
              <a:t>«Как Вову учили одеваться»</a:t>
            </a:r>
            <a:endParaRPr lang="ru-RU" sz="2400" b="1" dirty="0">
              <a:solidFill>
                <a:srgbClr val="4F6228"/>
              </a:solidFill>
              <a:latin typeface="Times New Roman" pitchFamily="18" charset="0"/>
              <a:cs typeface="Times New Roman" pitchFamily="18" charset="0"/>
            </a:endParaRPr>
          </a:p>
        </p:txBody>
      </p:sp>
    </p:spTree>
    <p:extLst>
      <p:ext uri="{BB962C8B-B14F-4D97-AF65-F5344CB8AC3E}">
        <p14:creationId xmlns:p14="http://schemas.microsoft.com/office/powerpoint/2010/main" val="3784385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1570</TotalTime>
  <Words>2038</Words>
  <Application>Microsoft Office PowerPoint</Application>
  <PresentationFormat>Экран (4:3)</PresentationFormat>
  <Paragraphs>322</Paragraphs>
  <Slides>55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   Методическое пособие для детей дошкольного возраста 4-5 лет «Мойдодыр».    </vt:lpstr>
      <vt:lpstr>Презентация PowerPoint</vt:lpstr>
      <vt:lpstr>Презентация PowerPoint</vt:lpstr>
      <vt:lpstr>Презентация PowerPoint</vt:lpstr>
      <vt:lpstr>«Как Вова учился мыть руки» </vt:lpstr>
      <vt:lpstr>«Ванные принадлежности»</vt:lpstr>
      <vt:lpstr>«Чистота – залог здоровья»</vt:lpstr>
      <vt:lpstr>«Поможем Вове сервировать стол»</vt:lpstr>
      <vt:lpstr>«Как Вову учили одеваться»</vt:lpstr>
      <vt:lpstr>           ЦЕЛЬ: формирование у дошкольников практического опыта  по соблюдения культурно -гигиенических навыков  через уроки Мойдодыра,  развитие у детей познавательного интереса и  активации творческих способностей педагогов. ЗАДАЧИ: - формирование у детей понятие  «гигиена»,  « гигиенические навыки». - закрепить представление о правилах личной гигиены, уточнить и систематизировать знания детей о необходимости гигиенических процедур. - воспитывать у детей желание выглядеть чистыми, аккуратными и опрятными. - формировать у детей желание вести здоровый образ жизни и заниматься физической культурой.            </vt:lpstr>
      <vt:lpstr>     </vt:lpstr>
      <vt:lpstr>Презентация PowerPoint</vt:lpstr>
      <vt:lpstr>Презентация PowerPoint</vt:lpstr>
      <vt:lpstr>Презентация PowerPoint</vt:lpstr>
      <vt:lpstr>   Приложение к методическому пособию  для детей дошкольного возраста 4-5 лет.  (Картотека серии занятий, игр,                                       игр-этюдов, стихов, папка – передвижка рассказов).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Дидактическая игра  «Для чего нужно?»</dc:title>
  <dc:creator>Наталья</dc:creator>
  <cp:lastModifiedBy>1</cp:lastModifiedBy>
  <cp:revision>149</cp:revision>
  <dcterms:created xsi:type="dcterms:W3CDTF">2014-11-22T20:52:47Z</dcterms:created>
  <dcterms:modified xsi:type="dcterms:W3CDTF">2019-03-15T07:04:03Z</dcterms:modified>
</cp:coreProperties>
</file>