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9"/>
  </p:notesMasterIdLst>
  <p:sldIdLst>
    <p:sldId id="257" r:id="rId2"/>
    <p:sldId id="260" r:id="rId3"/>
    <p:sldId id="262" r:id="rId4"/>
    <p:sldId id="264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270" r:id="rId14"/>
    <p:sldId id="328" r:id="rId15"/>
    <p:sldId id="329" r:id="rId16"/>
    <p:sldId id="327" r:id="rId17"/>
    <p:sldId id="331" r:id="rId18"/>
    <p:sldId id="337" r:id="rId19"/>
    <p:sldId id="334" r:id="rId20"/>
    <p:sldId id="271" r:id="rId21"/>
    <p:sldId id="332" r:id="rId22"/>
    <p:sldId id="282" r:id="rId23"/>
    <p:sldId id="286" r:id="rId24"/>
    <p:sldId id="335" r:id="rId25"/>
    <p:sldId id="338" r:id="rId26"/>
    <p:sldId id="333" r:id="rId27"/>
    <p:sldId id="336" r:id="rId2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488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BA8C4-EE43-470E-9A97-8A4E8D32DEC0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455B8-5856-4F91-AB31-D1110A2012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455B8-5856-4F91-AB31-D1110A2012F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455B8-5856-4F91-AB31-D1110A2012F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6743700" y="4064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6858000" cy="335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9728" y="852220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28700" y="3759200"/>
            <a:ext cx="4800600" cy="23368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16586" y="3226816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14300" y="203200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3200400" y="2820416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3271266" y="2946400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3257550" y="2932601"/>
            <a:ext cx="342900" cy="5884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14350" y="508000"/>
            <a:ext cx="5829300" cy="23368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5257800" y="0"/>
            <a:ext cx="16002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6858000" cy="2072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09728" y="852220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1194816" y="4370832"/>
            <a:ext cx="8327136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5129784" y="3901017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5200650" y="4027001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186934" y="4013202"/>
            <a:ext cx="342900" cy="588433"/>
          </a:xfrm>
        </p:spPr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406400"/>
            <a:ext cx="4914900" cy="776182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543550" y="406402"/>
            <a:ext cx="108585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71266" y="1368497"/>
            <a:ext cx="342900" cy="588433"/>
          </a:xfrm>
        </p:spPr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226314" y="2036064"/>
            <a:ext cx="6377940" cy="6096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6743700" y="2540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4300" y="3048000"/>
            <a:ext cx="6624828" cy="406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16586" y="189803"/>
            <a:ext cx="6624828" cy="28529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6319" y="3657601"/>
            <a:ext cx="4860131" cy="2230967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9728" y="852220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14300" y="203200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14300" y="325120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3200400" y="2820416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3271266" y="2946400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57550" y="2932601"/>
            <a:ext cx="342900" cy="5884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711200"/>
            <a:ext cx="5829300" cy="2032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14" y="304800"/>
            <a:ext cx="6400800" cy="101193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343400" y="8546592"/>
            <a:ext cx="2283714" cy="487680"/>
          </a:xfrm>
        </p:spPr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3422310" y="2100870"/>
            <a:ext cx="6691" cy="6426076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226314" y="1828800"/>
            <a:ext cx="3028950" cy="6242304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3600450" y="1828800"/>
            <a:ext cx="3028950" cy="6242304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3429000" y="2933700"/>
            <a:ext cx="0" cy="5583936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6858000" cy="1930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14300" y="1828800"/>
            <a:ext cx="6624828" cy="1219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9442" y="8522208"/>
            <a:ext cx="6624828" cy="41452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6314" y="2032000"/>
            <a:ext cx="3030141" cy="977299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593498" y="2032000"/>
            <a:ext cx="3031331" cy="97536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28600" y="8546592"/>
            <a:ext cx="2686050" cy="48768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4300" y="170688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226314" y="3295178"/>
            <a:ext cx="3031236" cy="5091205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3600450" y="3295177"/>
            <a:ext cx="3028950" cy="509625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3200400" y="1274715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3271266" y="1400699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3257550" y="1389889"/>
            <a:ext cx="342900" cy="588433"/>
          </a:xfrm>
        </p:spPr>
        <p:txBody>
          <a:bodyPr/>
          <a:lstStyle>
            <a:lvl1pPr algn="ctr">
              <a:defRPr/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257550" y="1381361"/>
            <a:ext cx="342900" cy="588433"/>
          </a:xfrm>
        </p:spPr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6858000" cy="2072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09728" y="8522209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14300" y="211328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200400" y="8432800"/>
            <a:ext cx="457200" cy="58843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14300" y="203200"/>
            <a:ext cx="6624828" cy="406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6858000" cy="15849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14300" y="812800"/>
            <a:ext cx="2057400" cy="7823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1219200"/>
            <a:ext cx="1771650" cy="13208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85750" y="2641601"/>
            <a:ext cx="1771650" cy="5526617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4300" y="203200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4300" y="71120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2343150" y="914400"/>
            <a:ext cx="4229100" cy="7213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971550" y="304800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042416" y="430784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28700" y="416985"/>
            <a:ext cx="342900" cy="588433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12014" y="8517847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314" y="8547797"/>
            <a:ext cx="2537460" cy="48768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14300" y="711200"/>
            <a:ext cx="662482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14300" y="203200"/>
            <a:ext cx="6624828" cy="40233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14300" y="812800"/>
            <a:ext cx="2057400" cy="78232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971550" y="304800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42416" y="430784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28700" y="416985"/>
            <a:ext cx="342900" cy="588433"/>
          </a:xfrm>
        </p:spPr>
        <p:txBody>
          <a:bodyPr/>
          <a:lstStyle/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281" y="6705600"/>
            <a:ext cx="4400550" cy="16256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0281" y="812800"/>
            <a:ext cx="4400550" cy="56896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50" y="1320800"/>
            <a:ext cx="1828800" cy="70104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12014" y="8517847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341114" y="8539979"/>
            <a:ext cx="2283714" cy="487680"/>
          </a:xfrm>
        </p:spPr>
        <p:txBody>
          <a:bodyPr/>
          <a:lstStyle/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314" y="8547797"/>
            <a:ext cx="2688336" cy="4876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8940800"/>
            <a:ext cx="6858000" cy="203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6858000" cy="185782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6743700" y="0"/>
            <a:ext cx="114300" cy="914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12014" y="8517847"/>
            <a:ext cx="6624828" cy="41275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343400" y="8539979"/>
            <a:ext cx="2283714" cy="48768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8193716-E058-4A1A-9C36-99D04E3397F4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28600" y="8547797"/>
            <a:ext cx="2686050" cy="48768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4300" y="207264"/>
            <a:ext cx="6624828" cy="8729472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4300" y="1702324"/>
            <a:ext cx="6624828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3200400" y="1274715"/>
            <a:ext cx="457200" cy="8128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3271266" y="1400699"/>
            <a:ext cx="315468" cy="560832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3257550" y="1386900"/>
            <a:ext cx="342900" cy="58843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226314" y="304800"/>
            <a:ext cx="6400800" cy="1011936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26314" y="2032000"/>
            <a:ext cx="6400800" cy="6132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Мои документы 18 11 2013\Фото для ДХШ\2008\Фото преподавателей\PA15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2" y="2000232"/>
            <a:ext cx="1928826" cy="25717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47" y="304800"/>
            <a:ext cx="6268685" cy="112392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округа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Саранск</a:t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67868" y="2190733"/>
            <a:ext cx="6268685" cy="5941331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  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преподавателя 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МБУДО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«Детская художественная школа № 3» городского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округа Саранск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13.10.1973</a:t>
            </a:r>
          </a:p>
          <a:p>
            <a:pPr>
              <a:spcBef>
                <a:spcPts val="0"/>
              </a:spcBef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900" b="1" dirty="0" smtClean="0">
                <a:latin typeface="Times New Roman" pitchFamily="16" charset="0"/>
              </a:rPr>
              <a:t>художник-мастер, СХУ им. Ф.В. </a:t>
            </a:r>
            <a:r>
              <a:rPr lang="ru-RU" sz="1900" b="1" dirty="0" err="1" smtClean="0">
                <a:latin typeface="Times New Roman" pitchFamily="16" charset="0"/>
              </a:rPr>
              <a:t>Сычкова</a:t>
            </a:r>
            <a:r>
              <a:rPr lang="ru-RU" sz="1900" b="1" dirty="0" smtClean="0">
                <a:latin typeface="Times New Roman" pitchFamily="16" charset="0"/>
              </a:rPr>
              <a:t>, диплом ЕТ № 690179,  дата выдачи 24 июня 1992 года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Филология. Русский язык и литература, МГПИ им. М.Е.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b="1" dirty="0" smtClean="0">
                <a:latin typeface="Times New Roman" pitchFamily="16" charset="0"/>
              </a:rPr>
              <a:t>диплом № БВС 0603897, дата выдачи 29.01.2000 года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24 года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27 лет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22.05.2014г.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Приказ №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448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604" y="2357422"/>
            <a:ext cx="300039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Кудиновой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Татьяны Викторовны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Кудинова высшая\Дипломы\Сказки сельвы 2016Рузавина Карина победитель Ку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712" y="755576"/>
            <a:ext cx="5154316" cy="7088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Кудинова высшая\Дипломы\Я поведу тебя в муз 2015 Кривова Софья 3 Куд у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720" y="755576"/>
            <a:ext cx="5130357" cy="705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Кудинова высшая\Дипломы\Я поведу тебя в муз 2015 Шашкина Ирина 2 Куд у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712" y="899592"/>
            <a:ext cx="5184576" cy="713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Количество учащихся (коллективов), принимающих участие в конкурсах, фестивалях, выставках различного уровня за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Кудинова высшая\Дипломы\Енисейская мозаика 2016 Прынзина Алена участие Ку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752" y="1979712"/>
            <a:ext cx="4630699" cy="6368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7" y="899592"/>
            <a:ext cx="643667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Кудинова высшая\Дипломы\Магия бисера Кудин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704" y="827584"/>
            <a:ext cx="5206678" cy="7160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7.Участие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преподавателя или учащихся в мероприятиях концертно-просветительского, художественно-творческого характера.</a:t>
            </a:r>
            <a:endParaRPr lang="ru-RU" sz="2000" dirty="0"/>
          </a:p>
        </p:txBody>
      </p:sp>
      <p:pic>
        <p:nvPicPr>
          <p:cNvPr id="15362" name="Picture 2" descr="E:\Кудинова высшая\Дипломы мои\3 Всероссийск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736" y="1835696"/>
            <a:ext cx="4764912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Кудинова высшая\Дипломы мои\Шумбрат 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80" y="611560"/>
            <a:ext cx="5523787" cy="7596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539552"/>
            <a:ext cx="5616624" cy="772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688" y="683568"/>
            <a:ext cx="5400600" cy="742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переподготовка.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2339752"/>
            <a:ext cx="6354794" cy="462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Поступление учащихся в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ССУЗы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ВУЗы за межаттестационный период.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28" y="1763688"/>
            <a:ext cx="4892080" cy="672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Кудинова высшая\Справки поступившие\Мушкина Сесорова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80" y="251520"/>
            <a:ext cx="5677933" cy="7808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9.Наличие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авторских учебно-методических пособий.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736" y="1835696"/>
            <a:ext cx="4703194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Признание высокого профессионализма, в т.ч.: наличие грамот, благодарственных писем, полученных за работу преподавателя   (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E:\Кудинова высшая\Дипломы мои\Одаренные 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744" y="1835696"/>
            <a:ext cx="4683061" cy="6440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Кудинова высшая\Дипломы мои\Благодарность Краеведческий 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539552"/>
            <a:ext cx="5677933" cy="7808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Кудинова высшая\Дипломы мои\Одаренные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704" y="539552"/>
            <a:ext cx="5206678" cy="7160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Documents and Settings\Андрей\Рабочий стол\Документы сканированные\поч грамота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22" y="1785918"/>
            <a:ext cx="4500594" cy="6363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Кудинова высшая\Дипломы мои\Благодарность Тултаева 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80" y="539552"/>
            <a:ext cx="5520848" cy="7592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85794" y="3786182"/>
            <a:ext cx="5429288" cy="2428892"/>
          </a:xfrm>
        </p:spPr>
        <p:txBody>
          <a:bodyPr/>
          <a:lstStyle/>
          <a:p>
            <a:pPr marL="342900" indent="-34290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b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научно-практических конференциях, педагогических чтениях,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семинарах,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секциях,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методических объединениях.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792" y="3347864"/>
            <a:ext cx="3963067" cy="545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3.Позитивная динамика доли учащихся, успевающих на «4» и «5» за предшествующий учебный год (%).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Справка мо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744" y="1763688"/>
            <a:ext cx="4657609" cy="6587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14282"/>
            <a:ext cx="6412824" cy="135732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4.Результаты участия обучающихся в профессиональных конкурсах, проводимых под патронатом Министерства культуры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736" y="1835696"/>
            <a:ext cx="4840061" cy="665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85720"/>
            <a:ext cx="6341386" cy="157163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обучающихся в мероприятиях различных уровней по учебной деятельности: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-предметные олимпиады;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-фестивали;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-марафоны;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-выставки-конкурсы</a:t>
            </a:r>
            <a:endParaRPr lang="ru-RU" sz="2000" dirty="0"/>
          </a:p>
        </p:txBody>
      </p:sp>
      <p:pic>
        <p:nvPicPr>
          <p:cNvPr id="5122" name="Picture 2" descr="E:\Кудинова высшая\Дипломы\ЖП 2016 Шашкина Ирина грам Ку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752" y="1979712"/>
            <a:ext cx="4578338" cy="629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Кудинова высшая\Дипломы\ЖП 2016 Шашкина Ирина дипл Ку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704" y="683568"/>
            <a:ext cx="5337454" cy="7340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Кудинова высшая\Дипломы\ЖП 2017 Казакова Алина 2м Куд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704" y="611560"/>
            <a:ext cx="5396136" cy="7420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Кудинова высшая\Дипломы\ЖП 2017 Каргина Настя Диплом Куд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712" y="683568"/>
            <a:ext cx="5259040" cy="7232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635</TotalTime>
  <Words>216</Words>
  <Application>Microsoft Office PowerPoint</Application>
  <PresentationFormat>Экран (4:3)</PresentationFormat>
  <Paragraphs>37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Официальная</vt:lpstr>
      <vt:lpstr>Администрация городского округа Саранск Управление культуры</vt:lpstr>
      <vt:lpstr>1. Повышение квалификации, профессиональная переподготовка.</vt:lpstr>
      <vt:lpstr>2. Выступление на научно-практических конференциях, педагогических чтениях, семинарах, секциях, методических объединениях.</vt:lpstr>
      <vt:lpstr>3.Позитивная динамика доли учащихся, успевающих на «4» и «5» за предшествующий учебный год (%).</vt:lpstr>
      <vt:lpstr>   4.Результаты участия обучающихся в профессиональных конкурсах, проводимых под патронатом Министерства культуры</vt:lpstr>
      <vt:lpstr>5. Результаты участия обучающихся в мероприятиях различных уровней по учебной деятельности:  -предметные олимпиады; -фестивали; -марафоны; -выставки-конкурсы</vt:lpstr>
      <vt:lpstr>Слайд 7</vt:lpstr>
      <vt:lpstr>Слайд 8</vt:lpstr>
      <vt:lpstr>Слайд 9</vt:lpstr>
      <vt:lpstr>Слайд 10</vt:lpstr>
      <vt:lpstr>Слайд 11</vt:lpstr>
      <vt:lpstr>Слайд 12</vt:lpstr>
      <vt:lpstr>6. Количество учащихся (коллективов), принимающих участие в конкурсах, фестивалях, выставках различного уровня за межаттестационный период.</vt:lpstr>
      <vt:lpstr>Слайд 14</vt:lpstr>
      <vt:lpstr>Слайд 15</vt:lpstr>
      <vt:lpstr>7.Участие преподавателя или учащихся в мероприятиях концертно-просветительского, художественно-творческого характера.</vt:lpstr>
      <vt:lpstr>Слайд 17</vt:lpstr>
      <vt:lpstr>Слайд 18</vt:lpstr>
      <vt:lpstr>Слайд 19</vt:lpstr>
      <vt:lpstr>8. Поступление учащихся в ССУЗы и ВУЗы за межаттестационный период.</vt:lpstr>
      <vt:lpstr>Слайд 21</vt:lpstr>
      <vt:lpstr>9.Наличие авторских учебно-методических пособий.</vt:lpstr>
      <vt:lpstr>Признание высокого профессионализма, в т.ч.: наличие грамот, благодарственных писем, полученных за работу преподавателя   (за межаттестационный период)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   ПОРТФОЛИО</dc:title>
  <dc:creator>Admin</dc:creator>
  <cp:lastModifiedBy>Home</cp:lastModifiedBy>
  <cp:revision>94</cp:revision>
  <dcterms:created xsi:type="dcterms:W3CDTF">2013-02-21T19:27:44Z</dcterms:created>
  <dcterms:modified xsi:type="dcterms:W3CDTF">2019-03-14T09:21:57Z</dcterms:modified>
</cp:coreProperties>
</file>