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0"/>
  </p:notesMasterIdLst>
  <p:sldIdLst>
    <p:sldId id="256" r:id="rId2"/>
    <p:sldId id="269" r:id="rId3"/>
    <p:sldId id="287" r:id="rId4"/>
    <p:sldId id="449" r:id="rId5"/>
    <p:sldId id="427" r:id="rId6"/>
    <p:sldId id="359" r:id="rId7"/>
    <p:sldId id="360" r:id="rId8"/>
    <p:sldId id="373" r:id="rId9"/>
    <p:sldId id="374" r:id="rId10"/>
    <p:sldId id="456" r:id="rId11"/>
    <p:sldId id="361" r:id="rId12"/>
    <p:sldId id="368" r:id="rId13"/>
    <p:sldId id="369" r:id="rId14"/>
    <p:sldId id="370" r:id="rId15"/>
    <p:sldId id="455" r:id="rId16"/>
    <p:sldId id="371" r:id="rId17"/>
    <p:sldId id="376" r:id="rId18"/>
    <p:sldId id="444" r:id="rId19"/>
    <p:sldId id="397" r:id="rId20"/>
    <p:sldId id="445" r:id="rId21"/>
    <p:sldId id="440" r:id="rId22"/>
    <p:sldId id="271" r:id="rId23"/>
    <p:sldId id="398" r:id="rId24"/>
    <p:sldId id="446" r:id="rId25"/>
    <p:sldId id="447" r:id="rId26"/>
    <p:sldId id="338" r:id="rId27"/>
    <p:sldId id="428" r:id="rId28"/>
    <p:sldId id="448" r:id="rId29"/>
    <p:sldId id="349" r:id="rId30"/>
    <p:sldId id="400" r:id="rId31"/>
    <p:sldId id="426" r:id="rId32"/>
    <p:sldId id="401" r:id="rId33"/>
    <p:sldId id="450" r:id="rId34"/>
    <p:sldId id="418" r:id="rId35"/>
    <p:sldId id="419" r:id="rId36"/>
    <p:sldId id="404" r:id="rId37"/>
    <p:sldId id="407" r:id="rId38"/>
    <p:sldId id="431" r:id="rId39"/>
    <p:sldId id="430" r:id="rId40"/>
    <p:sldId id="406" r:id="rId41"/>
    <p:sldId id="451" r:id="rId42"/>
    <p:sldId id="452" r:id="rId43"/>
    <p:sldId id="408" r:id="rId44"/>
    <p:sldId id="433" r:id="rId45"/>
    <p:sldId id="409" r:id="rId46"/>
    <p:sldId id="410" r:id="rId47"/>
    <p:sldId id="441" r:id="rId48"/>
    <p:sldId id="416" r:id="rId49"/>
    <p:sldId id="435" r:id="rId50"/>
    <p:sldId id="453" r:id="rId51"/>
    <p:sldId id="350" r:id="rId52"/>
    <p:sldId id="443" r:id="rId53"/>
    <p:sldId id="422" r:id="rId54"/>
    <p:sldId id="436" r:id="rId55"/>
    <p:sldId id="437" r:id="rId56"/>
    <p:sldId id="438" r:id="rId57"/>
    <p:sldId id="454" r:id="rId58"/>
    <p:sldId id="439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480CCE-D1CF-42C5-B06D-91166BD9CB7A}">
          <p14:sldIdLst>
            <p14:sldId id="256"/>
            <p14:sldId id="269"/>
            <p14:sldId id="287"/>
            <p14:sldId id="449"/>
            <p14:sldId id="427"/>
            <p14:sldId id="359"/>
            <p14:sldId id="360"/>
            <p14:sldId id="373"/>
            <p14:sldId id="374"/>
            <p14:sldId id="456"/>
            <p14:sldId id="361"/>
            <p14:sldId id="368"/>
            <p14:sldId id="369"/>
            <p14:sldId id="370"/>
            <p14:sldId id="455"/>
            <p14:sldId id="371"/>
            <p14:sldId id="376"/>
            <p14:sldId id="444"/>
            <p14:sldId id="397"/>
            <p14:sldId id="445"/>
            <p14:sldId id="440"/>
            <p14:sldId id="271"/>
            <p14:sldId id="398"/>
            <p14:sldId id="446"/>
            <p14:sldId id="447"/>
            <p14:sldId id="338"/>
            <p14:sldId id="428"/>
            <p14:sldId id="448"/>
            <p14:sldId id="349"/>
            <p14:sldId id="400"/>
            <p14:sldId id="426"/>
            <p14:sldId id="401"/>
            <p14:sldId id="450"/>
            <p14:sldId id="418"/>
            <p14:sldId id="419"/>
            <p14:sldId id="404"/>
            <p14:sldId id="407"/>
            <p14:sldId id="431"/>
            <p14:sldId id="430"/>
            <p14:sldId id="406"/>
            <p14:sldId id="451"/>
            <p14:sldId id="452"/>
            <p14:sldId id="408"/>
            <p14:sldId id="433"/>
            <p14:sldId id="409"/>
            <p14:sldId id="410"/>
            <p14:sldId id="441"/>
            <p14:sldId id="416"/>
            <p14:sldId id="435"/>
            <p14:sldId id="453"/>
            <p14:sldId id="350"/>
            <p14:sldId id="443"/>
            <p14:sldId id="422"/>
            <p14:sldId id="436"/>
            <p14:sldId id="437"/>
            <p14:sldId id="438"/>
            <p14:sldId id="454"/>
            <p14:sldId id="439"/>
          </p14:sldIdLst>
        </p14:section>
        <p14:section name="Раздел без заголовка" id="{893B9813-27C1-429F-A539-DF89EDEC2BC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26" autoAdjust="0"/>
    <p:restoredTop sz="88530" autoAdjust="0"/>
  </p:normalViewPr>
  <p:slideViewPr>
    <p:cSldViewPr>
      <p:cViewPr>
        <p:scale>
          <a:sx n="70" d="100"/>
          <a:sy n="70" d="100"/>
        </p:scale>
        <p:origin x="-185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717ED1-A754-49C3-B46D-38D3CEBC631B}" type="datetimeFigureOut">
              <a:rPr lang="ru-RU"/>
              <a:pPr>
                <a:defRPr/>
              </a:pPr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4D7C88-9A11-4BA6-87BC-92C2F1B6A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5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4BEC-1D60-4633-BB50-2177E0B34246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BD908-DDB6-4CD0-81AF-1E520D7BE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59F5-062A-4906-BDCC-D82FEF316165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12A2-38E0-48A7-B2F4-5DF5A5195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B3434-BDA0-47E1-B4CF-6C90802F13EC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5649-A1E4-4669-820B-3A7EAF0F5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9A44-9A70-4A2A-9DC2-449FA4F7BD00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B3425-A9AD-43C2-8296-74B89AE7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2337-AAA1-4598-B534-8752D210A29B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E2C4-75C6-4200-835F-4B83F66E2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A8E7C-5D7B-4136-B29E-159275336467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B6279-02B8-4A2C-85B4-27C9175BC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FEAD-F5F4-44DA-9229-E2D496A857B2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9F9FF-100B-4EFC-AC55-633DB014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D558-6774-45D6-A013-81571EF3C63D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0580-E93F-45A1-8A7C-3EDE63E22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7999-4CC5-43CE-9048-9E65C32445BB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E8A-7549-43AE-8711-E8166FBB9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DBF89-3C3E-4EF8-BF16-AA38218DD352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FF2D-5F81-4DD4-A2AD-28B22DC84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BC0F-98A4-489D-BDFF-AE8E4395EC02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F4F2-62E1-4989-ACAB-4CCFDE25C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9D194C-6109-4198-B5D6-6762A70E149B}" type="datetimeFigureOut">
              <a:rPr lang="en-US"/>
              <a:pPr>
                <a:defRPr/>
              </a:pPr>
              <a:t>9/2/2020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438BCD-FC3A-41C3-8E1C-68918063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sers.antiplagiat.ru/report/short/8?v=1&amp;c=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2390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Администрация городского округа Саранск</a:t>
            </a:r>
            <a:br>
              <a:rPr lang="ru-RU" sz="2000" dirty="0" smtClean="0"/>
            </a:br>
            <a:r>
              <a:rPr lang="ru-RU" sz="2000" dirty="0" smtClean="0"/>
              <a:t>Департамент по социальной политике городского округа Саранск</a:t>
            </a:r>
            <a:br>
              <a:rPr lang="ru-RU" sz="2000" dirty="0" smtClean="0"/>
            </a:br>
            <a:r>
              <a:rPr lang="ru-RU" sz="2000" dirty="0" smtClean="0"/>
              <a:t>Управление образования городского округа Саранск</a:t>
            </a:r>
            <a:r>
              <a:rPr lang="ru-RU" dirty="0" smtClean="0">
                <a:latin typeface="Trebuchet MS" panose="020B0603020202020204" pitchFamily="34" charset="0"/>
              </a:rPr>
              <a:t/>
            </a:r>
            <a:br>
              <a:rPr lang="ru-RU" dirty="0" smtClean="0">
                <a:latin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836712"/>
            <a:ext cx="82809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Дугушкиной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Екатерины Владимировны,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№80 комбинированного вида»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467544" y="2636912"/>
            <a:ext cx="56068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высшее. Государственное образовательное учреждение высшего профессионального образования «Ульяновский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государственный педагогический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университет имени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И.Н.Ульянова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Дошкольная педагогика и психология. Иностранный язык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Преподаватель дошкольной педагогики и психологии.  Учитель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немецкого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языка.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ВСВ  1151822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2007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</a:t>
            </a:r>
            <a:r>
              <a:rPr lang="ru-RU" sz="1600" dirty="0">
                <a:solidFill>
                  <a:prstClr val="black"/>
                </a:solidFill>
                <a:latin typeface="Times New Roman" pitchFamily="16" charset="0"/>
              </a:rPr>
              <a:t>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6" charset="0"/>
              </a:rPr>
              <a:t>13 лет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777C84">
                  <a:lumMod val="75000"/>
                </a:srgbClr>
              </a:buClr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.11.2015 (приказ  МО РМ № 10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C:\Users\Света\Desktop\NYI2Jzsr7X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20823" y="2924944"/>
            <a:ext cx="235226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Печатные издания: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российский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уровень.</a:t>
            </a:r>
            <a:endParaRPr lang="ru-RU" sz="2400" dirty="0"/>
          </a:p>
        </p:txBody>
      </p:sp>
      <p:pic>
        <p:nvPicPr>
          <p:cNvPr id="3" name="Picture 2" descr="http://skrinshoter.ru/i/160120/ANNplZU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7743" y="1328758"/>
            <a:ext cx="3897270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326376"/>
            <a:ext cx="3895682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9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krinshoter.ru/i/160120/KMAfyY4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5574" y="360863"/>
            <a:ext cx="4183665" cy="592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skrinshoter.ru/i/100220/CtEiraVm.png?download=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5374" y="332655"/>
            <a:ext cx="4261059" cy="60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1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24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857232"/>
            <a:ext cx="4643470" cy="57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krinshoter.ru/i/160120/H13d8Dd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6200000">
            <a:off x="1254018" y="-1254019"/>
            <a:ext cx="6635963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28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8785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83768" y="116632"/>
            <a:ext cx="4270986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krinshoter.ru/i/100220/tAiLcN6U.png?download=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23728" y="142423"/>
            <a:ext cx="4752528" cy="65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6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</a:t>
            </a:r>
            <a: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турнирах, </a:t>
            </a: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соревнованиях, акциях, фестивалях</a:t>
            </a:r>
            <a: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(в сети интернет)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5873" y="1468175"/>
            <a:ext cx="3810366" cy="538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47547" y="1409361"/>
            <a:ext cx="3769491" cy="53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75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ушинский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404664"/>
            <a:ext cx="4848301" cy="609329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89062" y="74831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Очная форма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dirty="0"/>
          </a:p>
        </p:txBody>
      </p:sp>
      <p:pic>
        <p:nvPicPr>
          <p:cNvPr id="3" name="Picture 2" descr="D:\Desktop\дипломы\май 2019\j4nsH1wB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862395"/>
            <a:ext cx="4139927" cy="56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36712"/>
            <a:ext cx="4499992" cy="561662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19944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9632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228600" y="1524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622" y="152400"/>
            <a:ext cx="8458200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Педагогический опыт: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cap="sm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«Развитие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сенсорных способностей в разных видах деятельности детей раннего возраста»</a:t>
            </a:r>
            <a:r>
              <a:rPr lang="ru-RU" sz="2800" b="1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b="1" cap="small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900" b="1" cap="sm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 на сайте: </a:t>
            </a:r>
            <a:r>
              <a:rPr lang="en-US" sz="2900" b="1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https://ds80sar.schoolrm.ru/sveden/employees/10024/188301/</a:t>
            </a:r>
            <a:endParaRPr lang="ru-RU" sz="2900" b="1" cap="small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00" b="1" i="0" u="none" strike="noStrike" kern="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Материал проверен  на плагиат: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2"/>
              </a:rPr>
              <a:t>https://users.antiplagiat.ru/report/short/8?v=1&amp;c=0</a:t>
            </a:r>
            <a:endParaRPr lang="ru-RU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kern="0" dirty="0" smtClean="0">
              <a:solidFill>
                <a:sysClr val="windowText" lastClr="00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ysClr val="windowText" lastClr="000000"/>
                </a:solidFill>
              </a:rPr>
              <a:t>Оригинальность составляет: 85,19%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esktop\дипломы\май 2019\j4nsH1wB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680" y="332656"/>
            <a:ext cx="4141312" cy="63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8784"/>
            <a:ext cx="4572000" cy="631057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esktop\дипломы\май 2019\j4nsH1wB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8024" y="764704"/>
            <a:ext cx="410445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4704"/>
            <a:ext cx="4464496" cy="60932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Очная форма</a:t>
            </a:r>
            <a:b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632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13576" cy="1440160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5. Наличие авторских программ, методических пособий.</a:t>
            </a:r>
            <a: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республиканский уровень)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Дополнительная </a:t>
            </a:r>
            <a:r>
              <a:rPr lang="ru-RU" sz="1800" b="1" i="1" dirty="0" smtClean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общеразвивающая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программа </a:t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«Мир сенсорики». </a:t>
            </a:r>
            <a:br>
              <a:rPr lang="ru-RU" sz="1800" b="1" i="1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" name="Picture 4" descr="C:\Users\Света\Downloads\IMG_477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2077" y="1527994"/>
            <a:ext cx="3768076" cy="533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Света\Downloads\IMG_477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8963" y="1527994"/>
            <a:ext cx="3875263" cy="533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ownloads\img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" y="184424"/>
            <a:ext cx="4707073" cy="64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К\Downloads\img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50" y="184424"/>
            <a:ext cx="4641162" cy="63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К\Downloads\img19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955" y="188640"/>
            <a:ext cx="4579163" cy="64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6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_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908720"/>
            <a:ext cx="4248472" cy="5949280"/>
          </a:xfrm>
          <a:prstGeom prst="rect">
            <a:avLst/>
          </a:prstGeom>
        </p:spPr>
      </p:pic>
      <p:pic>
        <p:nvPicPr>
          <p:cNvPr id="3" name="Рисунок 2" descr="IMG-3ba42094d11961c83ac25c7603eb256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36712"/>
            <a:ext cx="4221951" cy="60212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39752" y="26064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Дополнительная образовательная программа «Театральная ступенька»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_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66796"/>
            <a:ext cx="4248472" cy="6140431"/>
          </a:xfrm>
          <a:prstGeom prst="rect">
            <a:avLst/>
          </a:prstGeom>
        </p:spPr>
      </p:pic>
      <p:pic>
        <p:nvPicPr>
          <p:cNvPr id="3" name="Рисунок 2" descr="01_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4248472" cy="58559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0">
              <a:defRPr/>
            </a:pPr>
            <a:r>
              <a:rPr lang="ru-RU" sz="1800" dirty="0" smtClean="0">
                <a:solidFill>
                  <a:schemeClr val="tx2"/>
                </a:solidFill>
                <a:latin typeface="Times New Roman"/>
                <a:ea typeface="Calibri"/>
              </a:rPr>
              <a:t>6. Выступления </a:t>
            </a:r>
            <a:r>
              <a:rPr lang="ru-RU" sz="1800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на </a:t>
            </a:r>
            <a:r>
              <a:rPr lang="ru-RU" sz="1800" kern="50" dirty="0">
                <a:solidFill>
                  <a:schemeClr val="tx2"/>
                </a:solidFill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1027" name="Picture 3" descr="C:\Users\ПК\Desktop\VW2wHQd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99792" y="1120112"/>
            <a:ext cx="4113317" cy="565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ownloads\img19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11760" y="620688"/>
            <a:ext cx="4409501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6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ПК\Desktop\GainaOxw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764704"/>
            <a:ext cx="42484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ПК\Desktop\GainaOxw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12731" y="737320"/>
            <a:ext cx="42119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6357" y="188640"/>
            <a:ext cx="4112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Уровень образовательной организации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</a:b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7</a:t>
            </a:r>
            <a:r>
              <a:rPr lang="ru-RU" altLang="ru-RU" sz="2000" b="1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Проведении открытых занятий, мастер-классов, мероприятий </a:t>
            </a:r>
            <a: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93585" y="877887"/>
            <a:ext cx="4227673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0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28601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DBF5F9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1. Участие в инновационной (экспериментальной</a:t>
            </a:r>
            <a:r>
              <a:rPr kumimoji="0" lang="ru-RU" altLang="ru-RU" b="1" i="0" u="none" strike="noStrike" kern="0" cap="none" spc="0" normalizeH="0" noProof="0" dirty="0" smtClean="0">
                <a:ln>
                  <a:noFill/>
                </a:ln>
                <a:solidFill>
                  <a:srgbClr val="DBF5F9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) деятельности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597933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u="sng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Инновационная деятельность на уровне образовательной  организации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:</a:t>
            </a:r>
          </a:p>
          <a:p>
            <a:pPr marL="273050" lvl="0" indent="-27305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altLang="ru-RU" b="1" dirty="0" smtClean="0">
                <a:solidFill>
                  <a:schemeClr val="tx2"/>
                </a:solidFill>
                <a:latin typeface="Times New Roman" pitchFamily="16" charset="0"/>
                <a:cs typeface="Times New Roman" pitchFamily="16" charset="0"/>
              </a:rPr>
              <a:t>реализация проекта по теме</a:t>
            </a:r>
            <a:endParaRPr lang="ru-RU" altLang="ru-RU" b="1" dirty="0">
              <a:solidFill>
                <a:schemeClr val="tx2"/>
              </a:solidFill>
              <a:latin typeface="Times New Roman" pitchFamily="16" charset="0"/>
              <a:cs typeface="Times New Roman" pitchFamily="16" charset="0"/>
            </a:endParaRPr>
          </a:p>
          <a:p>
            <a:pPr lvl="0" algn="ctr">
              <a:spcBef>
                <a:spcPts val="0"/>
              </a:spcBef>
              <a:buClr>
                <a:srgbClr val="FE8637"/>
              </a:buClr>
              <a:buSzPct val="70000"/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«Познать себя и быть здоровым»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" y="1794738"/>
            <a:ext cx="3773821" cy="503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05" y="1805662"/>
            <a:ext cx="3789254" cy="505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80" y="836712"/>
            <a:ext cx="4495259" cy="59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600000">
            <a:off x="4499993" y="836712"/>
            <a:ext cx="402772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254603"/>
            <a:ext cx="426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Уровень образовательной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4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94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ru-RU" sz="18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9. Общественно-педагогическая </a:t>
            </a:r>
            <a:r>
              <a:rPr lang="ru-RU" sz="18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активность педагога: участие в комиссиях, педагогических сообществах, в жюри конкурсов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ПК\Desktop\X13i7SJ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11760" y="1052736"/>
            <a:ext cx="3985269" cy="56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_0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skrinshoter.ru/i/220120/Ujo1xNBy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25724" y="260648"/>
            <a:ext cx="4518276" cy="63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krinshoter.ru/i/220120/RGDSUV0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60648"/>
            <a:ext cx="4479481" cy="63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0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krinshoter.ru/i/220120/5nC1q3ja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720" y="404664"/>
            <a:ext cx="450528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К\Downloads\img1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0" y="404664"/>
            <a:ext cx="442799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978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30103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Позитивные результаты работы с воспитанниками: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системы воспитательной работы;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организация индивидуального подхода;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снижение простудной заболеваемости воспитанников;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отлаженная система взаимодействия с родителями;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реализация </a:t>
            </a:r>
            <a:r>
              <a:rPr lang="ru-RU" sz="1600" b="1" kern="50" dirty="0" err="1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технологий в воспитательном процессе;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духовно-нравственное воспитание и народные традиции</a:t>
            </a:r>
            <a:r>
              <a:rPr lang="ru-RU" sz="1800" kern="50" dirty="0"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44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819" y="404661"/>
            <a:ext cx="4394446" cy="62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600000">
            <a:off x="4644008" y="404664"/>
            <a:ext cx="422618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896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21600000">
            <a:off x="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01_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68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emaHKoX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922" y="96530"/>
            <a:ext cx="4709792" cy="666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05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_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indent="24130">
              <a:spcAft>
                <a:spcPts val="0"/>
              </a:spcAft>
            </a:pP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kern="5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11. </a:t>
            </a:r>
            <a:r>
              <a:rPr lang="ru-RU" sz="1600" b="1" kern="50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Качество</a:t>
            </a:r>
            <a:r>
              <a:rPr lang="ru-RU" sz="1600" b="1" kern="50" dirty="0" smtClean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взаимодействия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родителями: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систематическое 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родительских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собраний;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круглых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столов,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нетрадиционной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(педагогическое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просвещение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родителей);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экскурсий,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образовательных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путешествий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детьми;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проведение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совместных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конкурсов,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выставок;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родителей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субботниках,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благоустройстве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участков,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создании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развивающей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среды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Liberation Serif"/>
                <a:cs typeface="Times New Roman" pitchFamily="18" charset="0"/>
              </a:rPr>
              <a:t> </a:t>
            </a:r>
            <a:r>
              <a:rPr lang="ru-RU" sz="1600" b="1" kern="50" dirty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группы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20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_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427983" cy="6858000"/>
          </a:xfrm>
          <a:prstGeom prst="rect">
            <a:avLst/>
          </a:prstGeom>
        </p:spPr>
      </p:pic>
      <p:pic>
        <p:nvPicPr>
          <p:cNvPr id="4" name="Рисунок 3" descr="01_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_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6506" y="596088"/>
            <a:ext cx="4237423" cy="599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28994" y="596088"/>
            <a:ext cx="4237423" cy="599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98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77464" y="260648"/>
            <a:ext cx="4523502" cy="639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100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12. </a:t>
            </a:r>
            <a:r>
              <a:rPr lang="ru-RU" sz="2000" b="1" kern="50" dirty="0">
                <a:solidFill>
                  <a:schemeClr val="tx2"/>
                </a:solidFill>
                <a:latin typeface="Times New Roman"/>
                <a:ea typeface="Times New Roman"/>
              </a:rPr>
              <a:t>Работа с детьми из социально-неблагополучных </a:t>
            </a:r>
            <a:r>
              <a:rPr lang="ru-RU" sz="2000" b="1" kern="50" dirty="0" smtClean="0">
                <a:solidFill>
                  <a:schemeClr val="tx2"/>
                </a:solidFill>
                <a:latin typeface="Times New Roman"/>
                <a:ea typeface="Times New Roman"/>
              </a:rPr>
              <a:t>семей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44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504"/>
            <a:ext cx="8229600" cy="1143000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13. </a:t>
            </a:r>
            <a: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на порталах сети интернет</a:t>
            </a:r>
            <a:endParaRPr lang="ru-RU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415279"/>
            <a:ext cx="3825363" cy="541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61122" y="1339239"/>
            <a:ext cx="3878822" cy="548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069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67744" y="764704"/>
            <a:ext cx="461158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esktop\дипломы\июль 2018\Скриншот 2018-07-03 20_14_1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1176265"/>
            <a:ext cx="3978324" cy="56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kern="50" dirty="0">
                <a:solidFill>
                  <a:srgbClr val="1F497D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br>
              <a:rPr lang="ru-RU" sz="2000" b="1" kern="50" dirty="0">
                <a:solidFill>
                  <a:srgbClr val="1F497D"/>
                </a:solidFill>
                <a:latin typeface="Times New Roman"/>
                <a:ea typeface="Times New Roman"/>
              </a:rPr>
            </a:br>
            <a:r>
              <a:rPr lang="ru-RU" sz="2000" b="1" u="sng" kern="50" dirty="0" smtClean="0">
                <a:solidFill>
                  <a:srgbClr val="1F497D"/>
                </a:solidFill>
                <a:latin typeface="Times New Roman"/>
                <a:ea typeface="Times New Roman"/>
              </a:rPr>
              <a:t>муниципальный уровень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6314" y="1142984"/>
            <a:ext cx="4149601" cy="553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60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 bwMode="auto">
          <a:xfrm>
            <a:off x="571472" y="21429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D:\Desktop\дипломы\июль 2018\Скриншот 2018-07-03 20_14_1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620688"/>
            <a:ext cx="410445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esktop\дипломы\июль 2018\Скриншот 2018-07-03 20_14_15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620688"/>
            <a:ext cx="410445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600000">
            <a:off x="4716016" y="0"/>
            <a:ext cx="4427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8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994122"/>
          </a:xfrm>
        </p:spPr>
        <p:txBody>
          <a:bodyPr/>
          <a:lstStyle/>
          <a:p>
            <a:pPr lvl="0">
              <a:defRPr/>
            </a:pPr>
            <a:r>
              <a:rPr lang="ru-RU" altLang="ru-RU" sz="2000" b="1" dirty="0" smtClean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ea typeface="+mn-ea"/>
                <a:cs typeface="Arial" charset="0"/>
              </a:rPr>
              <a:t>14. </a:t>
            </a:r>
            <a:r>
              <a:rPr lang="ru-RU" sz="2000" dirty="0" smtClean="0">
                <a:latin typeface="Times New Roman"/>
                <a:ea typeface="Calibri"/>
              </a:rPr>
              <a:t>Награды</a:t>
            </a:r>
            <a:br>
              <a:rPr lang="ru-RU" sz="2000" dirty="0" smtClean="0">
                <a:latin typeface="Times New Roman"/>
                <a:ea typeface="Calibri"/>
              </a:rPr>
            </a:br>
            <a:r>
              <a:rPr lang="ru-RU" sz="2000" dirty="0" smtClean="0">
                <a:latin typeface="Times New Roman"/>
                <a:ea typeface="Calibri"/>
              </a:rPr>
              <a:t>поощрения с различных сайтов и порталов сети интернет</a:t>
            </a:r>
            <a:endParaRPr lang="ru-RU" dirty="0"/>
          </a:p>
        </p:txBody>
      </p:sp>
      <p:pic>
        <p:nvPicPr>
          <p:cNvPr id="3074" name="Picture 2" descr="http://skrinshoter.ru/i/220120/fkE9Mahr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672" y="1041241"/>
            <a:ext cx="4200294" cy="566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89058" y="908819"/>
            <a:ext cx="4108728" cy="586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92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43384"/>
            <a:ext cx="4611582" cy="652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esktop\дипломы\благодарности\img194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376208"/>
            <a:ext cx="4419893" cy="62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138" y="1070142"/>
            <a:ext cx="4218852" cy="58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esktop\дипломы\благодарности\img194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78873" y="1123061"/>
            <a:ext cx="4085028" cy="561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116633"/>
            <a:ext cx="7628384" cy="864096"/>
          </a:xfrm>
        </p:spPr>
        <p:txBody>
          <a:bodyPr/>
          <a:lstStyle/>
          <a:p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>Награды</a:t>
            </a:r>
            <a:b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</a:b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</a:rPr>
              <a:t>поощрения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</a:rPr>
              <a:t>республиканского уровня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1039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9546" y="1070142"/>
            <a:ext cx="4212036" cy="58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esktop\дипломы\благодарности\img194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78873" y="1120858"/>
            <a:ext cx="4085028" cy="56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2874" y="1070142"/>
            <a:ext cx="4105380" cy="58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esktop\дипломы\благодарности\img194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86331" y="1133320"/>
            <a:ext cx="4070111" cy="55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1050873"/>
            <a:ext cx="4105380" cy="58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720" y="1070142"/>
            <a:ext cx="4217688" cy="58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esktop\дипломы\благодарности\img194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86331" y="1126591"/>
            <a:ext cx="4070111" cy="56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1043608" y="116633"/>
            <a:ext cx="76283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Награды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поощрения </a:t>
            </a:r>
            <a:r>
              <a:rPr lang="ru-RU" sz="2000" dirty="0" err="1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муниципальн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j-cs"/>
              </a:rPr>
              <a:t>ого уровня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ысова 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1999" cy="6858000"/>
          </a:xfrm>
          <a:prstGeom prst="rect">
            <a:avLst/>
          </a:prstGeom>
        </p:spPr>
      </p:pic>
      <p:pic>
        <p:nvPicPr>
          <p:cNvPr id="5" name="Рисунок 4" descr="лысова 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esktop\дипломы\благодарности\img193 (2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9546" y="1070142"/>
            <a:ext cx="4212036" cy="580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Desktop\дипломы\благодарности\img194 (2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86331" y="1126591"/>
            <a:ext cx="4070111" cy="56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b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(интернет публикации)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7504" y="1199166"/>
            <a:ext cx="3998830" cy="565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0780" y="1174329"/>
            <a:ext cx="394445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7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85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6"/>
            <a:ext cx="4683100" cy="662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0"/>
            <a:ext cx="4572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90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5328</TotalTime>
  <Words>275</Words>
  <Application>Microsoft Office PowerPoint</Application>
  <PresentationFormat>Экран (4:3)</PresentationFormat>
  <Paragraphs>49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 (интернет публикации)</vt:lpstr>
      <vt:lpstr>Презентация PowerPoint</vt:lpstr>
      <vt:lpstr>Презентация PowerPoint</vt:lpstr>
      <vt:lpstr>Печатные издания: российский уровень.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 конкурсах, выставках, турнирах, соревнованиях, акциях, фестивалях (в сети интернет)</vt:lpstr>
      <vt:lpstr>Презентация PowerPoint</vt:lpstr>
      <vt:lpstr>Очная форма Муниципальный уровень</vt:lpstr>
      <vt:lpstr>Презентация PowerPoint</vt:lpstr>
      <vt:lpstr>Очная форма Республиканский уровень</vt:lpstr>
      <vt:lpstr>5. Наличие авторских программ, методических пособий. (республиканский уровень)  Дополнительная общеразвивающая программа  «Мир сенсорики».  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  7. Проведении открытых занятий, мастер-классов, мероприятий  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воспитанниками: - наличие системы воспитательной работы; - наличие качественной, эстетически оформленной текущей документации; - организация индивидуального подхода; - снижение простудной заболеваемости воспитанников; - отлаженная система взаимодействия с родителями; - отсутствие жалоб и обращений родителей на неправомерные действия; - реализация здоровьесберегающих технологий в воспитательном процессе; - духовно-нравственное воспитание и народные традиции.</vt:lpstr>
      <vt:lpstr>Презентация PowerPoint</vt:lpstr>
      <vt:lpstr>Презентация PowerPoint</vt:lpstr>
      <vt:lpstr>Презентация PowerPoint</vt:lpstr>
      <vt:lpstr>                    11. Качество взаимодействия с родителями: систематическое проведение родительских собраний; проведение круглых столов, консультаций в нетрадиционной форме (педагогическое просвещение родителей); проведение экскурсий, образовательных путешествий с детьми; проведение совместных конкурсов, выставок; организация родителей на субботниках, благоустройстве участков, создании развивающей среды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 на порталах сети интернет</vt:lpstr>
      <vt:lpstr>Презентация PowerPoint</vt:lpstr>
      <vt:lpstr>Участие педагога в профессиональных конкурсах муниципальный уровень</vt:lpstr>
      <vt:lpstr>Презентация PowerPoint</vt:lpstr>
      <vt:lpstr>Презентация PowerPoint</vt:lpstr>
      <vt:lpstr>14. Награды поощрения с различных сайтов и порталов сети интернет</vt:lpstr>
      <vt:lpstr>Презентация PowerPoint</vt:lpstr>
      <vt:lpstr>Награды поощрения республиканского уровня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sveta</dc:creator>
  <cp:lastModifiedBy>Старший воспитатель</cp:lastModifiedBy>
  <cp:revision>348</cp:revision>
  <dcterms:created xsi:type="dcterms:W3CDTF">2013-10-11T03:51:55Z</dcterms:created>
  <dcterms:modified xsi:type="dcterms:W3CDTF">2020-09-02T11:11:50Z</dcterms:modified>
</cp:coreProperties>
</file>