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8"/>
  </p:notesMasterIdLst>
  <p:sldIdLst>
    <p:sldId id="256" r:id="rId2"/>
    <p:sldId id="315" r:id="rId3"/>
    <p:sldId id="349" r:id="rId4"/>
    <p:sldId id="336" r:id="rId5"/>
    <p:sldId id="337" r:id="rId6"/>
    <p:sldId id="345" r:id="rId7"/>
    <p:sldId id="314" r:id="rId8"/>
    <p:sldId id="265" r:id="rId9"/>
    <p:sldId id="348" r:id="rId10"/>
    <p:sldId id="269" r:id="rId11"/>
    <p:sldId id="338" r:id="rId12"/>
    <p:sldId id="339" r:id="rId13"/>
    <p:sldId id="347" r:id="rId14"/>
    <p:sldId id="270" r:id="rId15"/>
    <p:sldId id="266" r:id="rId16"/>
    <p:sldId id="284" r:id="rId17"/>
    <p:sldId id="340" r:id="rId18"/>
    <p:sldId id="341" r:id="rId19"/>
    <p:sldId id="271" r:id="rId20"/>
    <p:sldId id="282" r:id="rId21"/>
    <p:sldId id="280" r:id="rId22"/>
    <p:sldId id="331" r:id="rId23"/>
    <p:sldId id="281" r:id="rId24"/>
    <p:sldId id="285" r:id="rId25"/>
    <p:sldId id="292" r:id="rId26"/>
    <p:sldId id="342" r:id="rId27"/>
    <p:sldId id="288" r:id="rId28"/>
    <p:sldId id="289" r:id="rId29"/>
    <p:sldId id="346" r:id="rId30"/>
    <p:sldId id="332" r:id="rId31"/>
    <p:sldId id="333" r:id="rId32"/>
    <p:sldId id="327" r:id="rId33"/>
    <p:sldId id="322" r:id="rId34"/>
    <p:sldId id="325" r:id="rId35"/>
    <p:sldId id="290" r:id="rId36"/>
    <p:sldId id="296" r:id="rId37"/>
    <p:sldId id="313" r:id="rId38"/>
    <p:sldId id="295" r:id="rId39"/>
    <p:sldId id="298" r:id="rId40"/>
    <p:sldId id="297" r:id="rId41"/>
    <p:sldId id="300" r:id="rId42"/>
    <p:sldId id="302" r:id="rId43"/>
    <p:sldId id="343" r:id="rId44"/>
    <p:sldId id="304" r:id="rId45"/>
    <p:sldId id="344" r:id="rId46"/>
    <p:sldId id="308" r:id="rId4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2703"/>
    <a:srgbClr val="92300F"/>
    <a:srgbClr val="B94900"/>
    <a:srgbClr val="972B01"/>
    <a:srgbClr val="004821"/>
    <a:srgbClr val="002F8E"/>
    <a:srgbClr val="A9915D"/>
    <a:srgbClr val="AD9861"/>
    <a:srgbClr val="8A733F"/>
    <a:srgbClr val="FCFC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8025" autoAdjust="0"/>
    <p:restoredTop sz="96433" autoAdjust="0"/>
  </p:normalViewPr>
  <p:slideViewPr>
    <p:cSldViewPr snapToGrid="0">
      <p:cViewPr>
        <p:scale>
          <a:sx n="87" d="100"/>
          <a:sy n="87" d="100"/>
        </p:scale>
        <p:origin x="-24" y="5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4D213-7E09-45C3-B5F9-FF96F0BC2DA9}" type="datetimeFigureOut">
              <a:rPr lang="ru-RU" smtClean="0"/>
              <a:pPr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C9EFEB-9F4B-45F2-BE73-C5D1FCEE57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3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15.12.2022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Прямоугольник 3"/>
          <p:cNvSpPr/>
          <p:nvPr/>
        </p:nvSpPr>
        <p:spPr>
          <a:xfrm>
            <a:off x="491319" y="382141"/>
            <a:ext cx="8120418" cy="326756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/>
            <a:r>
              <a:rPr lang="ru-RU" sz="1400" b="1" cap="all" dirty="0" smtClean="0">
                <a:ln w="0"/>
                <a:solidFill>
                  <a:srgbClr val="7030A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Министерство</a:t>
            </a: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образования РМ</a:t>
            </a:r>
            <a:r>
              <a:rPr lang="ru-RU" sz="16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 smtClean="0">
              <a:ln w="19050"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latin typeface="Nautilus Pompilius" panose="02000000000000000000" pitchFamily="50" charset="-52"/>
              <a:ea typeface="Tahoma" panose="020B0604030504040204" pitchFamily="34" charset="0"/>
              <a:cs typeface="Gotham Pro Black" panose="02000903040000020004" pitchFamily="50" charset="0"/>
            </a:endParaRPr>
          </a:p>
          <a:p>
            <a:pPr algn="ctr"/>
            <a:r>
              <a:rPr lang="ru-RU" sz="4800" b="1" i="1" dirty="0" smtClean="0">
                <a:ln w="19050">
                  <a:noFill/>
                </a:ln>
                <a:solidFill>
                  <a:schemeClr val="accent1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ПОРТФОЛИО</a:t>
            </a:r>
          </a:p>
          <a:p>
            <a:pPr algn="ctr"/>
            <a:r>
              <a:rPr lang="ru-RU" sz="2400" b="1" i="1" dirty="0" smtClean="0">
                <a:ln w="19050">
                  <a:noFill/>
                </a:ln>
                <a:solidFill>
                  <a:srgbClr val="002F8E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Лапиной Елены Николаевны</a:t>
            </a:r>
          </a:p>
          <a:p>
            <a:pPr algn="ctr"/>
            <a:r>
              <a:rPr lang="ru-RU" sz="24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/>
            <a:r>
              <a:rPr lang="ru-RU" sz="24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МАДОУ «</a:t>
            </a:r>
            <a:r>
              <a:rPr lang="ru-RU" sz="2400" b="1" i="1" dirty="0" err="1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ЦРР-Детский</a:t>
            </a:r>
            <a:r>
              <a:rPr lang="ru-RU" sz="2400" b="1" i="1" dirty="0" smtClean="0">
                <a:solidFill>
                  <a:srgbClr val="002F8E"/>
                </a:solidFill>
                <a:latin typeface="Times New Roman" pitchFamily="18" charset="0"/>
                <a:cs typeface="Times New Roman" pitchFamily="18" charset="0"/>
              </a:rPr>
              <a:t> сад № 2»  г.о. Саранск</a:t>
            </a:r>
          </a:p>
          <a:p>
            <a:pPr algn="ctr">
              <a:lnSpc>
                <a:spcPts val="7000"/>
              </a:lnSpc>
            </a:pPr>
            <a:endParaRPr lang="ru-RU" sz="2400" b="1" i="1" dirty="0" smtClean="0">
              <a:ln w="19050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1069" y="2715904"/>
            <a:ext cx="68511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14.12.1978 г.</a:t>
            </a:r>
            <a:endParaRPr lang="ru-RU" sz="1900" dirty="0" smtClean="0">
              <a:solidFill>
                <a:srgbClr val="002F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Геоэколог. Преподаватель.</a:t>
            </a:r>
            <a:endParaRPr lang="ru-RU" sz="1900" dirty="0" smtClean="0">
              <a:solidFill>
                <a:srgbClr val="002F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МГУ им Н.П.Огарева, 2000 г. .</a:t>
            </a:r>
            <a:endParaRPr lang="ru-RU" sz="1900" dirty="0" smtClean="0">
              <a:solidFill>
                <a:srgbClr val="002F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 ДВС №0094137  дата выдачи: 17 июня 2000 г.</a:t>
            </a: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ФГБОУ ВО «МГПИ им. М.Е. </a:t>
            </a:r>
            <a:r>
              <a:rPr lang="ru-RU" sz="1900" b="1" i="1" dirty="0" err="1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по программе «Педагог дошкольного и дополнительного образования», 2017 г.</a:t>
            </a:r>
            <a:endParaRPr lang="ru-RU" sz="1900" dirty="0" smtClean="0">
              <a:solidFill>
                <a:srgbClr val="002F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7 лет</a:t>
            </a:r>
            <a:endParaRPr lang="ru-RU" sz="1900" dirty="0" smtClean="0">
              <a:solidFill>
                <a:srgbClr val="002F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22 года</a:t>
            </a:r>
            <a:endParaRPr lang="ru-RU" sz="1900" dirty="0" smtClean="0">
              <a:solidFill>
                <a:srgbClr val="002F8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должность: воспитатель</a:t>
            </a: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категория: первая</a:t>
            </a:r>
          </a:p>
          <a:p>
            <a:r>
              <a:rPr lang="ru-RU" sz="1900" b="1" i="1" dirty="0" smtClean="0">
                <a:solidFill>
                  <a:srgbClr val="002F8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 21 мая 2020г.</a:t>
            </a:r>
          </a:p>
          <a:p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Рисунок 6" descr="фото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3764" y="3193576"/>
            <a:ext cx="2620235" cy="3364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27546"/>
            <a:ext cx="8229600" cy="7779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5719" y="272955"/>
            <a:ext cx="6550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pic>
        <p:nvPicPr>
          <p:cNvPr id="7" name="Рисунок 6" descr="публикац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7851" y="842131"/>
            <a:ext cx="4039194" cy="5713505"/>
          </a:xfrm>
          <a:prstGeom prst="rect">
            <a:avLst/>
          </a:prstGeom>
          <a:ln w="19050">
            <a:solidFill>
              <a:srgbClr val="972B01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371600" y="44069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публ. возрастные особенност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069" y="395784"/>
            <a:ext cx="2934473" cy="41898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лаина публикация граттаж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0363" y="1115307"/>
            <a:ext cx="3119113" cy="4412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проект быть здоровыми публикац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41241" y="2200178"/>
            <a:ext cx="3125337" cy="4299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27546"/>
            <a:ext cx="8229600" cy="7779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05719" y="272955"/>
            <a:ext cx="65509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kern="0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Наличие публикаций</a:t>
            </a:r>
          </a:p>
        </p:txBody>
      </p:sp>
      <p:pic>
        <p:nvPicPr>
          <p:cNvPr id="8" name="Рисунок 7" descr="Изображение0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797" y="829393"/>
            <a:ext cx="4031085" cy="5702035"/>
          </a:xfrm>
          <a:prstGeom prst="rect">
            <a:avLst/>
          </a:prstGeom>
        </p:spPr>
      </p:pic>
      <p:pic>
        <p:nvPicPr>
          <p:cNvPr id="9" name="Рисунок 8" descr="Изображение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3543" y="825336"/>
            <a:ext cx="4062945" cy="574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327546"/>
            <a:ext cx="8229600" cy="77792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Изображение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520737" y="-811033"/>
            <a:ext cx="5803963" cy="8209800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371600" y="4406900"/>
            <a:ext cx="7772400" cy="1362075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4273" name="Picture 1" descr="C:\Users\user\Desktop\Изображение0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627" y="887306"/>
            <a:ext cx="2729552" cy="37548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4" name="Picture 2" descr="C:\Users\user\Desktop\текс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2273" y="1565144"/>
            <a:ext cx="2677369" cy="3683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user\Pictures\2022-02-17\Изображение0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59719" y="2124361"/>
            <a:ext cx="3115340" cy="44060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899" y="368490"/>
            <a:ext cx="84889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Результаты участия воспитанников в: конкурсах; выставках; турнирах; соревнованиях; акциях; фестивалях</a:t>
            </a:r>
            <a:endParaRPr lang="ru-RU" sz="2000" dirty="0">
              <a:solidFill>
                <a:srgbClr val="004821"/>
              </a:solidFill>
            </a:endParaRPr>
          </a:p>
        </p:txBody>
      </p:sp>
      <p:pic>
        <p:nvPicPr>
          <p:cNvPr id="9" name="Рисунок 8" descr="участие воспитанников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676" y="1085422"/>
            <a:ext cx="3944192" cy="5579123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  <p:pic>
        <p:nvPicPr>
          <p:cNvPr id="10" name="Рисунок 9" descr="дети подтверждение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795" y="1075980"/>
            <a:ext cx="3932317" cy="5562326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Антонова городско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2379" y="593767"/>
            <a:ext cx="4169396" cy="5735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Изображение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795" y="529715"/>
            <a:ext cx="4110447" cy="5814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Недайборщ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733509" y="1120486"/>
            <a:ext cx="3363116" cy="4626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Изображение00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424" y="1045028"/>
            <a:ext cx="3689746" cy="521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Изображение00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84704" y="628586"/>
            <a:ext cx="3856801" cy="5455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00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8232" y="729049"/>
            <a:ext cx="4105768" cy="5807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Шулуг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5618" y="1629198"/>
            <a:ext cx="3061775" cy="4212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миронов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9731" y="2850937"/>
            <a:ext cx="2745307" cy="377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Немечк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4613" y="204717"/>
            <a:ext cx="3073371" cy="4227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sp>
        <p:nvSpPr>
          <p:cNvPr id="2052" name="AutoShape 4" descr="https://apf.mail.ru/cgi-bin/readmsg?id=16438870330952986980;0;5&amp;exif=1&amp;full=1&amp;x-email=lapinalena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2022-12-14_06-05-4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082" y="2047389"/>
            <a:ext cx="7826061" cy="4037725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460375" y="649968"/>
            <a:ext cx="7772400" cy="1470025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</a:t>
            </a:r>
            <a: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педагогического опыта</a:t>
            </a:r>
            <a:br>
              <a:rPr lang="ru-RU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«Речевое развитие детей дошкольного возраста посредством игровой </a:t>
            </a:r>
            <a:r>
              <a:rPr lang="ru-RU" sz="2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деятельности».</a:t>
            </a:r>
            <a:endParaRPr lang="ru-RU" sz="2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5594" y="586854"/>
            <a:ext cx="6632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 ПРАКТИЧЕСКИХ КОНФЕРЕНЦИЯХ, ПЕДАГОГИЧЕСКИХ ЧТЕНИЯХ, СЕМИНАРАХ, СЕКЦИЯХ, ФОРУМАХ, РАДИОПЕРЕДАЧАХ (очно)</a:t>
            </a:r>
            <a:endParaRPr lang="ru-RU" sz="3200" b="1" dirty="0">
              <a:ln>
                <a:solidFill>
                  <a:srgbClr val="00B05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выступления конференц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909" y="500048"/>
            <a:ext cx="4154097" cy="5876037"/>
          </a:xfrm>
          <a:prstGeom prst="rect">
            <a:avLst/>
          </a:prstGeom>
          <a:ln w="19050">
            <a:solidFill>
              <a:srgbClr val="972B01"/>
            </a:solidFill>
          </a:ln>
        </p:spPr>
      </p:pic>
      <p:pic>
        <p:nvPicPr>
          <p:cNvPr id="5" name="Рисунок 4" descr="семина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827" y="399937"/>
            <a:ext cx="4230373" cy="5983930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Изображение0001.JPG"/>
          <p:cNvPicPr>
            <a:picLocks noChangeAspect="1"/>
          </p:cNvPicPr>
          <p:nvPr/>
        </p:nvPicPr>
        <p:blipFill>
          <a:blip r:embed="rId3" cstate="print"/>
          <a:srcRect l="5496" t="629"/>
          <a:stretch>
            <a:fillRect/>
          </a:stretch>
        </p:blipFill>
        <p:spPr>
          <a:xfrm>
            <a:off x="4736299" y="630712"/>
            <a:ext cx="3990012" cy="5771727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консультаци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378" y="633105"/>
            <a:ext cx="4143022" cy="5860371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56 чтения.JPG"/>
          <p:cNvPicPr>
            <a:picLocks noChangeAspect="1"/>
          </p:cNvPicPr>
          <p:nvPr/>
        </p:nvPicPr>
        <p:blipFill>
          <a:blip r:embed="rId3" cstate="print"/>
          <a:srcRect l="3140" t="-191"/>
          <a:stretch>
            <a:fillRect/>
          </a:stretch>
        </p:blipFill>
        <p:spPr>
          <a:xfrm>
            <a:off x="5961413" y="2196935"/>
            <a:ext cx="3002862" cy="4273079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Рисунок 7" descr="Изображение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000" y="332509"/>
            <a:ext cx="2669811" cy="3776490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Изображение0009.JPG"/>
          <p:cNvPicPr>
            <a:picLocks noChangeAspect="1"/>
          </p:cNvPicPr>
          <p:nvPr/>
        </p:nvPicPr>
        <p:blipFill>
          <a:blip r:embed="rId5" cstate="print"/>
          <a:srcRect l="7194" t="851" r="4918"/>
          <a:stretch>
            <a:fillRect/>
          </a:stretch>
        </p:blipFill>
        <p:spPr>
          <a:xfrm>
            <a:off x="2968831" y="1567542"/>
            <a:ext cx="2743200" cy="4377473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Изображение0004.JPG"/>
          <p:cNvPicPr>
            <a:picLocks noChangeAspect="1"/>
          </p:cNvPicPr>
          <p:nvPr/>
        </p:nvPicPr>
        <p:blipFill>
          <a:blip r:embed="rId3" cstate="print"/>
          <a:srcRect l="6134" t="318"/>
          <a:stretch>
            <a:fillRect/>
          </a:stretch>
        </p:blipFill>
        <p:spPr>
          <a:xfrm>
            <a:off x="790832" y="345269"/>
            <a:ext cx="3493747" cy="5104059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Рисунок 9" descr="Изображение0005.JPG"/>
          <p:cNvPicPr>
            <a:picLocks noChangeAspect="1"/>
          </p:cNvPicPr>
          <p:nvPr/>
        </p:nvPicPr>
        <p:blipFill>
          <a:blip r:embed="rId4" cstate="print"/>
          <a:srcRect l="11898" t="379"/>
          <a:stretch>
            <a:fillRect/>
          </a:stretch>
        </p:blipFill>
        <p:spPr>
          <a:xfrm>
            <a:off x="4794422" y="1113682"/>
            <a:ext cx="3459891" cy="5247482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Изображение0006.JPG"/>
          <p:cNvPicPr>
            <a:picLocks noChangeAspect="1"/>
          </p:cNvPicPr>
          <p:nvPr/>
        </p:nvPicPr>
        <p:blipFill>
          <a:blip r:embed="rId3" cstate="print"/>
          <a:srcRect l="3945" t="648"/>
          <a:stretch>
            <a:fillRect/>
          </a:stretch>
        </p:blipFill>
        <p:spPr>
          <a:xfrm>
            <a:off x="285008" y="201881"/>
            <a:ext cx="3028263" cy="4430565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Рисунок 6" descr="Изображение0007.JPG"/>
          <p:cNvPicPr>
            <a:picLocks noChangeAspect="1"/>
          </p:cNvPicPr>
          <p:nvPr/>
        </p:nvPicPr>
        <p:blipFill>
          <a:blip r:embed="rId4" cstate="print"/>
          <a:srcRect l="8249" t="2200"/>
          <a:stretch>
            <a:fillRect/>
          </a:stretch>
        </p:blipFill>
        <p:spPr>
          <a:xfrm>
            <a:off x="5890161" y="308758"/>
            <a:ext cx="3067379" cy="4624908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Рисунок 8" descr="57 чтения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35544" y="3529656"/>
            <a:ext cx="4203511" cy="3055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07676" y="248630"/>
            <a:ext cx="3027405" cy="4282313"/>
          </a:xfrm>
          <a:prstGeom prst="rect">
            <a:avLst/>
          </a:prstGeom>
          <a:ln>
            <a:solidFill>
              <a:srgbClr val="B94900"/>
            </a:solidFill>
          </a:ln>
        </p:spPr>
      </p:pic>
      <p:pic>
        <p:nvPicPr>
          <p:cNvPr id="10" name="Рисунок 9" descr="Изображение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21372" y="2119620"/>
            <a:ext cx="3255860" cy="4553029"/>
          </a:xfrm>
          <a:prstGeom prst="rect">
            <a:avLst/>
          </a:prstGeom>
          <a:ln>
            <a:solidFill>
              <a:srgbClr val="92300F"/>
            </a:solidFill>
          </a:ln>
        </p:spPr>
      </p:pic>
      <p:pic>
        <p:nvPicPr>
          <p:cNvPr id="11" name="Рисунок 10" descr="Изображение00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412" y="181085"/>
            <a:ext cx="3147859" cy="44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842" y="261257"/>
            <a:ext cx="8461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7.Проведение открытых занятий, мастер-классов, мероприятий</a:t>
            </a:r>
            <a:endParaRPr lang="ru-RU" sz="28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1051" y="1133276"/>
            <a:ext cx="3880416" cy="5488911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обед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856" y="338666"/>
            <a:ext cx="4481187" cy="6338711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  <p:pic>
        <p:nvPicPr>
          <p:cNvPr id="7" name="Рисунок 6" descr="обед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05962" y="395112"/>
            <a:ext cx="4333542" cy="6129866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Изображение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317" y="349955"/>
            <a:ext cx="4422284" cy="6255392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pic>
        <p:nvPicPr>
          <p:cNvPr id="2050" name="Picture 2" descr="C:\Users\user\Downloads\Приказ иннов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461" y="1073174"/>
            <a:ext cx="3780430" cy="5190308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052" name="AutoShape 4" descr="https://apf.mail.ru/cgi-bin/readmsg?id=16438870330952986980;0;5&amp;exif=1&amp;full=1&amp;x-email=lapinalena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1" descr="C:\Users\user\Downloads\приказ инов2.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688621" y="1682202"/>
            <a:ext cx="3725841" cy="4823510"/>
          </a:xfrm>
          <a:prstGeom prst="rect">
            <a:avLst/>
          </a:prstGeom>
          <a:ln w="28575" cap="sq">
            <a:solidFill>
              <a:srgbClr val="712703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3600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Участие в инновационной (экспериментальной) деятельности</a:t>
            </a:r>
            <a: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9" name="Рисунок 8" descr="больниц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4873" y="486970"/>
            <a:ext cx="4280574" cy="6054941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  <p:pic>
        <p:nvPicPr>
          <p:cNvPr id="10" name="Рисунок 9" descr="больниц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3982" y="417689"/>
            <a:ext cx="4245923" cy="6005926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0482" name="AutoShape 2" descr="нед мол пед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 descr="друзья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006" y="496711"/>
            <a:ext cx="4361476" cy="6169378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  <p:pic>
        <p:nvPicPr>
          <p:cNvPr id="7" name="Рисунок 6" descr="друзьям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5893" y="519288"/>
            <a:ext cx="4357485" cy="6163733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зож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0428" y="212467"/>
            <a:ext cx="4546462" cy="6431044"/>
          </a:xfrm>
          <a:prstGeom prst="rect">
            <a:avLst/>
          </a:prstGeom>
          <a:ln w="28575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6728" y="1351129"/>
            <a:ext cx="805217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</a:t>
            </a:r>
            <a:endParaRPr lang="ru-RU" sz="40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9716" y="205565"/>
            <a:ext cx="4399707" cy="6223457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  <p:pic>
        <p:nvPicPr>
          <p:cNvPr id="9" name="Рисунок 8" descr="Изображение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2952" y="214489"/>
            <a:ext cx="4261715" cy="6028266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1404" y="222423"/>
            <a:ext cx="774768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10.Позитивные результаты работы с воспитанниками</a:t>
            </a:r>
            <a:endParaRPr lang="ru-RU" sz="32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воспитанники.JPG"/>
          <p:cNvPicPr>
            <a:picLocks noChangeAspect="1"/>
          </p:cNvPicPr>
          <p:nvPr/>
        </p:nvPicPr>
        <p:blipFill>
          <a:blip r:embed="rId3" cstate="print"/>
          <a:srcRect r="281" b="12080"/>
          <a:stretch>
            <a:fillRect/>
          </a:stretch>
        </p:blipFill>
        <p:spPr>
          <a:xfrm>
            <a:off x="2160206" y="1223319"/>
            <a:ext cx="4388875" cy="5486400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дет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756" y="146756"/>
            <a:ext cx="4391377" cy="6211673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  <p:pic>
        <p:nvPicPr>
          <p:cNvPr id="7" name="Рисунок 6" descr="дети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69297" y="191911"/>
            <a:ext cx="4381427" cy="6197599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дети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5272" y="214489"/>
            <a:ext cx="4564984" cy="6457244"/>
          </a:xfrm>
          <a:prstGeom prst="rect">
            <a:avLst/>
          </a:prstGeom>
          <a:ln w="28575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37299" y="166255"/>
            <a:ext cx="77382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32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родители.JPG"/>
          <p:cNvPicPr>
            <a:picLocks noChangeAspect="1"/>
          </p:cNvPicPr>
          <p:nvPr/>
        </p:nvPicPr>
        <p:blipFill>
          <a:blip r:embed="rId3" cstate="print"/>
          <a:srcRect r="301" b="17477"/>
          <a:stretch>
            <a:fillRect/>
          </a:stretch>
        </p:blipFill>
        <p:spPr>
          <a:xfrm>
            <a:off x="2048995" y="1198605"/>
            <a:ext cx="4673082" cy="5471319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Рисунок 4" descr="родители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045" y="383822"/>
            <a:ext cx="4385417" cy="6203244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  <p:pic>
        <p:nvPicPr>
          <p:cNvPr id="7" name="Рисунок 6" descr="родители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828" y="433129"/>
            <a:ext cx="4354550" cy="6159582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sp>
        <p:nvSpPr>
          <p:cNvPr id="2052" name="AutoShape 4" descr="https://apf.mail.ru/cgi-bin/readmsg?id=16438870330952986980;0;5&amp;exif=1&amp;full=1&amp;x-email=lapinalena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1311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9" name="Рисунок 8" descr="инновац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0066" y="485603"/>
            <a:ext cx="4312508" cy="6100112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  <p:pic>
        <p:nvPicPr>
          <p:cNvPr id="7" name="Рисунок 6" descr="семина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6271" y="456061"/>
            <a:ext cx="4290022" cy="6068305"/>
          </a:xfrm>
          <a:prstGeom prst="rect">
            <a:avLst/>
          </a:prstGeom>
          <a:ln w="19050">
            <a:solidFill>
              <a:srgbClr val="972B01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91821" y="285008"/>
            <a:ext cx="770779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32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соц-неблаг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126" y="1272745"/>
            <a:ext cx="3823055" cy="5407773"/>
          </a:xfrm>
          <a:prstGeom prst="rect">
            <a:avLst/>
          </a:prstGeom>
          <a:ln w="19050">
            <a:solidFill>
              <a:srgbClr val="972B01"/>
            </a:solidFill>
          </a:ln>
        </p:spPr>
      </p:pic>
      <p:pic>
        <p:nvPicPr>
          <p:cNvPr id="7" name="Рисунок 6" descr="бабичев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827" y="1230489"/>
            <a:ext cx="3794843" cy="5367866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784" y="327546"/>
            <a:ext cx="83797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8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участие в конкурсах педагог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2500" y="1232686"/>
            <a:ext cx="3857534" cy="5456545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лап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55941" y="2482028"/>
            <a:ext cx="2927422" cy="4027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Изображение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353" y="420131"/>
            <a:ext cx="2847373" cy="3917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ломоносов лап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1727" y="1050690"/>
            <a:ext cx="2988859" cy="418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Изображение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393" y="444843"/>
            <a:ext cx="4245539" cy="6005383"/>
          </a:xfrm>
          <a:prstGeom prst="rect">
            <a:avLst/>
          </a:prstGeom>
        </p:spPr>
      </p:pic>
      <p:pic>
        <p:nvPicPr>
          <p:cNvPr id="9" name="Рисунок 8" descr="Изображение0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0854" y="395416"/>
            <a:ext cx="4275438" cy="604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23582" y="245661"/>
            <a:ext cx="723331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4400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Pictures\2022-02-13\лапина благодарност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447" y="1037702"/>
            <a:ext cx="3861723" cy="5461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благодарность лапина продленк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46478" y="1059154"/>
            <a:ext cx="3737713" cy="528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" name="Рисунок 7" descr="Изображение0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67979" y="452366"/>
            <a:ext cx="4295665" cy="60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6854" y="1760561"/>
            <a:ext cx="81750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i="1" dirty="0" smtClean="0">
                <a:ln>
                  <a:solidFill>
                    <a:srgbClr val="00B05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ВНИМАНИЕ!</a:t>
            </a:r>
            <a:endParaRPr lang="ru-RU" sz="4800" i="1" dirty="0">
              <a:ln>
                <a:solidFill>
                  <a:srgbClr val="00B050"/>
                </a:solidFill>
              </a:ln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sp>
        <p:nvSpPr>
          <p:cNvPr id="2052" name="AutoShape 4" descr="https://apf.mail.ru/cgi-bin/readmsg?id=16438870330952986980;0;5&amp;exif=1&amp;full=1&amp;x-email=lapinalena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1311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" name="Рисунок 9" descr="Изображени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37067"/>
            <a:ext cx="4505130" cy="6372578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  <p:pic>
        <p:nvPicPr>
          <p:cNvPr id="11" name="Рисунок 10" descr="Изображение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8827" y="217147"/>
            <a:ext cx="4535173" cy="6415075"/>
          </a:xfrm>
          <a:prstGeom prst="rect">
            <a:avLst/>
          </a:prstGeom>
          <a:ln w="19050">
            <a:solidFill>
              <a:srgbClr val="972B01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6858000"/>
          </a:xfrm>
          <a:prstGeom prst="rect">
            <a:avLst/>
          </a:prstGeom>
          <a:ln>
            <a:solidFill>
              <a:srgbClr val="FF0000"/>
            </a:solidFill>
          </a:ln>
          <a:effectLst>
            <a:softEdge rad="112500"/>
          </a:effectLst>
        </p:spPr>
      </p:pic>
      <p:sp>
        <p:nvSpPr>
          <p:cNvPr id="2052" name="AutoShape 4" descr="https://apf.mail.ru/cgi-bin/readmsg?id=16438870330952986980;0;5&amp;exif=1&amp;full=1&amp;x-email=lapinalena8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914400" y="131127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8" name="Рисунок 7" descr="игровой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1912" y="406401"/>
            <a:ext cx="4365465" cy="6175021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  <p:pic>
        <p:nvPicPr>
          <p:cNvPr id="10" name="Рисунок 9" descr="нравст-патр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7892" y="451555"/>
            <a:ext cx="4301620" cy="6084711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" y="0"/>
            <a:ext cx="913587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kern="0" dirty="0" smtClean="0">
                <a:ln>
                  <a:solidFill>
                    <a:srgbClr val="00B050"/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Рисунок 6" descr="Изображение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0427" y="214490"/>
            <a:ext cx="4529071" cy="6406444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23330" y="218364"/>
            <a:ext cx="7163369" cy="928048"/>
          </a:xfrm>
        </p:spPr>
        <p:txBody>
          <a:bodyPr>
            <a:noAutofit/>
          </a:bodyPr>
          <a:lstStyle/>
          <a:p>
            <a:pPr algn="ctr"/>
            <a:r>
              <a:rPr lang="ru-RU" sz="4000" b="1" i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Наставничество</a:t>
            </a:r>
            <a:br>
              <a:rPr lang="ru-RU" sz="4000" b="1" i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004821"/>
              </a:solidFill>
            </a:endParaRPr>
          </a:p>
        </p:txBody>
      </p:sp>
      <p:pic>
        <p:nvPicPr>
          <p:cNvPr id="9" name="Рисунок 8" descr="наставничество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2081" y="720399"/>
            <a:ext cx="4166907" cy="5894157"/>
          </a:xfrm>
          <a:prstGeom prst="rect">
            <a:avLst/>
          </a:prstGeom>
          <a:ln w="19050">
            <a:solidFill>
              <a:srgbClr val="B94900"/>
            </a:solidFill>
          </a:ln>
        </p:spPr>
      </p:pic>
      <p:pic>
        <p:nvPicPr>
          <p:cNvPr id="10" name="Рисунок 9" descr="выписка из приказа наставничество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3543" y="734085"/>
            <a:ext cx="4169824" cy="5898283"/>
          </a:xfrm>
          <a:prstGeom prst="rect">
            <a:avLst/>
          </a:prstGeom>
          <a:ln w="19050">
            <a:solidFill>
              <a:srgbClr val="92300F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723330" y="218364"/>
            <a:ext cx="7163369" cy="928048"/>
          </a:xfrm>
        </p:spPr>
        <p:txBody>
          <a:bodyPr>
            <a:noAutofit/>
          </a:bodyPr>
          <a:lstStyle/>
          <a:p>
            <a:pPr algn="ctr"/>
            <a:r>
              <a:rPr lang="ru-RU" sz="4000" b="1" i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kern="0" dirty="0" smtClean="0">
                <a:ln>
                  <a:solidFill>
                    <a:srgbClr val="00B050"/>
                  </a:solidFill>
                </a:ln>
                <a:solidFill>
                  <a:srgbClr val="0048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rgbClr val="004821"/>
              </a:solidFill>
            </a:endParaRPr>
          </a:p>
        </p:txBody>
      </p:sp>
      <p:pic>
        <p:nvPicPr>
          <p:cNvPr id="7" name="Рисунок 6" descr="Изображение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4336" y="157966"/>
            <a:ext cx="4590408" cy="6493206"/>
          </a:xfrm>
          <a:prstGeom prst="rect">
            <a:avLst/>
          </a:prstGeom>
          <a:ln w="19050">
            <a:solidFill>
              <a:srgbClr val="712703"/>
            </a:solidFill>
          </a:ln>
        </p:spPr>
      </p:pic>
    </p:spTree>
    <p:extLst>
      <p:ext uri="{BB962C8B-B14F-4D97-AF65-F5344CB8AC3E}">
        <p14:creationId xmlns:p14="http://schemas.microsoft.com/office/powerpoint/2010/main" val="22618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2711</TotalTime>
  <Words>235</Words>
  <Application>Microsoft Office PowerPoint</Application>
  <PresentationFormat>Экран (4:3)</PresentationFormat>
  <Paragraphs>77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Презентация PowerPoint</vt:lpstr>
      <vt:lpstr>Представление педагогического опыта «Речевое развитие детей дошкольного возраста посредством игровой деятельности».</vt:lpstr>
      <vt:lpstr>1. Участие в инновационной (экспериментальной) деятельности </vt:lpstr>
      <vt:lpstr> </vt:lpstr>
      <vt:lpstr> </vt:lpstr>
      <vt:lpstr> </vt:lpstr>
      <vt:lpstr> </vt:lpstr>
      <vt:lpstr>2. Наставничество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Воспитатель</cp:lastModifiedBy>
  <cp:revision>293</cp:revision>
  <dcterms:created xsi:type="dcterms:W3CDTF">2013-11-19T05:52:05Z</dcterms:created>
  <dcterms:modified xsi:type="dcterms:W3CDTF">2022-12-15T11:36:05Z</dcterms:modified>
</cp:coreProperties>
</file>