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778" r:id="rId1"/>
  </p:sldMasterIdLst>
  <p:notesMasterIdLst>
    <p:notesMasterId r:id="rId49"/>
  </p:notesMasterIdLst>
  <p:sldIdLst>
    <p:sldId id="332" r:id="rId2"/>
    <p:sldId id="399" r:id="rId3"/>
    <p:sldId id="463" r:id="rId4"/>
    <p:sldId id="464" r:id="rId5"/>
    <p:sldId id="401" r:id="rId6"/>
    <p:sldId id="402" r:id="rId7"/>
    <p:sldId id="403" r:id="rId8"/>
    <p:sldId id="404" r:id="rId9"/>
    <p:sldId id="405" r:id="rId10"/>
    <p:sldId id="456" r:id="rId11"/>
    <p:sldId id="458" r:id="rId12"/>
    <p:sldId id="451" r:id="rId13"/>
    <p:sldId id="459" r:id="rId14"/>
    <p:sldId id="381" r:id="rId15"/>
    <p:sldId id="443" r:id="rId16"/>
    <p:sldId id="334" r:id="rId17"/>
    <p:sldId id="465" r:id="rId18"/>
    <p:sldId id="409" r:id="rId19"/>
    <p:sldId id="417" r:id="rId20"/>
    <p:sldId id="410" r:id="rId21"/>
    <p:sldId id="462" r:id="rId22"/>
    <p:sldId id="343" r:id="rId23"/>
    <p:sldId id="449" r:id="rId24"/>
    <p:sldId id="411" r:id="rId25"/>
    <p:sldId id="413" r:id="rId26"/>
    <p:sldId id="418" r:id="rId27"/>
    <p:sldId id="419" r:id="rId28"/>
    <p:sldId id="454" r:id="rId29"/>
    <p:sldId id="420" r:id="rId30"/>
    <p:sldId id="423" r:id="rId31"/>
    <p:sldId id="424" r:id="rId32"/>
    <p:sldId id="426" r:id="rId33"/>
    <p:sldId id="427" r:id="rId34"/>
    <p:sldId id="452" r:id="rId35"/>
    <p:sldId id="428" r:id="rId36"/>
    <p:sldId id="429" r:id="rId37"/>
    <p:sldId id="460" r:id="rId38"/>
    <p:sldId id="430" r:id="rId39"/>
    <p:sldId id="461" r:id="rId40"/>
    <p:sldId id="431" r:id="rId41"/>
    <p:sldId id="432" r:id="rId42"/>
    <p:sldId id="434" r:id="rId43"/>
    <p:sldId id="435" r:id="rId44"/>
    <p:sldId id="453" r:id="rId45"/>
    <p:sldId id="439" r:id="rId46"/>
    <p:sldId id="445" r:id="rId47"/>
    <p:sldId id="455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3BE0"/>
    <a:srgbClr val="09F188"/>
    <a:srgbClr val="3EF8A4"/>
    <a:srgbClr val="F5ADBE"/>
    <a:srgbClr val="33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42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5FDBBAB-23FE-417F-A581-2F7A5370AC2E}" type="datetimeFigureOut">
              <a:rPr lang="ru-RU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F862A28-6ED0-4B52-A954-18267AFAF0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289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937D0A8-23DF-4F89-A0EE-E54B1F491655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ABFA774-8D41-474C-8D93-9D3E6AA182C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pic>
        <p:nvPicPr>
          <p:cNvPr id="14" name="Picture 2" descr="D:\фоны и шаблоны\х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B1C334-5F66-46D9-89C2-ECA6D32F3675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C222A6-CD65-4B5E-99ED-9DB3B52E3FB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F44B49C-D48D-4EF4-B10F-EF79316E726C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3F3BF4-CD75-4B09-AFB7-3978D0BD563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D17C1A-FE5F-476D-9F35-9E0398DE7366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CECAF-451B-4353-9287-CD706814136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ACC4B-5EC8-42CC-9899-89ECB01F3AB4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9247ECC9-64F3-419E-B8CF-F0438FCFF6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305D67-570B-4433-9FD6-513603177EA6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F97072-7E32-4CF3-9026-9627B74C26D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0574F4-9C83-4767-A878-AEF4890CAF19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7663E2-E77D-4164-ADF3-CC589133A73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C9AE3E-F5E1-465C-BB27-95C985795CE7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58D88F9-6A4B-4569-B371-FFB3571D60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CF9474-A9A0-4E4C-863D-CAC3F9F8BB50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4931E4-AD4D-4F62-B19C-F73BF4A2A44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C058C1-B6DE-423E-80F2-41FF033EA4E8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BA87862-F67F-4A81-B72D-9D5FD5C53D4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3B8C3E1-0B6B-4457-A0C5-5132C9B9E41F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pPr>
              <a:defRPr/>
            </a:pPr>
            <a:fld id="{4F283379-6273-4FAD-95A4-5A8C5961298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EF8A4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7ECAA27-4454-49A0-87E8-FE6C9B26DF03}" type="datetimeFigureOut">
              <a:rPr lang="ru-RU" smtClean="0"/>
              <a:pPr>
                <a:defRPr/>
              </a:pPr>
              <a:t>14.02.2020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fld id="{3BA2EBBE-E81E-41FA-BEB0-3F88DDB201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79" r:id="rId1"/>
    <p:sldLayoutId id="2147484780" r:id="rId2"/>
    <p:sldLayoutId id="2147484781" r:id="rId3"/>
    <p:sldLayoutId id="2147484782" r:id="rId4"/>
    <p:sldLayoutId id="2147484783" r:id="rId5"/>
    <p:sldLayoutId id="2147484784" r:id="rId6"/>
    <p:sldLayoutId id="2147484785" r:id="rId7"/>
    <p:sldLayoutId id="2147484786" r:id="rId8"/>
    <p:sldLayoutId id="2147484787" r:id="rId9"/>
    <p:sldLayoutId id="2147484788" r:id="rId10"/>
    <p:sldLayoutId id="214748478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98sar.schoolrm.ru/sveden/employees/11240/181951/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388" y="3068961"/>
            <a:ext cx="8785100" cy="34778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r>
              <a:rPr lang="ru-RU" altLang="ru-RU" sz="2000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alt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МГПИ им. М.Е. </a:t>
            </a:r>
            <a:r>
              <a:rPr lang="ru-RU" altLang="ru-RU" sz="2000" b="1" dirty="0" err="1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«Олигофренопедагогика»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</a:p>
          <a:p>
            <a:pPr fontAlgn="auto">
              <a:spcBef>
                <a:spcPts val="0"/>
              </a:spcBef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3088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buClr>
                <a:schemeClr val="accent6">
                  <a:lumMod val="75000"/>
                </a:schemeClr>
              </a:buCl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июня 2008 года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Общий трудовой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стаж:</a:t>
            </a:r>
            <a:r>
              <a:rPr lang="en-US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работы: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лет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данном </a:t>
            </a: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учреждении: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лет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Занимаемая </a:t>
            </a: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 </a:t>
            </a:r>
            <a:r>
              <a:rPr lang="ru-RU" alt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altLang="ru-RU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r>
              <a:rPr lang="ru-RU" alt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Квалификационная </a:t>
            </a:r>
            <a:r>
              <a:rPr lang="ru-RU" altLang="ru-RU" sz="2000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</a:t>
            </a:r>
            <a:r>
              <a:rPr lang="ru-RU" altLang="ru-RU" sz="2000" b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первая,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№280 от 18.03.2016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4320" indent="-274320" fontAlgn="auto">
              <a:spcAft>
                <a:spcPts val="0"/>
              </a:spcAft>
              <a:buClr>
                <a:schemeClr val="accent1">
                  <a:lumMod val="75000"/>
                </a:schemeClr>
              </a:buClr>
              <a:buFont typeface="Wingdings 2" pitchFamily="18" charset="2"/>
              <a:buNone/>
              <a:defRPr/>
            </a:pPr>
            <a:endParaRPr lang="ru-RU" altLang="ru-RU" sz="2000" b="1" dirty="0">
              <a:solidFill>
                <a:srgbClr val="7030A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3075" name="Прямоугольник 4"/>
          <p:cNvSpPr>
            <a:spLocks noChangeArrowheads="1"/>
          </p:cNvSpPr>
          <p:nvPr/>
        </p:nvSpPr>
        <p:spPr bwMode="auto">
          <a:xfrm>
            <a:off x="179388" y="188913"/>
            <a:ext cx="896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1" lang="ru-RU" altLang="ru-RU" sz="1800" b="1" dirty="0">
                <a:solidFill>
                  <a:srgbClr val="C00000"/>
                </a:solidFill>
                <a:latin typeface="Times New Roman" pitchFamily="18" charset="0"/>
              </a:rPr>
              <a:t>Министерство образования Республики Мордовия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513" y="836712"/>
            <a:ext cx="6768751" cy="224631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ru-RU" sz="44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4400" b="1" kern="0" dirty="0" smtClean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Баевой Ксении Анатольевны,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№98 комбинированного вида» г. о. Саранск</a:t>
            </a:r>
          </a:p>
        </p:txBody>
      </p:sp>
      <p:pic>
        <p:nvPicPr>
          <p:cNvPr id="1026" name="Picture 2" descr="E:\Pictures\88ce9ea05defed7054bfeefe629cd8f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280" y="476672"/>
            <a:ext cx="1728192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L:\ДЛЯ АТТЕСТАЦИИ\сер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07336"/>
            <a:ext cx="3566966" cy="5044216"/>
          </a:xfrm>
          <a:prstGeom prst="rect">
            <a:avLst/>
          </a:prstGeom>
          <a:noFill/>
        </p:spPr>
      </p:pic>
      <p:pic>
        <p:nvPicPr>
          <p:cNvPr id="6" name="Picture 2" descr="L:\ДЛЯ АТТЕСТАЦИИ\license (30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507336"/>
            <a:ext cx="3600400" cy="50914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0"/>
            <a:ext cx="68945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endParaRPr lang="ru-RU" altLang="ru-RU" sz="2800" b="1" i="1" dirty="0" smtClean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800" dirty="0">
              <a:solidFill>
                <a:schemeClr val="accent3"/>
              </a:solidFill>
              <a:latin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99592" y="18849"/>
            <a:ext cx="81369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Наличие </a:t>
            </a: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публикаций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34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79" r="7328"/>
          <a:stretch>
            <a:fillRect/>
          </a:stretch>
        </p:blipFill>
        <p:spPr>
          <a:xfrm>
            <a:off x="827584" y="908720"/>
            <a:ext cx="3446978" cy="5544616"/>
          </a:xfrm>
          <a:prstGeom prst="rect">
            <a:avLst/>
          </a:prstGeom>
        </p:spPr>
      </p:pic>
      <p:pic>
        <p:nvPicPr>
          <p:cNvPr id="5122" name="Picture 2" descr="L:\ДЛЯ АТТЕСТАЦИИ\sbornik (2)_0002.jpg"/>
          <p:cNvPicPr>
            <a:picLocks noChangeAspect="1" noChangeArrowheads="1"/>
          </p:cNvPicPr>
          <p:nvPr/>
        </p:nvPicPr>
        <p:blipFill>
          <a:blip r:embed="rId3" cstate="print"/>
          <a:srcRect r="7908"/>
          <a:stretch>
            <a:fillRect/>
          </a:stretch>
        </p:blipFill>
        <p:spPr bwMode="auto">
          <a:xfrm>
            <a:off x="5148064" y="908720"/>
            <a:ext cx="3354355" cy="549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L:\ДЛЯ АТТЕСТАЦИИ\diplom_47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340768"/>
            <a:ext cx="3528392" cy="4989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68835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ДЛЯ АТТЕСТАЦИИ\diplom_26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836712"/>
            <a:ext cx="3799615" cy="5544616"/>
          </a:xfrm>
          <a:prstGeom prst="rect">
            <a:avLst/>
          </a:prstGeom>
          <a:noFill/>
        </p:spPr>
      </p:pic>
      <p:pic>
        <p:nvPicPr>
          <p:cNvPr id="3076" name="Picture 4" descr="L:\ДЛЯ АТТЕСТАЦИИ\Diplom_ushinskij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908720"/>
            <a:ext cx="3888432" cy="5498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955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20570" y="188640"/>
            <a:ext cx="43278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" r="7113"/>
          <a:stretch>
            <a:fillRect/>
          </a:stretch>
        </p:blipFill>
        <p:spPr>
          <a:xfrm>
            <a:off x="539552" y="947604"/>
            <a:ext cx="3672408" cy="5655489"/>
          </a:xfrm>
          <a:prstGeom prst="rect">
            <a:avLst/>
          </a:prstGeom>
        </p:spPr>
      </p:pic>
      <p:pic>
        <p:nvPicPr>
          <p:cNvPr id="6146" name="Picture 2" descr="L:\ДЛЯ АТТЕСТАЦИИ\СБОРНИК СОЛНЕЧНЫЙ СВЕТ_0004 (2).jpg"/>
          <p:cNvPicPr>
            <a:picLocks noChangeAspect="1" noChangeArrowheads="1"/>
          </p:cNvPicPr>
          <p:nvPr/>
        </p:nvPicPr>
        <p:blipFill>
          <a:blip r:embed="rId3" cstate="print"/>
          <a:srcRect t="1235" r="5574"/>
          <a:stretch>
            <a:fillRect/>
          </a:stretch>
        </p:blipFill>
        <p:spPr bwMode="auto">
          <a:xfrm>
            <a:off x="4716017" y="908720"/>
            <a:ext cx="3672408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9" t="3517" r="3167"/>
          <a:stretch>
            <a:fillRect/>
          </a:stretch>
        </p:blipFill>
        <p:spPr>
          <a:xfrm>
            <a:off x="251520" y="836712"/>
            <a:ext cx="4032448" cy="5670540"/>
          </a:xfrm>
          <a:prstGeom prst="rect">
            <a:avLst/>
          </a:prstGeom>
        </p:spPr>
      </p:pic>
      <p:pic>
        <p:nvPicPr>
          <p:cNvPr id="5124" name="Picture 4" descr="L:\ДЛЯ АТТЕСТАЦИИ\d51f1e4c43c41208f297acbb51c5aa7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334" y="2492896"/>
            <a:ext cx="4635666" cy="3276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909553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1556792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воспитанников: конкурсах; выставках; турнирах; соревнованиях; акциях; фестивалях. 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744416" cy="5149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80" y="834043"/>
            <a:ext cx="3643581" cy="5011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344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:\ДЛЯ АТТЕСТАЦИИ\7cde1070d2545022c25efa93a3a846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330" y="2053708"/>
            <a:ext cx="2925867" cy="4021208"/>
          </a:xfrm>
          <a:prstGeom prst="rect">
            <a:avLst/>
          </a:prstGeom>
          <a:noFill/>
        </p:spPr>
      </p:pic>
      <p:pic>
        <p:nvPicPr>
          <p:cNvPr id="6147" name="Picture 3" descr="L:\ДЛЯ АТТЕСТАЦИИ\461407К1.1.2019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219" y="2053708"/>
            <a:ext cx="3096344" cy="414978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43608" y="404664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42554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L:\МОЯ АТТЕСТАЦИЯ  2020\diplom_69378.pdf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764704"/>
            <a:ext cx="3762375" cy="5334000"/>
          </a:xfrm>
          <a:prstGeom prst="rect">
            <a:avLst/>
          </a:prstGeom>
          <a:noFill/>
        </p:spPr>
      </p:pic>
      <p:pic>
        <p:nvPicPr>
          <p:cNvPr id="1028" name="Picture 4" descr="L:\МОЯ АТТЕСТАЦИЯ  2020\diplom_54369.pd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764704"/>
            <a:ext cx="3771900" cy="53244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2377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6936" y="404664"/>
            <a:ext cx="8370128" cy="424847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собственного 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 педагогического опыта 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размещено на сайте  </a:t>
            </a:r>
            <a:b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МДОУ «Детский сад №98 комбинированного вида»</a:t>
            </a: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cap="none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99015" y="4365104"/>
            <a:ext cx="600677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https://nsportal.ru/kseniya-baeva</a:t>
            </a:r>
            <a:endParaRPr lang="ru-RU" sz="3200" b="1" u="sng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3284984"/>
            <a:ext cx="74888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https://ds98sar.schoolrm.ru/sveden/employees/11240/181951</a:t>
            </a:r>
            <a:r>
              <a:rPr lang="en-US" b="1" u="sng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u="sng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260648"/>
            <a:ext cx="7092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</a:t>
            </a: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мероприятиях</a:t>
            </a:r>
            <a:endParaRPr lang="ru-RU" altLang="ru-RU" sz="2800" dirty="0">
              <a:solidFill>
                <a:schemeClr val="accent3"/>
              </a:solidFill>
            </a:endParaRPr>
          </a:p>
        </p:txBody>
      </p:sp>
      <p:pic>
        <p:nvPicPr>
          <p:cNvPr id="3" name="Picture 2" descr="L:\АТТЕСТАЦИЯ 2020\Диплом Луч\003.jpg"/>
          <p:cNvPicPr>
            <a:picLocks noChangeAspect="1" noChangeArrowheads="1"/>
          </p:cNvPicPr>
          <p:nvPr/>
        </p:nvPicPr>
        <p:blipFill>
          <a:blip r:embed="rId2" cstate="print"/>
          <a:srcRect l="1818" t="957"/>
          <a:stretch>
            <a:fillRect/>
          </a:stretch>
        </p:blipFill>
        <p:spPr bwMode="auto">
          <a:xfrm>
            <a:off x="2627784" y="1412776"/>
            <a:ext cx="3316001" cy="51027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8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E:\Pictures\2020-02-03\003.jpg"/>
          <p:cNvPicPr>
            <a:picLocks noChangeAspect="1" noChangeArrowheads="1"/>
          </p:cNvPicPr>
          <p:nvPr/>
        </p:nvPicPr>
        <p:blipFill>
          <a:blip r:embed="rId2" cstate="print"/>
          <a:srcRect l="12442" t="1320"/>
          <a:stretch>
            <a:fillRect/>
          </a:stretch>
        </p:blipFill>
        <p:spPr bwMode="auto">
          <a:xfrm>
            <a:off x="5004048" y="836712"/>
            <a:ext cx="3600400" cy="5722016"/>
          </a:xfrm>
          <a:prstGeom prst="rect">
            <a:avLst/>
          </a:prstGeom>
          <a:noFill/>
        </p:spPr>
      </p:pic>
      <p:pic>
        <p:nvPicPr>
          <p:cNvPr id="6" name="Picture 2" descr="E:\Pictures\2020-02-03\002.jpg"/>
          <p:cNvPicPr>
            <a:picLocks noChangeAspect="1" noChangeArrowheads="1"/>
          </p:cNvPicPr>
          <p:nvPr/>
        </p:nvPicPr>
        <p:blipFill>
          <a:blip r:embed="rId3" cstate="print"/>
          <a:srcRect l="8690" t="3792" r="7879" b="5214"/>
          <a:stretch>
            <a:fillRect/>
          </a:stretch>
        </p:blipFill>
        <p:spPr bwMode="auto">
          <a:xfrm>
            <a:off x="683568" y="836712"/>
            <a:ext cx="3312367" cy="56998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523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L:\ДЛЯ АТТЕСТАЦИИ\006.jpg"/>
          <p:cNvPicPr>
            <a:picLocks noChangeAspect="1" noChangeArrowheads="1"/>
          </p:cNvPicPr>
          <p:nvPr/>
        </p:nvPicPr>
        <p:blipFill>
          <a:blip r:embed="rId2" cstate="print"/>
          <a:srcRect l="5000" t="2424"/>
          <a:stretch>
            <a:fillRect/>
          </a:stretch>
        </p:blipFill>
        <p:spPr bwMode="auto">
          <a:xfrm>
            <a:off x="539552" y="980728"/>
            <a:ext cx="3672408" cy="5472608"/>
          </a:xfrm>
          <a:prstGeom prst="rect">
            <a:avLst/>
          </a:prstGeom>
          <a:noFill/>
        </p:spPr>
      </p:pic>
      <p:pic>
        <p:nvPicPr>
          <p:cNvPr id="4099" name="Picture 3" descr="L:\ДЛЯ АТТЕСТАЦИИ\Грамоты\Ксения Анатольевна\сканирование0001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4663" y="980728"/>
            <a:ext cx="3528393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:\ДЛЯ АТТЕСТАЦИИ\004.jpg"/>
          <p:cNvPicPr>
            <a:picLocks noChangeAspect="1" noChangeArrowheads="1"/>
          </p:cNvPicPr>
          <p:nvPr/>
        </p:nvPicPr>
        <p:blipFill>
          <a:blip r:embed="rId2" cstate="print"/>
          <a:srcRect l="1818" t="2542" r="1842"/>
          <a:stretch>
            <a:fillRect/>
          </a:stretch>
        </p:blipFill>
        <p:spPr bwMode="auto">
          <a:xfrm>
            <a:off x="218625" y="727254"/>
            <a:ext cx="4065343" cy="5880163"/>
          </a:xfrm>
          <a:prstGeom prst="rect">
            <a:avLst/>
          </a:prstGeom>
          <a:noFill/>
        </p:spPr>
      </p:pic>
      <p:pic>
        <p:nvPicPr>
          <p:cNvPr id="13314" name="Picture 2" descr="L:\ДЛЯ АТТЕСТАЦИИ\001.jpg"/>
          <p:cNvPicPr>
            <a:picLocks noChangeAspect="1" noChangeArrowheads="1"/>
          </p:cNvPicPr>
          <p:nvPr/>
        </p:nvPicPr>
        <p:blipFill>
          <a:blip r:embed="rId3" cstate="print"/>
          <a:srcRect l="5232" t="2751"/>
          <a:stretch>
            <a:fillRect/>
          </a:stretch>
        </p:blipFill>
        <p:spPr bwMode="auto">
          <a:xfrm>
            <a:off x="4644008" y="692696"/>
            <a:ext cx="4215166" cy="5949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332656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Наличие авторских программ, методических пособий</a:t>
            </a:r>
          </a:p>
        </p:txBody>
      </p:sp>
      <p:pic>
        <p:nvPicPr>
          <p:cNvPr id="3" name="Picture 2" descr="C:\Users\User\Downloads\98 ¡ ¥¢ 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6297" y="1488521"/>
            <a:ext cx="3549303" cy="501317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9" t="1326"/>
          <a:stretch/>
        </p:blipFill>
        <p:spPr bwMode="auto">
          <a:xfrm>
            <a:off x="395536" y="1488521"/>
            <a:ext cx="3543739" cy="5081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2247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412776"/>
            <a:ext cx="76328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6.Выступления на заседаниях методических советов, научно-практических конференциях, педагогических чтениях , семинарах, секциях , форумах</a:t>
            </a:r>
          </a:p>
        </p:txBody>
      </p:sp>
    </p:spTree>
    <p:extLst>
      <p:ext uri="{BB962C8B-B14F-4D97-AF65-F5344CB8AC3E}">
        <p14:creationId xmlns:p14="http://schemas.microsoft.com/office/powerpoint/2010/main" val="1666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260648"/>
            <a:ext cx="69665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образовательной организации </a:t>
            </a:r>
            <a: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  <a:t/>
            </a:r>
            <a:br>
              <a:rPr lang="ru-RU" altLang="ru-RU" sz="2000" dirty="0">
                <a:solidFill>
                  <a:schemeClr val="accent3"/>
                </a:solidFill>
                <a:latin typeface="Arial Black" pitchFamily="34" charset="0"/>
              </a:rPr>
            </a:br>
            <a:endParaRPr lang="ru-RU" dirty="0">
              <a:solidFill>
                <a:schemeClr val="accent3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93497"/>
            <a:ext cx="4059324" cy="55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834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55976" y="404664"/>
            <a:ext cx="48084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6" name="Picture 4" descr="E:\Pictures\2020-02-02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340768"/>
            <a:ext cx="3600400" cy="5293912"/>
          </a:xfrm>
          <a:prstGeom prst="rect">
            <a:avLst/>
          </a:prstGeom>
          <a:noFill/>
        </p:spPr>
      </p:pic>
      <p:pic>
        <p:nvPicPr>
          <p:cNvPr id="8197" name="Picture 5" descr="E:\Pictures\2020-02-02\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657122" y="1255646"/>
            <a:ext cx="3523447" cy="48458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Pictures\2020-02-02\008.jpg"/>
          <p:cNvPicPr>
            <a:picLocks noChangeAspect="1" noChangeArrowheads="1"/>
          </p:cNvPicPr>
          <p:nvPr/>
        </p:nvPicPr>
        <p:blipFill>
          <a:blip r:embed="rId2" cstate="print"/>
          <a:srcRect l="6851" t="3333" r="2370" b="4508"/>
          <a:stretch>
            <a:fillRect/>
          </a:stretch>
        </p:blipFill>
        <p:spPr bwMode="auto">
          <a:xfrm>
            <a:off x="251520" y="1340768"/>
            <a:ext cx="2915816" cy="4752528"/>
          </a:xfrm>
          <a:prstGeom prst="rect">
            <a:avLst/>
          </a:prstGeom>
          <a:noFill/>
        </p:spPr>
      </p:pic>
      <p:pic>
        <p:nvPicPr>
          <p:cNvPr id="12292" name="Picture 4" descr="E:\Pictures\2020-02-02\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104919" y="1231785"/>
            <a:ext cx="4034334" cy="55484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4706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44008" y="404664"/>
            <a:ext cx="43204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L:\ДЛЯ АТТЕСТАЦИИ\Грамоты\Ксения Анатольевна\сканирование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3557"/>
            <a:ext cx="3528392" cy="4824536"/>
          </a:xfrm>
          <a:prstGeom prst="rect">
            <a:avLst/>
          </a:prstGeom>
          <a:noFill/>
        </p:spPr>
      </p:pic>
      <p:pic>
        <p:nvPicPr>
          <p:cNvPr id="6" name="Picture 3" descr="L:\ДЛЯ АТТЕСТАЦИИ\Грамоты\Ксения Анатольевна\сканирование0010 - копи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772816"/>
            <a:ext cx="4845755" cy="36660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9851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L:\МОЯ АТТЕСТАЦИЯ  2020\Безымянный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40668"/>
            <a:ext cx="8208912" cy="61566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700808"/>
            <a:ext cx="86764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7. Проведение открытых занятий  </a:t>
            </a:r>
          </a:p>
          <a:p>
            <a:pPr algn="ctr">
              <a:spcBef>
                <a:spcPct val="0"/>
              </a:spcBef>
            </a:pPr>
            <a:r>
              <a:rPr lang="ru-RU" altLang="ru-RU" sz="36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6385580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87824" y="260648"/>
            <a:ext cx="64807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</a:t>
            </a:r>
            <a:r>
              <a:rPr lang="ru-RU" altLang="ru-RU" sz="24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altLang="ru-RU" sz="2400" i="1" dirty="0">
              <a:solidFill>
                <a:schemeClr val="accent3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611" y="1052736"/>
            <a:ext cx="3956203" cy="54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5313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260648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</a:t>
            </a:r>
          </a:p>
        </p:txBody>
      </p:sp>
      <p:pic>
        <p:nvPicPr>
          <p:cNvPr id="6" name="Picture 2" descr="L:\ДЛЯ АТТЕСТАЦИИ\7fab851335347843f4ab7559d31d58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598984"/>
            <a:ext cx="3488583" cy="493125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03454" y="783562"/>
            <a:ext cx="4249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altLang="ru-RU" sz="2800" b="1" i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28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2102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75656" y="1196752"/>
            <a:ext cx="669674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 : участие в комиссиях, педагогических сообществах, в жюри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:\ДЛЯ АТТЕСТАЦИИ\4c5d80243e4398b1d1b7ff26b2ef68a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052736"/>
            <a:ext cx="3456384" cy="5496461"/>
          </a:xfrm>
          <a:prstGeom prst="rect">
            <a:avLst/>
          </a:prstGeom>
          <a:noFill/>
        </p:spPr>
      </p:pic>
      <p:pic>
        <p:nvPicPr>
          <p:cNvPr id="6146" name="Picture 2" descr="L:\ДЛЯ АТТЕСТАЦИИ\1630638_commands_0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060848"/>
            <a:ext cx="4673830" cy="330505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483768" y="260648"/>
            <a:ext cx="62919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sz="3200" b="1" i="1" dirty="0" smtClean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 уровень</a:t>
            </a:r>
            <a:endParaRPr lang="ru-RU" sz="3200" b="1" i="1" dirty="0">
              <a:solidFill>
                <a:schemeClr val="accent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623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07904" y="260648"/>
            <a:ext cx="49685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Член </a:t>
            </a:r>
            <a:r>
              <a:rPr lang="ru-RU" altLang="ru-RU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профкома</a:t>
            </a:r>
            <a:endParaRPr lang="ru-RU" altLang="ru-RU" sz="32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L:\МОЯ АТТЕСТАЦИЯ  2020\СКАН СПРАВКИ\0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052736"/>
            <a:ext cx="4032448" cy="55461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0735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30959"/>
            <a:ext cx="52920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699529"/>
            <a:ext cx="3635538" cy="4999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99530"/>
            <a:ext cx="3610289" cy="4965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1833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028900" cy="554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980728"/>
            <a:ext cx="3889375" cy="5540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5512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8"/>
            <a:ext cx="7974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11. Качество взаимодействия с родителями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566687" cy="490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1" y="1570742"/>
            <a:ext cx="3600400" cy="506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5152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548680"/>
            <a:ext cx="4032576" cy="5546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27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:\МОЯ АТТЕСТАЦИЯ  2020\Opera Снимок_2020-02-12_091246_users.antiplagiat.r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04664"/>
            <a:ext cx="8389440" cy="6114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3105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18864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12. Работа с детьми из социально – неблагополучных семей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5" y="1398413"/>
            <a:ext cx="3816423" cy="5248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692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2696" y="476672"/>
            <a:ext cx="77586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13.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916833"/>
            <a:ext cx="63904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</a:p>
          <a:p>
            <a:pPr algn="r">
              <a:spcBef>
                <a:spcPct val="0"/>
              </a:spcBef>
            </a:pPr>
            <a:r>
              <a:rPr lang="ru-RU" altLang="ru-RU" sz="2800" b="1" i="1" u="sng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различных уровней</a:t>
            </a:r>
          </a:p>
          <a:p>
            <a:pPr algn="r">
              <a:spcBef>
                <a:spcPct val="0"/>
              </a:spcBef>
            </a:pPr>
            <a:endParaRPr lang="ru-RU" altLang="ru-RU" sz="2800" b="1" i="1" u="sng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376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:\ДЛЯ АТТЕСТАЦИИ\9807964d8c7244a9ac34f064ca724b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24744"/>
            <a:ext cx="3747865" cy="5400600"/>
          </a:xfrm>
          <a:prstGeom prst="rect">
            <a:avLst/>
          </a:prstGeom>
          <a:noFill/>
        </p:spPr>
      </p:pic>
      <p:pic>
        <p:nvPicPr>
          <p:cNvPr id="4" name="Picture 3" descr="L:\ДЛЯ АТТЕСТАЦИИ\Умната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5655" y="1124745"/>
            <a:ext cx="3614777" cy="53285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92900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2856" y="332656"/>
            <a:ext cx="6759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</a:t>
            </a:r>
          </a:p>
          <a:p>
            <a:pPr algn="ctr">
              <a:spcBef>
                <a:spcPct val="0"/>
              </a:spcBef>
            </a:pPr>
            <a:r>
              <a:rPr lang="ru-RU" altLang="ru-RU" sz="32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муниципальных </a:t>
            </a:r>
            <a:r>
              <a:rPr lang="ru-RU" altLang="ru-RU" sz="32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конкурсах</a:t>
            </a:r>
            <a: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2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32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Pictures\2020-02-01\005.jpg"/>
          <p:cNvPicPr>
            <a:picLocks noChangeAspect="1" noChangeArrowheads="1"/>
          </p:cNvPicPr>
          <p:nvPr/>
        </p:nvPicPr>
        <p:blipFill>
          <a:blip r:embed="rId2" cstate="print"/>
          <a:srcRect l="5517" t="1337" r="691"/>
          <a:stretch>
            <a:fillRect/>
          </a:stretch>
        </p:blipFill>
        <p:spPr bwMode="auto">
          <a:xfrm>
            <a:off x="395536" y="1757473"/>
            <a:ext cx="3384376" cy="4896284"/>
          </a:xfrm>
          <a:prstGeom prst="rect">
            <a:avLst/>
          </a:prstGeom>
          <a:noFill/>
        </p:spPr>
      </p:pic>
      <p:pic>
        <p:nvPicPr>
          <p:cNvPr id="5" name="Picture 2" descr="E:\Pictures\2020-02-01\001.jpg"/>
          <p:cNvPicPr>
            <a:picLocks noChangeAspect="1" noChangeArrowheads="1"/>
          </p:cNvPicPr>
          <p:nvPr/>
        </p:nvPicPr>
        <p:blipFill>
          <a:blip r:embed="rId3" cstate="print"/>
          <a:srcRect l="4554" t="1656" r="-190"/>
          <a:stretch>
            <a:fillRect/>
          </a:stretch>
        </p:blipFill>
        <p:spPr bwMode="auto">
          <a:xfrm>
            <a:off x="4572000" y="1700808"/>
            <a:ext cx="3456383" cy="48881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53873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Pictures\2020-02-02\003.jpg"/>
          <p:cNvPicPr>
            <a:picLocks noChangeAspect="1" noChangeArrowheads="1"/>
          </p:cNvPicPr>
          <p:nvPr/>
        </p:nvPicPr>
        <p:blipFill>
          <a:blip r:embed="rId2" cstate="print"/>
          <a:srcRect l="3788" r="1749" b="3816"/>
          <a:stretch>
            <a:fillRect/>
          </a:stretch>
        </p:blipFill>
        <p:spPr bwMode="auto">
          <a:xfrm rot="10800000">
            <a:off x="539552" y="1556792"/>
            <a:ext cx="3456384" cy="5056486"/>
          </a:xfrm>
          <a:prstGeom prst="rect">
            <a:avLst/>
          </a:prstGeom>
          <a:noFill/>
        </p:spPr>
      </p:pic>
      <p:pic>
        <p:nvPicPr>
          <p:cNvPr id="3" name="Picture 3" descr="E:\Pictures\2020-02-01\002.jpg"/>
          <p:cNvPicPr>
            <a:picLocks noChangeAspect="1" noChangeArrowheads="1"/>
          </p:cNvPicPr>
          <p:nvPr/>
        </p:nvPicPr>
        <p:blipFill>
          <a:blip r:embed="rId3" cstate="print"/>
          <a:srcRect l="5714"/>
          <a:stretch>
            <a:fillRect/>
          </a:stretch>
        </p:blipFill>
        <p:spPr bwMode="auto">
          <a:xfrm>
            <a:off x="5004048" y="1393370"/>
            <a:ext cx="3384376" cy="51319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408145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260649"/>
            <a:ext cx="66967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14. Награды и поощрения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27784" y="908720"/>
            <a:ext cx="62646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Поощрения с различных сайтов и </a:t>
            </a:r>
          </a:p>
          <a:p>
            <a:pPr algn="r">
              <a:spcBef>
                <a:spcPct val="0"/>
              </a:spcBef>
            </a:pP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порталов сети Интернет</a:t>
            </a:r>
            <a:endParaRPr lang="ru-RU" altLang="ru-RU" sz="2800" b="1" i="1" dirty="0">
              <a:solidFill>
                <a:schemeClr val="accent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L:\ДЛЯ АТТЕСТАЦИИ\461407К1.Б.2019.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916832"/>
            <a:ext cx="3156645" cy="4725144"/>
          </a:xfrm>
          <a:prstGeom prst="rect">
            <a:avLst/>
          </a:prstGeom>
          <a:noFill/>
        </p:spPr>
      </p:pic>
      <p:pic>
        <p:nvPicPr>
          <p:cNvPr id="5" name="Picture 3" descr="L:\ДЛЯ АТТЕСТАЦИИ\diplom_26895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88840"/>
            <a:ext cx="3240360" cy="48691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269777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260648"/>
            <a:ext cx="7056784" cy="1076673"/>
          </a:xfrm>
        </p:spPr>
        <p:txBody>
          <a:bodyPr>
            <a:noAutofit/>
          </a:bodyPr>
          <a:lstStyle/>
          <a:p>
            <a:pPr algn="l"/>
            <a:r>
              <a:rPr lang="ru-RU" altLang="ru-RU" sz="3200" b="1" i="1" cap="none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Поощрение муниципального уровня</a:t>
            </a:r>
            <a:r>
              <a:rPr lang="ru-RU" altLang="ru-RU" sz="2800" b="1" i="1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10245" name="Picture 5" descr="E:\Pictures\2020-02-02\011.jpg"/>
          <p:cNvPicPr>
            <a:picLocks noChangeAspect="1" noChangeArrowheads="1"/>
          </p:cNvPicPr>
          <p:nvPr/>
        </p:nvPicPr>
        <p:blipFill>
          <a:blip r:embed="rId2" cstate="print"/>
          <a:srcRect t="1580" r="4395" b="2047"/>
          <a:stretch>
            <a:fillRect/>
          </a:stretch>
        </p:blipFill>
        <p:spPr bwMode="auto">
          <a:xfrm>
            <a:off x="778005" y="1556792"/>
            <a:ext cx="3145923" cy="4680520"/>
          </a:xfrm>
          <a:prstGeom prst="rect">
            <a:avLst/>
          </a:prstGeom>
          <a:noFill/>
        </p:spPr>
      </p:pic>
      <p:pic>
        <p:nvPicPr>
          <p:cNvPr id="10246" name="Picture 6" descr="E:\Pictures\2020-02-02\012.jpg"/>
          <p:cNvPicPr>
            <a:picLocks noChangeAspect="1" noChangeArrowheads="1"/>
          </p:cNvPicPr>
          <p:nvPr/>
        </p:nvPicPr>
        <p:blipFill>
          <a:blip r:embed="rId3" cstate="print"/>
          <a:srcRect l="5769" t="1398"/>
          <a:stretch>
            <a:fillRect/>
          </a:stretch>
        </p:blipFill>
        <p:spPr bwMode="auto">
          <a:xfrm>
            <a:off x="4864289" y="1484784"/>
            <a:ext cx="3020079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15432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560840" cy="1076673"/>
          </a:xfrm>
        </p:spPr>
        <p:txBody>
          <a:bodyPr>
            <a:noAutofit/>
          </a:bodyPr>
          <a:lstStyle/>
          <a:p>
            <a:pPr algn="l"/>
            <a:r>
              <a:rPr lang="ru-RU" altLang="ru-RU" sz="3200" b="1" i="1" cap="none" dirty="0" smtClean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>Поощрение республиканского уровня</a:t>
            </a:r>
            <a: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chemeClr val="accent3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10243" name="Picture 3" descr="E:\Pictures\2020-02-02\005.jpg"/>
          <p:cNvPicPr>
            <a:picLocks noChangeAspect="1" noChangeArrowheads="1"/>
          </p:cNvPicPr>
          <p:nvPr/>
        </p:nvPicPr>
        <p:blipFill>
          <a:blip r:embed="rId2" cstate="print"/>
          <a:srcRect l="3704" t="1682" r="3704" b="1370"/>
          <a:stretch>
            <a:fillRect/>
          </a:stretch>
        </p:blipFill>
        <p:spPr bwMode="auto">
          <a:xfrm>
            <a:off x="3059832" y="1412776"/>
            <a:ext cx="3168352" cy="5184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98154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9208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204864"/>
            <a:ext cx="8352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ru-RU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инновационная деятельность МДОУ «Детский сад №98 комбинированного вида»</a:t>
            </a:r>
          </a:p>
          <a:p>
            <a:pPr algn="ctr">
              <a:defRPr/>
            </a:pP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«Внедрение инновационных педагогических технологий в образовательный процесс дошкольной организации», </a:t>
            </a:r>
            <a:endParaRPr lang="ru-RU" altLang="ru-RU" sz="24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2017-2022 </a:t>
            </a:r>
            <a:r>
              <a:rPr lang="ru-RU" altLang="ru-RU" sz="24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г. г.</a:t>
            </a:r>
          </a:p>
        </p:txBody>
      </p:sp>
    </p:spTree>
    <p:extLst>
      <p:ext uri="{BB962C8B-B14F-4D97-AF65-F5344CB8AC3E}">
        <p14:creationId xmlns:p14="http://schemas.microsoft.com/office/powerpoint/2010/main" val="29712972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3\Иннов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60350"/>
            <a:ext cx="4608512" cy="63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7146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D\Desktop\учебный план 2017-2018\июнь\2019-11-13\Иннов. 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774700"/>
            <a:ext cx="774700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2110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D\Desktop\учебный план 2017-2018\июнь\2019-11-11\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320480" cy="617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76672"/>
            <a:ext cx="4071320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4522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I:\Наставничество\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784225"/>
            <a:ext cx="4128963" cy="586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07903" y="116632"/>
            <a:ext cx="4680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3200" b="1" i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Наставничество</a:t>
            </a:r>
            <a:endParaRPr lang="ru-RU" altLang="ru-RU" sz="3200" u="sng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84225"/>
            <a:ext cx="4028900" cy="586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00308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раведливость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3080</TotalTime>
  <Words>327</Words>
  <Application>Microsoft Office PowerPoint</Application>
  <PresentationFormat>Экран (4:3)</PresentationFormat>
  <Paragraphs>58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Справедливость</vt:lpstr>
      <vt:lpstr>Презентация PowerPoint</vt:lpstr>
      <vt:lpstr>Представление собственного  инновационного педагогического опыта  размещено на сайте   МДОУ «Детский сад №98 комбинированного вида»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Поощрение муниципального уровня  </vt:lpstr>
      <vt:lpstr>Поощрение республиканского уровня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Helen</dc:creator>
  <cp:lastModifiedBy>User</cp:lastModifiedBy>
  <cp:revision>248</cp:revision>
  <cp:lastPrinted>2019-11-08T12:13:10Z</cp:lastPrinted>
  <dcterms:created xsi:type="dcterms:W3CDTF">2012-03-20T17:33:40Z</dcterms:created>
  <dcterms:modified xsi:type="dcterms:W3CDTF">2020-02-14T11:39:25Z</dcterms:modified>
</cp:coreProperties>
</file>