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64" r:id="rId2"/>
    <p:sldId id="258" r:id="rId3"/>
    <p:sldId id="272" r:id="rId4"/>
    <p:sldId id="278" r:id="rId5"/>
    <p:sldId id="277" r:id="rId6"/>
    <p:sldId id="266" r:id="rId7"/>
    <p:sldId id="268" r:id="rId8"/>
    <p:sldId id="269" r:id="rId9"/>
    <p:sldId id="271" r:id="rId10"/>
    <p:sldId id="280" r:id="rId11"/>
    <p:sldId id="281" r:id="rId12"/>
    <p:sldId id="284" r:id="rId13"/>
    <p:sldId id="26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A47"/>
    <a:srgbClr val="9900CC"/>
    <a:srgbClr val="000099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3692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CEFAC5-2D85-4921-89D8-F48A24BCA45B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B4A4FE-DB1C-451C-A683-F385B7CDD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F19DCD-8CC0-402F-9B67-E177129B6B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6AA6E4-C51C-4D55-AE67-AD0FAA2C3A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875204-954E-4664-AAC7-9382926019A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FDE016-5A13-478D-8E89-419537F263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38B57B-2C77-4979-B7EF-DECD97A102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AFC4BD-2E8F-4154-B7B7-0E7D98A7C0D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AF5C80-9709-477F-9A0C-57DD3271C69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7FC2F-2D17-455B-842C-767B7E1A4790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37D4AC4-2558-4E30-AA5B-1894D1E4B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D58BA-D9D6-4847-A849-14EB1AC070FD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AEAB0-1B5E-43A3-AB56-0DC2C9530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F961-5F36-4505-AD9C-4641B735B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D438-FFFD-430B-A29B-9D7A5ABF3F9E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C1A9-F1EA-423B-9DFA-FFCD70BA33DF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72B2-853B-4F5C-B4B3-326E8DB22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8B2D-838B-493F-8825-CAB2D56DBA68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4F43AB-16D2-4637-B387-CE2947600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CB81-4142-4C89-BFAD-244C52783DE2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A09B-A013-4830-9AC2-5B8CB7DB7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FEDC4-1032-4B55-A289-99215B93B126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1252102-0938-4DF5-8BCE-2295A46FD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730B-35CF-4050-AE28-041F4255E4B3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BF988-03EC-401F-BA6F-420E84D9F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301F-73E7-4F82-8B62-B9C74E4A53B0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50C9A-F6C4-4565-B981-1030F1D24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37BFC6B-301A-4E2F-83CE-241F6EA55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BE34C-4440-4266-AD23-66116522D010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0D56-DB2A-4788-B9D9-7E25D1A76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CBF5-B32E-413E-8448-9E215CE4BA44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424199-0423-45A6-8C22-5AAB42F90ED8}" type="datetimeFigureOut">
              <a:rPr lang="ru-RU"/>
              <a:pPr>
                <a:defRPr/>
              </a:pPr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8B2A1C-B8B3-446A-96B2-2A205A162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C35E2E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35E2E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DE6C3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CF6DA4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-link.ru/_nw/2/19990918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838" y="3860800"/>
            <a:ext cx="4608512" cy="20891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Подготовили: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Сулеева</a:t>
            </a:r>
            <a:r>
              <a:rPr lang="ru-RU" dirty="0" smtClean="0"/>
              <a:t> Г.Н.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Кузнецова Н.А.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Воспитатели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средней группы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МБДОУ «детский сад «Радуга» 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Г. Рузаевка</a:t>
            </a:r>
            <a:endParaRPr lang="ru-RU" dirty="0"/>
          </a:p>
        </p:txBody>
      </p:sp>
      <p:sp>
        <p:nvSpPr>
          <p:cNvPr id="13315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ОСОБЕННОСТИ ДЕТЕЙ </a:t>
            </a:r>
            <a:br>
              <a:rPr lang="ru-RU" b="1" smtClean="0"/>
            </a:br>
            <a:r>
              <a:rPr lang="ru-RU" b="1" smtClean="0"/>
              <a:t>4-5 лет</a:t>
            </a:r>
          </a:p>
        </p:txBody>
      </p:sp>
      <p:pic>
        <p:nvPicPr>
          <p:cNvPr id="13316" name="Рисунок 3" descr="0_74f65_19cdff79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38084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Основная задача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воспитания ребёнка четырёх лет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1" name="Содержимое 4"/>
          <p:cNvSpPr>
            <a:spLocks noGrp="1"/>
          </p:cNvSpPr>
          <p:nvPr>
            <p:ph sz="half" idx="1"/>
          </p:nvPr>
        </p:nvSpPr>
        <p:spPr>
          <a:xfrm>
            <a:off x="1619250" y="4581525"/>
            <a:ext cx="5905500" cy="1471613"/>
          </a:xfrm>
        </p:spPr>
        <p:txBody>
          <a:bodyPr/>
          <a:lstStyle/>
          <a:p>
            <a:r>
              <a:rPr lang="ru-RU" sz="2800" smtClean="0">
                <a:solidFill>
                  <a:srgbClr val="7030A0"/>
                </a:solidFill>
              </a:rPr>
              <a:t>Определитесь, какого человека вы будете растить…</a:t>
            </a:r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22532" name="Picture 2" descr="C:\Users\user\Desktop\1420791682_lori-0003113484-bigwww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484438" y="1484313"/>
            <a:ext cx="4038600" cy="2973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35E2E"/>
                </a:solidFill>
              </a:rPr>
              <a:t>Пожелания: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625" y="1700213"/>
            <a:ext cx="8504238" cy="453707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Внимательно относитесь к собственному выражению эмоций и поведению. Если родители находятся в ссоре или возбужденном состоянии, то ждать спокойного поведения от ребенка – даже и не стоит. Увидев злого родителя или родительскую ссору между мамой и папой, ребёнок закатит истерику, пока те не успокоятся.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родители волнуются – ребёнок испытывает волнение тоже. Это необходимо помнить. Ребенок копирует вас самих.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вы хотите, чтобы малыш вас слушался, старайтесь успокоиться сами.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Привлекайте детское внимание. Поймайте детский взгляд, посмотрите с ним на то, что его так заинтересовало, и постарайтесь это подхватить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solidFill>
                <a:srgbClr val="C35E2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Старайтесь коротко изъясняться. Как правило, ребенок лучше усваивает короткие и максимально понятные фразы.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Если ребёнок не хочет слушаться – повторяйте ему несколько раз. Четырёхлетний возраст имеет такую особенность – усваивать со второго, а порой и вовсе с десятого раза.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Будьте спокойны по отношению к своим детям.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403350" y="1484313"/>
            <a:ext cx="6500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Успехов в воспитании маленького «Почемучки!»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4213" y="1268413"/>
            <a:ext cx="8208962" cy="10810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/>
              <a:t>Новообразование – осознание  внутренней позиции </a:t>
            </a:r>
            <a:endParaRPr lang="ru-RU" sz="200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301625" y="2636838"/>
            <a:ext cx="4041775" cy="3652837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потребность-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познавательная активность; потребность в общении.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деятельность-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сюжетно-ролевая игра.</a:t>
            </a: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b="1" dirty="0" smtClean="0">
              <a:latin typeface="Times New Roman" pitchFamily="18" charset="0"/>
            </a:endParaRPr>
          </a:p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функция 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наглядно-образное мышление.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Содержимое 6" descr="GAI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76875" y="2471738"/>
            <a:ext cx="2686050" cy="382111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440737" cy="9810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shade val="75000"/>
                  </a:schemeClr>
                </a:solidFill>
              </a:rPr>
              <a:t> Физиология ребёнка в возрасте 4 лет</a:t>
            </a:r>
            <a:endParaRPr lang="ru-RU" b="1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2349500"/>
            <a:ext cx="4038600" cy="37036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 время развития ребенка в 4 года изменяется его физическая активность.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364" name="Picture 2" descr="C:\Users\user\Desktop\1_02_de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2114550"/>
            <a:ext cx="3246437" cy="2435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Как играет ребёнок в четыре года</a:t>
            </a:r>
            <a:br>
              <a:rPr lang="ru-RU" smtClean="0">
                <a:solidFill>
                  <a:srgbClr val="0070C0"/>
                </a:solidFill>
              </a:rPr>
            </a:br>
            <a:endParaRPr lang="ru-RU" smtClean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850" y="981075"/>
            <a:ext cx="2438400" cy="5257800"/>
          </a:xfrm>
        </p:spPr>
        <p:txBody>
          <a:bodyPr>
            <a:normAutofit/>
          </a:bodyPr>
          <a:lstStyle/>
          <a:p>
            <a:pPr fontAlgn="auto">
              <a:defRPr/>
            </a:pPr>
            <a:r>
              <a:rPr lang="ru-RU" sz="2800" b="1" dirty="0" smtClean="0">
                <a:solidFill>
                  <a:srgbClr val="9900CC"/>
                </a:solidFill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Интерес к сюжетно-ролевым играм    продолжается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388" name="Picture 5" descr="C:\Users\user\Desktop\0_7870d_7a9946f5_XL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CD7A47"/>
                </a:solidFill>
                <a:latin typeface="Times New Roman" pitchFamily="18" charset="0"/>
                <a:cs typeface="Times New Roman" pitchFamily="18" charset="0"/>
              </a:rPr>
              <a:t>Речь:</a:t>
            </a:r>
            <a:endParaRPr lang="ru-RU" sz="6000" dirty="0">
              <a:solidFill>
                <a:srgbClr val="CD7A47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Увеличивается словарный запас до 2000 слов и более. </a:t>
            </a:r>
          </a:p>
          <a:p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Использует обобщающие слова.</a:t>
            </a:r>
          </a:p>
          <a:p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Пересказывает знакомые сказки, читает наизусть короткие стихотворения. </a:t>
            </a:r>
            <a:endParaRPr lang="ru-RU" smtClean="0">
              <a:solidFill>
                <a:srgbClr val="7030A0"/>
              </a:solidFill>
            </a:endParaRPr>
          </a:p>
          <a:p>
            <a:endParaRPr lang="ru-RU" smtClean="0">
              <a:solidFill>
                <a:srgbClr val="7030A0"/>
              </a:solidFill>
            </a:endParaRPr>
          </a:p>
        </p:txBody>
      </p:sp>
      <p:pic>
        <p:nvPicPr>
          <p:cNvPr id="17412" name="Picture 2" descr="C:\Users\user\Desktop\vospit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76475"/>
            <a:ext cx="4038600" cy="2871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42A014-4863-4D15-8A5A-2EC27F8A5475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Стремление к самостоятельности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D7A47"/>
              </a:solidFill>
            </a:endParaRPr>
          </a:p>
        </p:txBody>
      </p:sp>
      <p:sp>
        <p:nvSpPr>
          <p:cNvPr id="18436" name="Рисунок 10"/>
          <p:cNvSpPr>
            <a:spLocks noGrp="1" noTextEdit="1"/>
          </p:cNvSpPr>
          <p:nvPr>
            <p:ph type="pic" idx="1"/>
          </p:nvPr>
        </p:nvSpPr>
        <p:spPr/>
      </p:sp>
      <p:sp>
        <p:nvSpPr>
          <p:cNvPr id="18437" name="Текст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" name="TextBox 11"/>
          <p:cNvSpPr txBox="1"/>
          <p:nvPr/>
        </p:nvSpPr>
        <p:spPr>
          <a:xfrm>
            <a:off x="2987675" y="1341438"/>
            <a:ext cx="5683250" cy="2922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Ребёнку важно многое делать самому, он уже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способен позаботиться о себе и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меньше нуждается в опеке взрослых.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Рисунок 14" descr="0_a2e8b_b311bd39_X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2035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Развиваются этические представления.</a:t>
            </a:r>
            <a:endParaRPr lang="ru-RU" dirty="0"/>
          </a:p>
        </p:txBody>
      </p:sp>
      <p:sp>
        <p:nvSpPr>
          <p:cNvPr id="19459" name="Рисунок 2"/>
          <p:cNvSpPr>
            <a:spLocks noGrp="1" noTextEdit="1"/>
          </p:cNvSpPr>
          <p:nvPr>
            <p:ph type="pic" idx="1"/>
          </p:nvPr>
        </p:nvSpPr>
        <p:spPr>
          <a:xfrm>
            <a:off x="2987675" y="908050"/>
            <a:ext cx="5867400" cy="4267200"/>
          </a:xfrm>
        </p:spPr>
      </p:sp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44545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1484313"/>
            <a:ext cx="5040313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Ребёнок расширяет палитру осознаваемых эмоций, он начинает понимать чувства других людей, сопереживать.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Рисунок 5" descr="03.Moi_igrushki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2592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способности.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auto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 входит в очень активную фазу</a:t>
            </a:r>
            <a:endParaRPr lang="ru-RU" sz="2400" b="1" dirty="0"/>
          </a:p>
        </p:txBody>
      </p:sp>
      <p:pic>
        <p:nvPicPr>
          <p:cNvPr id="20484" name="Рисунок 4" descr="63861157_1284149602_3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83" b="10983"/>
          <a:stretch>
            <a:fillRect/>
          </a:stretch>
        </p:blipFill>
        <p:spPr>
          <a:xfrm>
            <a:off x="3000375" y="692150"/>
            <a:ext cx="5867400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0070C0"/>
                </a:solidFill>
              </a:rPr>
              <a:t>Как ведет себя ребёнок четырёх лет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auto">
              <a:defRPr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 обращается к взрослым: "Почему?" "Как?»</a:t>
            </a:r>
          </a:p>
          <a:p>
            <a:pPr fontAlgn="auto">
              <a:defRPr/>
            </a:pPr>
            <a:endParaRPr lang="ru-RU" sz="1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defRPr/>
            </a:pPr>
            <a:endParaRPr lang="ru-RU" dirty="0"/>
          </a:p>
        </p:txBody>
      </p:sp>
      <p:pic>
        <p:nvPicPr>
          <p:cNvPr id="21508" name="Рисунок 4" descr="http://file-link.ru/_nw/2/19990918.jpg">
            <a:hlinkClick r:id="rId3"/>
          </p:cNvPr>
          <p:cNvPicPr>
            <a:picLocks noGrp="1"/>
          </p:cNvPicPr>
          <p:nvPr>
            <p:ph type="pic" idx="1"/>
          </p:nvPr>
        </p:nvPicPr>
        <p:blipFill>
          <a:blip r:embed="rId4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345</Words>
  <Application>Microsoft Office PowerPoint</Application>
  <PresentationFormat>Экран (4:3)</PresentationFormat>
  <Paragraphs>50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Georgia</vt:lpstr>
      <vt:lpstr>Arial</vt:lpstr>
      <vt:lpstr>Wingdings 2</vt:lpstr>
      <vt:lpstr>Wingdings</vt:lpstr>
      <vt:lpstr>Calibri</vt:lpstr>
      <vt:lpstr>Times New Roman</vt:lpstr>
      <vt:lpstr>Официальная</vt:lpstr>
      <vt:lpstr>ОСОБЕННОСТИ ДЕТЕЙ  4-5 лет</vt:lpstr>
      <vt:lpstr>Особенности возраста</vt:lpstr>
      <vt:lpstr>       Физиология ребёнка в возрасте 4 лет</vt:lpstr>
      <vt:lpstr>Как играет ребёнок в четыре года </vt:lpstr>
      <vt:lpstr>  Речь:</vt:lpstr>
      <vt:lpstr>Стремление к самостоятельности.</vt:lpstr>
      <vt:lpstr>Развиваются этические представления.</vt:lpstr>
      <vt:lpstr>Творческие способности.</vt:lpstr>
      <vt:lpstr>Как ведет себя ребёнок четырёх лет</vt:lpstr>
      <vt:lpstr> Основная задача  воспитания ребёнка четырёх лет</vt:lpstr>
      <vt:lpstr>Пожелания:</vt:lpstr>
      <vt:lpstr>Слайд 12</vt:lpstr>
      <vt:lpstr>Слайд 13</vt:lpstr>
    </vt:vector>
  </TitlesOfParts>
  <Company>МДОУ №160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krd-a1-ds01</dc:creator>
  <cp:lastModifiedBy>Admin</cp:lastModifiedBy>
  <cp:revision>65</cp:revision>
  <dcterms:created xsi:type="dcterms:W3CDTF">2013-09-03T08:59:04Z</dcterms:created>
  <dcterms:modified xsi:type="dcterms:W3CDTF">2017-09-07T16:15:58Z</dcterms:modified>
</cp:coreProperties>
</file>