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84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jpe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11.wdp"/><Relationship Id="rId4" Type="http://schemas.openxmlformats.org/officeDocument/2006/relationships/image" Target="../media/image24.jpe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9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8.xml"/><Relationship Id="rId17" Type="http://schemas.openxmlformats.org/officeDocument/2006/relationships/image" Target="../media/image3.jpeg"/><Relationship Id="rId2" Type="http://schemas.openxmlformats.org/officeDocument/2006/relationships/slide" Target="slide4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7.xml"/><Relationship Id="rId15" Type="http://schemas.openxmlformats.org/officeDocument/2006/relationships/slide" Target="slide21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620688"/>
            <a:ext cx="5616624" cy="1470025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Портфолио </a:t>
            </a:r>
            <a:endParaRPr lang="ru-RU" sz="66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8736" y="2379181"/>
            <a:ext cx="6336704" cy="3888432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Федина Николая Ивановича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Тренер-преподаватель </a:t>
            </a:r>
            <a:b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МБУДО «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Ичалковская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ДЮСШ»       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Ичалковского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b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Мордовия</a:t>
            </a:r>
            <a:b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3053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Министерство образования Республики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Мордовия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4502"/>
            <a:ext cx="2952328" cy="362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52400" y="4800600"/>
            <a:ext cx="1981200" cy="1905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8" name="Рисунок 7" descr="image1399891030088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75" b="16981"/>
          <a:stretch>
            <a:fillRect/>
          </a:stretch>
        </p:blipFill>
        <p:spPr>
          <a:xfrm>
            <a:off x="457200" y="5181600"/>
            <a:ext cx="1524000" cy="108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я\Documents\портфолио\8o8fuJ-43S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9" b="52509"/>
          <a:stretch/>
        </p:blipFill>
        <p:spPr bwMode="auto">
          <a:xfrm>
            <a:off x="1909382" y="2624175"/>
            <a:ext cx="5325237" cy="20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аня\Documents\портфолио\2g53B4VEhC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2" b="52375"/>
          <a:stretch/>
        </p:blipFill>
        <p:spPr bwMode="auto">
          <a:xfrm>
            <a:off x="2323853" y="533400"/>
            <a:ext cx="449629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1" b="32235"/>
          <a:stretch/>
        </p:blipFill>
        <p:spPr bwMode="auto">
          <a:xfrm>
            <a:off x="1908104" y="4793842"/>
            <a:ext cx="5327792" cy="168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image1399891030088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75" b="16981"/>
          <a:stretch>
            <a:fillRect/>
          </a:stretch>
        </p:blipFill>
        <p:spPr>
          <a:xfrm>
            <a:off x="70940" y="5606496"/>
            <a:ext cx="1549268" cy="10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6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7</a:t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Проведение мастер-классов, открытых занятий,  мероприятий (очно) 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01143" y="5984986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3" name="Picture 2" descr="C:\Users\Таня\Documents\портфолио Федин\документы\IMG_20210930_00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/>
          <a:stretch/>
        </p:blipFill>
        <p:spPr bwMode="auto">
          <a:xfrm>
            <a:off x="2236716" y="1268760"/>
            <a:ext cx="4670568" cy="557503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4502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8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  <a:endParaRPr lang="ru-RU" sz="27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6309320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365104"/>
            <a:ext cx="82296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участвовал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9</a:t>
            </a:r>
            <a:b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участия воспитанников в официальных соревнованиях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67600" y="5671924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7170" name="Picture 2" descr="C:\Users\Таня\Documents\портфолио Федин\документы\IMG_20210930_00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"/>
          <a:stretch/>
        </p:blipFill>
        <p:spPr bwMode="auto">
          <a:xfrm>
            <a:off x="2411760" y="925801"/>
            <a:ext cx="4320480" cy="578226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age1399891030088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75" b="16981"/>
          <a:stretch>
            <a:fillRect/>
          </a:stretch>
        </p:blipFill>
        <p:spPr>
          <a:xfrm>
            <a:off x="152400" y="5653471"/>
            <a:ext cx="1476172" cy="1047247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239000" y="6177094"/>
            <a:ext cx="1004614" cy="523624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ня\Documents\портфолио\IMG_20210930_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19" y="44624"/>
            <a:ext cx="2592288" cy="355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аня\Documents\портфолио\v7QZXuMrGac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47" b="6970"/>
          <a:stretch/>
        </p:blipFill>
        <p:spPr bwMode="auto">
          <a:xfrm>
            <a:off x="3259455" y="44624"/>
            <a:ext cx="2392665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Таня\Documents\портфолио\Ayez4on55q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646000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Таня\Documents\портфолио\K6Sm0rlxBL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05716"/>
            <a:ext cx="2592288" cy="32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Таня\Documents\портфолио\TUprOyw0sF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50" b="5764"/>
          <a:stretch/>
        </p:blipFill>
        <p:spPr bwMode="auto">
          <a:xfrm>
            <a:off x="4800600" y="3567744"/>
            <a:ext cx="2304258" cy="33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06373" y="6400800"/>
            <a:ext cx="537627" cy="45720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606373" y="6019800"/>
            <a:ext cx="537627" cy="38100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2232248" cy="351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Таня\Documents\портфолио\XGDHcZWbj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76" y="0"/>
            <a:ext cx="1985520" cy="35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Таня\Documents\портфолио\gQFxiqlZXZQ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3" b="7241"/>
          <a:stretch/>
        </p:blipFill>
        <p:spPr bwMode="auto">
          <a:xfrm>
            <a:off x="6320091" y="-32641"/>
            <a:ext cx="2286282" cy="337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Таня\Documents\портфолио\I82_O7Pn-dI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9" b="7462"/>
          <a:stretch/>
        </p:blipFill>
        <p:spPr bwMode="auto">
          <a:xfrm>
            <a:off x="1578490" y="3356992"/>
            <a:ext cx="2221895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Таня\Documents\портфолио\0JPDKhAjCCI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 bwMode="auto">
          <a:xfrm>
            <a:off x="4953000" y="3342244"/>
            <a:ext cx="2059227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06373" y="6400800"/>
            <a:ext cx="537627" cy="45720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606373" y="6019800"/>
            <a:ext cx="537627" cy="38100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Таня\Documents\портфолио\WhatsApp Image 2021-09-22 at 08.53.0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1543"/>
            <a:ext cx="2592288" cy="380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Таня\Documents\портфолио\WhatsApp Image 2021-09-22 at 08.53.08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02" y="0"/>
            <a:ext cx="2530158" cy="35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Таня\Documents\портфолио\WhatsApp Image 2021-09-22 at 08.53.33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" y="3068960"/>
            <a:ext cx="2558879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45477" y="6324600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8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606373" y="6019800"/>
            <a:ext cx="537627" cy="38100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68960"/>
            <a:ext cx="2499640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1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10</a:t>
            </a:r>
            <a:b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Система взаимодействия с родителями воспитанников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68444" y="6309320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11266" name="Picture 2" descr="C:\Users\Таня\Documents\портфолио Федин\документы\IMG_20210930_00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" b="25282"/>
          <a:stretch/>
        </p:blipFill>
        <p:spPr bwMode="auto">
          <a:xfrm>
            <a:off x="1676400" y="1143000"/>
            <a:ext cx="5597708" cy="552145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72008"/>
            <a:ext cx="9144000" cy="10527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11</a:t>
            </a:r>
            <a:b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Наличие публикаций, авторских программ, методических пособий, методических рекомендаций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6309320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09600" y="3505200"/>
            <a:ext cx="822960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Отсутствует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12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педагога в профессиональных конкурсах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6309320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3429000"/>
            <a:ext cx="8229600" cy="936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Отсутствует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1295400"/>
            <a:ext cx="8229600" cy="485936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30.05. 1959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2013 - 2017 гг., ФГБОУ ВО "Мордовский государственный педагогический институт им. М. Е.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". Квалификация по диплому: Бакалавр. Специальность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«Физическая культура»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педагогической работы (по специальности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Общий трудовой стаж: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категории: высшая квалификационная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последней аттеста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приказ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1222 от   23.12.2016</a:t>
            </a:r>
            <a:endParaRPr lang="ru-RU" sz="2000" dirty="0"/>
          </a:p>
        </p:txBody>
      </p:sp>
      <p:pic>
        <p:nvPicPr>
          <p:cNvPr id="6" name="Рисунок 5" descr="image1399891030088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75" b="16981"/>
          <a:stretch>
            <a:fillRect/>
          </a:stretch>
        </p:blipFill>
        <p:spPr>
          <a:xfrm>
            <a:off x="7425446" y="5486400"/>
            <a:ext cx="171855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5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Отсутствует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527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13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Экспертная деятельность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6309320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2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807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14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Награды и поощрения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Таня\Documents\портфолио\IMG_20210930_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3078141" cy="4525963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Таня\Documents\портфолио\IMG_20210930_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221021" cy="4463896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age1399891030088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75" b="16981"/>
          <a:stretch>
            <a:fillRect/>
          </a:stretch>
        </p:blipFill>
        <p:spPr>
          <a:xfrm>
            <a:off x="0" y="5943600"/>
            <a:ext cx="1252827" cy="888798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924800" y="5804664"/>
            <a:ext cx="990600" cy="583335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Награды и поощрения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034" y="1035770"/>
            <a:ext cx="3538998" cy="4944356"/>
          </a:xfrm>
        </p:spPr>
      </p:pic>
      <p:pic>
        <p:nvPicPr>
          <p:cNvPr id="13314" name="Picture 2" descr="C:\Users\Таня\Documents\портфолио\IMG_20210930_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908720"/>
            <a:ext cx="3492028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age1399891030088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75" b="16981"/>
          <a:stretch>
            <a:fillRect/>
          </a:stretch>
        </p:blipFill>
        <p:spPr>
          <a:xfrm>
            <a:off x="76200" y="5906421"/>
            <a:ext cx="1332442" cy="945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15200" y="6273125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588282" y="5722220"/>
            <a:ext cx="537627" cy="38100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800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15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комиссиях, педагогических сообществах, в жюри конкурсов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68444" y="6309320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14338" name="Picture 2" descr="C:\Users\Таня\Documents\портфолио Федин\документы\IMG_20210930_0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" b="18327"/>
          <a:stretch/>
        </p:blipFill>
        <p:spPr bwMode="auto">
          <a:xfrm>
            <a:off x="2231740" y="1988840"/>
            <a:ext cx="4680520" cy="50086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age1399891030088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75" b="16981"/>
          <a:stretch>
            <a:fillRect/>
          </a:stretch>
        </p:blipFill>
        <p:spPr>
          <a:xfrm>
            <a:off x="12290" y="5688052"/>
            <a:ext cx="139632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6093296"/>
          </a:xfrm>
        </p:spPr>
        <p:txBody>
          <a:bodyPr>
            <a:noAutofit/>
          </a:bodyPr>
          <a:lstStyle/>
          <a:p>
            <a:pPr marL="638175" lvl="0" indent="-457200" fontAlgn="base">
              <a:lnSpc>
                <a:spcPct val="120000"/>
              </a:lnSpc>
              <a:buFont typeface="+mj-lt"/>
              <a:buAutoNum type="arabicPeriod"/>
              <a:tabLst>
                <a:tab pos="633413" algn="l"/>
              </a:tabLs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Участие в инновационной (экспериментальной) деятельности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8175" lvl="0" indent="-457200" fontAlgn="base">
              <a:lnSpc>
                <a:spcPct val="120000"/>
              </a:lnSpc>
              <a:buFont typeface="+mj-lt"/>
              <a:buAutoNum type="arabicPeriod"/>
              <a:tabLst>
                <a:tab pos="633413" algn="l"/>
              </a:tabLs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Степень обеспечения повышения уровня подготовленности воспитанников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8175" lvl="0" indent="-457200" fontAlgn="base">
              <a:lnSpc>
                <a:spcPct val="120000"/>
              </a:lnSpc>
              <a:buFont typeface="+mj-lt"/>
              <a:buAutoNum type="arabicPeriod"/>
              <a:tabLst>
                <a:tab pos="633413" algn="l"/>
              </a:tabLs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Сохранность контингента воспитанников на этапах спортивной подготовки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8175" lvl="0" indent="-457200" fontAlgn="base">
              <a:lnSpc>
                <a:spcPct val="120000"/>
              </a:lnSpc>
              <a:buFont typeface="+mj-lt"/>
              <a:buAutoNum type="arabicPeriod"/>
              <a:tabLst>
                <a:tab pos="633413" algn="l"/>
              </a:tabLs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Результаты анализа текущей документации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8175" lvl="0" indent="-457200" fontAlgn="base">
              <a:lnSpc>
                <a:spcPct val="120000"/>
              </a:lnSpc>
              <a:buFont typeface="+mj-lt"/>
              <a:buAutoNum type="arabicPeriod"/>
              <a:tabLst>
                <a:tab pos="633413" algn="l"/>
              </a:tabLs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Наставничество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8175" lvl="0" indent="-457200" fontAlgn="base">
              <a:lnSpc>
                <a:spcPct val="120000"/>
              </a:lnSpc>
              <a:buFont typeface="+mj-lt"/>
              <a:buAutoNum type="arabicPeriod"/>
              <a:tabLst>
                <a:tab pos="633413" algn="l"/>
              </a:tabLs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Выполнение воспитанниками требований для присвоения спортивных званий и разрядов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8175" lvl="0" indent="-457200" fontAlgn="base">
              <a:lnSpc>
                <a:spcPct val="120000"/>
              </a:lnSpc>
              <a:buFont typeface="+mj-lt"/>
              <a:buAutoNum type="arabicPeriod"/>
              <a:tabLst>
                <a:tab pos="633413" algn="l"/>
              </a:tabLs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Проведение открытых мастер-классов, мероприятий (очно)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8175" lvl="0" indent="-457200" fontAlgn="base">
              <a:lnSpc>
                <a:spcPct val="120000"/>
              </a:lnSpc>
              <a:buFont typeface="+mj-lt"/>
              <a:buAutoNum type="arabicPeriod"/>
              <a:tabLst>
                <a:tab pos="633413" algn="l"/>
              </a:tabLs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8175" lvl="0" indent="-457200" fontAlgn="base">
              <a:lnSpc>
                <a:spcPct val="120000"/>
              </a:lnSpc>
              <a:buFont typeface="+mj-lt"/>
              <a:buAutoNum type="arabicPeriod"/>
              <a:tabLst>
                <a:tab pos="633413" algn="l"/>
              </a:tabLs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Результаты участия воспитанников в официальных соревнованиях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8175" lvl="0" indent="-457200" fontAlgn="base">
              <a:lnSpc>
                <a:spcPct val="120000"/>
              </a:lnSpc>
              <a:buFont typeface="+mj-lt"/>
              <a:buAutoNum type="arabicPeriod"/>
              <a:tabLst>
                <a:tab pos="633413" algn="l"/>
              </a:tabLs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Система взаимодействия с родителями воспитанников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8175" lvl="0" indent="-457200" fontAlgn="base">
              <a:lnSpc>
                <a:spcPct val="120000"/>
              </a:lnSpc>
              <a:buFont typeface="+mj-lt"/>
              <a:buAutoNum type="arabicPeriod"/>
              <a:tabLst>
                <a:tab pos="633413" algn="l"/>
              </a:tabLs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Наличие публикаций, авторских программ, методических пособий, методических рекомендаций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8175" lvl="0" indent="-457200" fontAlgn="base">
              <a:lnSpc>
                <a:spcPct val="120000"/>
              </a:lnSpc>
              <a:buFont typeface="+mj-lt"/>
              <a:buAutoNum type="arabicPeriod"/>
              <a:tabLst>
                <a:tab pos="633413" algn="l"/>
              </a:tabLs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Участие педагога в профессиональных конкурсах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8175" lvl="0" indent="-457200" fontAlgn="base">
              <a:lnSpc>
                <a:spcPct val="120000"/>
              </a:lnSpc>
              <a:buFont typeface="+mj-lt"/>
              <a:buAutoNum type="arabicPeriod"/>
              <a:tabLst>
                <a:tab pos="633413" algn="l"/>
              </a:tabLs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Экспертная деятельность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8175" lvl="0" indent="-457200" fontAlgn="base">
              <a:lnSpc>
                <a:spcPct val="120000"/>
              </a:lnSpc>
              <a:buFont typeface="+mj-lt"/>
              <a:buAutoNum type="arabicPeriod"/>
              <a:tabLst>
                <a:tab pos="633413" algn="l"/>
              </a:tabLs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Награды и поощрения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8175" lvl="0" indent="-457200" fontAlgn="base">
              <a:lnSpc>
                <a:spcPct val="120000"/>
              </a:lnSpc>
              <a:buFont typeface="+mj-lt"/>
              <a:buAutoNum type="arabicPeriod"/>
              <a:tabLst>
                <a:tab pos="633413" algn="l"/>
              </a:tabLs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Общественно-педагогическая активность педагога: участие в  комиссиях, педагогических сообществах, в жюри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конкурсов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1399891030088.jpeg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75" b="16981"/>
          <a:stretch>
            <a:fillRect/>
          </a:stretch>
        </p:blipFill>
        <p:spPr>
          <a:xfrm>
            <a:off x="7772400" y="29497"/>
            <a:ext cx="1371600" cy="9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21088"/>
            <a:ext cx="8229600" cy="5040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участвовал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92494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участия в инновационной (экспериментальной) деятельности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0232" y="6309320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6" name="Рисунок 5" descr="image1399891030088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75" b="16981"/>
          <a:stretch>
            <a:fillRect/>
          </a:stretch>
        </p:blipFill>
        <p:spPr>
          <a:xfrm>
            <a:off x="0" y="5493774"/>
            <a:ext cx="193337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Критерий 2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Степень обеспечения повышения уровня подготовленности воспитанников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89421" y="6136413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2050" name="Picture 2" descr="C:\Users\Таня\Documents\портфолио Федин\документы\IMG_20210930_0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" b="36689"/>
          <a:stretch/>
        </p:blipFill>
        <p:spPr bwMode="auto">
          <a:xfrm>
            <a:off x="1043608" y="1412776"/>
            <a:ext cx="6595267" cy="542740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081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Сохранность контингента воспитанников на этапах спортивной подготовки</a:t>
            </a:r>
            <a:endParaRPr lang="ru-RU" sz="1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69382" y="5957690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3074" name="Picture 2" descr="C:\Users\Таня\Documents\портфолио Федин\документы\IMG_20210930_00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" b="3776"/>
          <a:stretch/>
        </p:blipFill>
        <p:spPr bwMode="auto">
          <a:xfrm>
            <a:off x="2133313" y="908720"/>
            <a:ext cx="4877375" cy="594928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800" b="1" u="sng" dirty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4</a:t>
            </a:r>
            <a:b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анализа текущий документации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6476" y="6165304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4098" name="Picture 2" descr="C:\Users\Таня\Documents\портфолио Федин\документы\IMG_20210930_00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" b="12045"/>
          <a:stretch/>
        </p:blipFill>
        <p:spPr bwMode="auto">
          <a:xfrm>
            <a:off x="2195736" y="1146326"/>
            <a:ext cx="4752528" cy="564355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05064"/>
            <a:ext cx="82296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Отсутствует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56992"/>
          </a:xfrm>
        </p:spPr>
        <p:txBody>
          <a:bodyPr>
            <a:normAutofit/>
          </a:bodyPr>
          <a:lstStyle/>
          <a:p>
            <a:pPr algn="ctr"/>
            <a:r>
              <a:rPr lang="ru-RU" sz="6600" b="1" u="sng" dirty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sz="6600" b="1" u="sng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Наставничество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6309320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7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6</a:t>
            </a:r>
            <a:b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Выполнение воспитанниками требований для присвоения спортивных званий и разрядов</a:t>
            </a:r>
            <a:endParaRPr lang="ru-RU" sz="1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40452" y="6165304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5122" name="Picture 2" descr="C:\Users\Таня\Documents\портфолио Федин\документы\IMG_20210930_002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" b="14135"/>
          <a:stretch/>
        </p:blipFill>
        <p:spPr bwMode="auto">
          <a:xfrm>
            <a:off x="24581" y="1219200"/>
            <a:ext cx="4680521" cy="543940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468106"/>
              </p:ext>
            </p:extLst>
          </p:nvPr>
        </p:nvGraphicFramePr>
        <p:xfrm>
          <a:off x="4953000" y="2286000"/>
          <a:ext cx="4060765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076"/>
                <a:gridCol w="1878104"/>
                <a:gridCol w="1776585"/>
              </a:tblGrid>
              <a:tr h="40415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Список воспитанников Федина Н. И.,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имеющие удостоверение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астер спорта.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41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удостоверения, дата </a:t>
                      </a:r>
                      <a:endParaRPr lang="ru-RU" sz="1400" dirty="0"/>
                    </a:p>
                  </a:txBody>
                  <a:tcPr/>
                </a:tc>
              </a:tr>
              <a:tr h="5705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Кисельников</a:t>
                      </a:r>
                      <a:r>
                        <a:rPr lang="ru-RU" sz="1400" dirty="0" smtClean="0"/>
                        <a:t> Алексей Иванович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МС № о88664</a:t>
                      </a:r>
                    </a:p>
                    <a:p>
                      <a:r>
                        <a:rPr lang="ru-RU" sz="1400" dirty="0" smtClean="0"/>
                        <a:t>Приказ</a:t>
                      </a:r>
                      <a:r>
                        <a:rPr lang="ru-RU" sz="1400" baseline="0" dirty="0" smtClean="0"/>
                        <a:t> № 10 </a:t>
                      </a:r>
                      <a:r>
                        <a:rPr lang="ru-RU" sz="1400" baseline="0" dirty="0" err="1" smtClean="0"/>
                        <a:t>нг</a:t>
                      </a:r>
                      <a:r>
                        <a:rPr lang="ru-RU" sz="1400" baseline="0" dirty="0" smtClean="0"/>
                        <a:t> от </a:t>
                      </a:r>
                      <a:r>
                        <a:rPr lang="ru-RU" sz="1400" dirty="0" smtClean="0"/>
                        <a:t>9.02. 2010 г.</a:t>
                      </a:r>
                      <a:endParaRPr lang="ru-RU" sz="1400" dirty="0"/>
                    </a:p>
                  </a:txBody>
                  <a:tcPr/>
                </a:tc>
              </a:tr>
              <a:tr h="5705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Крашенинников Георгий Витальевич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МС № 127635</a:t>
                      </a:r>
                    </a:p>
                    <a:p>
                      <a:r>
                        <a:rPr lang="ru-RU" sz="1400" dirty="0" smtClean="0"/>
                        <a:t>Приказ</a:t>
                      </a:r>
                      <a:r>
                        <a:rPr lang="ru-RU" sz="1400" baseline="0" dirty="0" smtClean="0"/>
                        <a:t> № 71 </a:t>
                      </a:r>
                      <a:r>
                        <a:rPr lang="ru-RU" sz="1400" baseline="0" dirty="0" err="1" smtClean="0"/>
                        <a:t>нг</a:t>
                      </a:r>
                      <a:r>
                        <a:rPr lang="ru-RU" sz="1400" baseline="0" dirty="0" smtClean="0"/>
                        <a:t> от 20</a:t>
                      </a:r>
                      <a:r>
                        <a:rPr lang="ru-RU" sz="1400" dirty="0" smtClean="0"/>
                        <a:t>.06. 2016 г.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87782" y="5181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Приложение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4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138</TotalTime>
  <Words>299</Words>
  <Application>Microsoft Office PowerPoint</Application>
  <PresentationFormat>Экран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Портфолио </vt:lpstr>
      <vt:lpstr>Общие сведения</vt:lpstr>
      <vt:lpstr>Содержание</vt:lpstr>
      <vt:lpstr>Критерий 1  Результаты участия в инновационной (экспериментальной) деятельности</vt:lpstr>
      <vt:lpstr>Критерий 2 Степень обеспечения повышения уровня подготовленности воспитанников</vt:lpstr>
      <vt:lpstr>Критерий 3 Сохранность контингента воспитанников на этапах спортивной подготовки</vt:lpstr>
      <vt:lpstr>Критерий 4 Результаты анализа текущий документации</vt:lpstr>
      <vt:lpstr>Критерий 5  Наставничество</vt:lpstr>
      <vt:lpstr>Критерий 6 Выполнение воспитанниками требований для присвоения спортивных званий и разрядов</vt:lpstr>
      <vt:lpstr>Презентация PowerPoint</vt:lpstr>
      <vt:lpstr>Критерий 7 Проведение мастер-классов, открытых занятий,  мероприятий (очно) </vt:lpstr>
      <vt:lpstr>Критерий 8 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vt:lpstr>
      <vt:lpstr>Критерий 9 Результаты участия воспитанников в официальных соревнованиях</vt:lpstr>
      <vt:lpstr>Презентация PowerPoint</vt:lpstr>
      <vt:lpstr>Презентация PowerPoint</vt:lpstr>
      <vt:lpstr>Презентация PowerPoint</vt:lpstr>
      <vt:lpstr>Критерий 10 Система взаимодействия с родителями воспитанников</vt:lpstr>
      <vt:lpstr>Критерий 11 Наличие публикаций, авторских программ, методических пособий, методических рекомендаций</vt:lpstr>
      <vt:lpstr>Критерий 12 Участие педагога в профессиональных конкурсах</vt:lpstr>
      <vt:lpstr>Критерий 13 Экспертная деятельность</vt:lpstr>
      <vt:lpstr>Критерий 14 Награды и поощрения</vt:lpstr>
      <vt:lpstr>Награды и поощрения</vt:lpstr>
      <vt:lpstr>Критерий 15 Общественно-педагогическая активность педагога: участие в комиссиях, педагогических сообществах, в жюри конкурсов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Пользователь Windows</cp:lastModifiedBy>
  <cp:revision>24</cp:revision>
  <dcterms:created xsi:type="dcterms:W3CDTF">2015-08-14T15:50:26Z</dcterms:created>
  <dcterms:modified xsi:type="dcterms:W3CDTF">2021-10-07T20:19:35Z</dcterms:modified>
</cp:coreProperties>
</file>