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5" r:id="rId2"/>
    <p:sldId id="447" r:id="rId3"/>
    <p:sldId id="449" r:id="rId4"/>
    <p:sldId id="451" r:id="rId5"/>
    <p:sldId id="472" r:id="rId6"/>
    <p:sldId id="450" r:id="rId7"/>
    <p:sldId id="452" r:id="rId8"/>
    <p:sldId id="454" r:id="rId9"/>
    <p:sldId id="455" r:id="rId10"/>
    <p:sldId id="473" r:id="rId11"/>
    <p:sldId id="456" r:id="rId12"/>
    <p:sldId id="457" r:id="rId13"/>
    <p:sldId id="458" r:id="rId14"/>
    <p:sldId id="459" r:id="rId15"/>
    <p:sldId id="460" r:id="rId16"/>
    <p:sldId id="462" r:id="rId17"/>
    <p:sldId id="463" r:id="rId18"/>
    <p:sldId id="465" r:id="rId19"/>
    <p:sldId id="467" r:id="rId20"/>
    <p:sldId id="474" r:id="rId21"/>
    <p:sldId id="466" r:id="rId22"/>
    <p:sldId id="468" r:id="rId23"/>
    <p:sldId id="469" r:id="rId24"/>
    <p:sldId id="47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28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88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57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88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518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917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31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539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54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510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714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3C32B-12E4-4E24-9BFB-AC44FEA38C30}" type="datetimeFigureOut">
              <a:rPr lang="ru-RU" smtClean="0"/>
              <a:pPr/>
              <a:t>29.09.2023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8F4F-2FF2-499C-B82D-D110BC6F97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98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upload2.schoolrm.ru/iblock/f73/f732e57b031d7c1d611a0516a20715e9/OPYT-88_.docx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2.schoolrm.ru/iblock/185/185d98d7e40ca49ee4afce13e0f4080e/Prikaz-ob-uchastii-v-pilotnom-proekte.zip" TargetMode="External"/><Relationship Id="rId3" Type="http://schemas.openxmlformats.org/officeDocument/2006/relationships/hyperlink" Target="https://upload2.schoolrm.ru/iblock/f8b/f8b0af2bdf3b511729c3816e96e6a314/Prikaz2.jpg" TargetMode="External"/><Relationship Id="rId7" Type="http://schemas.openxmlformats.org/officeDocument/2006/relationships/hyperlink" Target="https://upload2.schoolrm.ru/iblock/210/210d66c97c2e55148ec17de2a8121ca8/Prikaz.pdf" TargetMode="External"/><Relationship Id="rId2" Type="http://schemas.openxmlformats.org/officeDocument/2006/relationships/hyperlink" Target="https://upload2.schoolrm.ru/iblock/bf7/bf72c3605d168659378d57fbd3d19cc8/Prikaz-ob-organizatsii-innovatsionnoy-deyatelnosti-_Informatizatsiya_-2021g.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upload2.schoolrm.ru/iblock/6e1/6e128742b5eb20a42b117e6fc35922c4/Obrazovatelnaya-afisha-_vystuplenie-dlya-pedagogov-DOO_.pptx" TargetMode="External"/><Relationship Id="rId5" Type="http://schemas.openxmlformats.org/officeDocument/2006/relationships/hyperlink" Target="https://upload2.schoolrm.ru/iblock/422/42272daeba5a00af846834da76860191/Interaktivnaya-igra-k-zanyatiyu-po-FEMP-dlya-vospitannikov-starshey-gruppy.pptx" TargetMode="External"/><Relationship Id="rId4" Type="http://schemas.openxmlformats.org/officeDocument/2006/relationships/hyperlink" Target="https://upload2.schoolrm.ru/iblock/c24/c246d5abea21c3824ecb5a6a44160e04/Interaktivnaya-igra-k-zanyatiyu-po-okruzhayushchemu-miru-dlya-vospitannikov-sredney-gruppy.pptx" TargetMode="External"/><Relationship Id="rId9" Type="http://schemas.openxmlformats.org/officeDocument/2006/relationships/hyperlink" Target="https://upload2.schoolrm.ru/iblock/a3b/a3b50d9e05ba9cabd5a0b08541bc2368/Rol-muzyki-v-formirovanii-osnovnykh-dvigatelnykh-navykov-u-detey-starshego-doshkolnogo-vozrasta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рямоугольник 2">
            <a:extLst>
              <a:ext uri="{FF2B5EF4-FFF2-40B4-BE49-F238E27FC236}">
                <a16:creationId xmlns:a16="http://schemas.microsoft.com/office/drawing/2014/main" xmlns="" id="{C214C7FB-42DE-889E-56AB-88E423D92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142875"/>
            <a:ext cx="885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D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Министерство образования РМ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01C680-0607-42EE-5894-65A3F85DFB0F}"/>
              </a:ext>
            </a:extLst>
          </p:cNvPr>
          <p:cNvSpPr/>
          <p:nvPr/>
        </p:nvSpPr>
        <p:spPr>
          <a:xfrm>
            <a:off x="0" y="1571612"/>
            <a:ext cx="9144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D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Портфолио</a:t>
            </a:r>
            <a:r>
              <a:rPr lang="ru-RU" sz="4400" b="1" i="1" dirty="0">
                <a:solidFill>
                  <a:srgbClr val="D00000"/>
                </a:solidFill>
                <a:effectLst>
                  <a:reflection blurRad="6350" stA="55000" endA="300" endPos="45500" dir="5400000" sy="-100000" algn="bl" rotWithShape="0"/>
                </a:effectLst>
                <a:ea typeface="Lucida Sans Unicode" pitchFamily="34" charset="0"/>
                <a:cs typeface="Arial" pitchFamily="34" charset="0"/>
              </a:rPr>
              <a:t> </a:t>
            </a:r>
            <a:endParaRPr lang="ru-RU" sz="4400" i="1" dirty="0">
              <a:solidFill>
                <a:srgbClr val="D00000"/>
              </a:solidFill>
              <a:latin typeface="Arial" charset="0"/>
            </a:endParaRPr>
          </a:p>
        </p:txBody>
      </p:sp>
      <p:sp>
        <p:nvSpPr>
          <p:cNvPr id="5125" name="Прямоугольник 4">
            <a:extLst>
              <a:ext uri="{FF2B5EF4-FFF2-40B4-BE49-F238E27FC236}">
                <a16:creationId xmlns:a16="http://schemas.microsoft.com/office/drawing/2014/main" xmlns="" id="{4038FBED-C093-ED61-4565-76D5DD081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2661496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Матюниной</a:t>
            </a:r>
            <a:r>
              <a:rPr lang="ru-RU" altLang="ru-RU" sz="36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Екатерины Александровны</a:t>
            </a:r>
            <a:endParaRPr lang="ru-RU" altLang="ru-RU" sz="3600" b="1" i="1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6" name="Прямоугольник 5">
            <a:extLst>
              <a:ext uri="{FF2B5EF4-FFF2-40B4-BE49-F238E27FC236}">
                <a16:creationId xmlns:a16="http://schemas.microsoft.com/office/drawing/2014/main" xmlns="" id="{3A9B9FB8-8016-E28C-CDDB-E1742C8EF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367799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воспитателя МБДОУ </a:t>
            </a:r>
          </a:p>
          <a:p>
            <a:pPr algn="ctr"/>
            <a:r>
              <a:rPr lang="ru-RU" alt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«Ромодановский детский сад </a:t>
            </a:r>
          </a:p>
          <a:p>
            <a:pPr algn="ctr"/>
            <a:r>
              <a:rPr lang="ru-RU" alt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комбинированного вида»</a:t>
            </a:r>
            <a:br>
              <a:rPr lang="ru-RU" alt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r>
              <a:rPr lang="ru-RU" alt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Ромодановского муниципального района Республики Мордовия</a:t>
            </a:r>
            <a:br>
              <a:rPr lang="ru-RU" altLang="ru-RU" sz="3200" b="1" i="1" dirty="0">
                <a:solidFill>
                  <a:srgbClr val="000099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endParaRPr lang="ru-RU" altLang="ru-RU" sz="3200" b="1" i="1" dirty="0"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7" name="AutoShape 7" descr="Сиреневый фон для презентации - 61 фото">
            <a:extLst>
              <a:ext uri="{FF2B5EF4-FFF2-40B4-BE49-F238E27FC236}">
                <a16:creationId xmlns:a16="http://schemas.microsoft.com/office/drawing/2014/main" xmlns="" id="{FEC3D0F2-F054-0C08-7A8C-949E1EDCB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  <p:sp>
        <p:nvSpPr>
          <p:cNvPr id="5128" name="AutoShape 9" descr="Сиреневый фон для презентации - 61 фото">
            <a:extLst>
              <a:ext uri="{FF2B5EF4-FFF2-40B4-BE49-F238E27FC236}">
                <a16:creationId xmlns:a16="http://schemas.microsoft.com/office/drawing/2014/main" xmlns="" id="{043DB38B-9795-A497-30B1-FCB43AE45D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9439"/>
          </a:xfrm>
        </p:spPr>
        <p:txBody>
          <a:bodyPr>
            <a:normAutofit/>
          </a:bodyPr>
          <a:lstStyle/>
          <a:p>
            <a:pPr algn="ctr"/>
            <a:r>
              <a:rPr lang="ru-RU" sz="1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атюнина\e86fc5aae2ae515fbdf7a535b3f7fa4e-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69926" y="874282"/>
            <a:ext cx="5094357" cy="3602423"/>
          </a:xfrm>
          <a:prstGeom prst="rect">
            <a:avLst/>
          </a:prstGeom>
          <a:noFill/>
        </p:spPr>
      </p:pic>
      <p:pic>
        <p:nvPicPr>
          <p:cNvPr id="2051" name="Picture 3" descr="D:\Матюнина\e86fc5aae2ae515fbdf7a535b3f7fa4e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6120" y="2680972"/>
            <a:ext cx="5443371" cy="3849224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10800000">
            <a:off x="2752078" y="3018408"/>
            <a:ext cx="514906" cy="1154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3D67547-0FA6-C93F-0F7E-930E4A33D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101000"/>
              </a:lnSpc>
            </a:pPr>
            <a:r>
              <a:rPr lang="ru-RU" altLang="ru-RU" sz="2800" b="1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i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занятий, </a:t>
            </a:r>
          </a:p>
          <a:p>
            <a:pPr algn="ctr" eaLnBrk="1">
              <a:lnSpc>
                <a:spcPct val="101000"/>
              </a:lnSpc>
            </a:pP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классов, мероприятий</a:t>
            </a:r>
          </a:p>
        </p:txBody>
      </p:sp>
      <p:pic>
        <p:nvPicPr>
          <p:cNvPr id="3074" name="Picture 2" descr="E:\мат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71444" y="1147314"/>
            <a:ext cx="4027368" cy="5538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87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xmlns="" id="{908B2DFA-43C0-7E98-5910-342035036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536"/>
            <a:ext cx="9144000" cy="52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>
              <a:lnSpc>
                <a:spcPct val="101000"/>
              </a:lnSpc>
            </a:pPr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деятельность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1250B4D-4448-09BB-54D6-35368EC1944E}"/>
              </a:ext>
            </a:extLst>
          </p:cNvPr>
          <p:cNvSpPr/>
          <p:nvPr/>
        </p:nvSpPr>
        <p:spPr>
          <a:xfrm>
            <a:off x="2357438" y="714375"/>
            <a:ext cx="44291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9DC956-80DC-6389-4081-C26DFF84B8C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40605" y="1276451"/>
            <a:ext cx="3745223" cy="52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19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xmlns="" id="{3514EF3A-90BF-0E5C-CD11-F40165173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Общественно-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активность педагога : </a:t>
            </a:r>
            <a:endParaRPr lang="ru-RU" alt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комиссиях, педагогических сообществах, </a:t>
            </a:r>
          </a:p>
          <a:p>
            <a:pPr algn="ctr"/>
            <a:r>
              <a:rPr lang="ru-RU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жюри конкурсов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10BACD-DEB3-627C-640B-888D7107F3A5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1472" y="1489166"/>
            <a:ext cx="4518722" cy="451974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700BDF6-2209-97AA-5A27-29468D4B55D6}"/>
              </a:ext>
            </a:extLst>
          </p:cNvPr>
          <p:cNvSpPr/>
          <p:nvPr/>
        </p:nvSpPr>
        <p:spPr>
          <a:xfrm>
            <a:off x="4952138" y="1949573"/>
            <a:ext cx="5072066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www.maam.ru/users/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2558374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F0A8BA7-C6ED-FAAE-37A5-950948D7828A}"/>
              </a:ext>
            </a:extLst>
          </p:cNvPr>
          <p:cNvSpPr/>
          <p:nvPr/>
        </p:nvSpPr>
        <p:spPr>
          <a:xfrm>
            <a:off x="4952138" y="47553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8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011B85-B2F6-0D00-EA59-F06BF7D51EEF}"/>
              </a:ext>
            </a:extLst>
          </p:cNvPr>
          <p:cNvSpPr txBox="1"/>
          <p:nvPr/>
        </p:nvSpPr>
        <p:spPr>
          <a:xfrm>
            <a:off x="142875" y="214313"/>
            <a:ext cx="87153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ЖЮРИ</a:t>
            </a:r>
          </a:p>
          <a:p>
            <a:pPr algn="ctr">
              <a:defRPr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2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4FD7B4B-1712-2E37-3E2B-7F602463A399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57791" y="939349"/>
            <a:ext cx="3596135" cy="520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0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F6F7455-CC08-79F4-FEA2-79AE7232D49D}"/>
              </a:ext>
            </a:extLst>
          </p:cNvPr>
          <p:cNvSpPr/>
          <p:nvPr/>
        </p:nvSpPr>
        <p:spPr>
          <a:xfrm>
            <a:off x="142875" y="678715"/>
            <a:ext cx="90011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Статья в районной газете «Победа» </a:t>
            </a:r>
            <a:endParaRPr lang="ru-RU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8E7A1DF-26BA-5735-C561-8C60E76FE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591322" y="1388128"/>
            <a:ext cx="5961355" cy="433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: влево 1">
            <a:extLst>
              <a:ext uri="{FF2B5EF4-FFF2-40B4-BE49-F238E27FC236}">
                <a16:creationId xmlns:a16="http://schemas.microsoft.com/office/drawing/2014/main" xmlns="" id="{498E8F85-3126-40B1-472C-435F4AE1B3D2}"/>
              </a:ext>
            </a:extLst>
          </p:cNvPr>
          <p:cNvSpPr/>
          <p:nvPr/>
        </p:nvSpPr>
        <p:spPr>
          <a:xfrm>
            <a:off x="7553746" y="4712013"/>
            <a:ext cx="772357" cy="976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8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921E848-2F94-7829-7DC7-AE155A15CE72}"/>
              </a:ext>
            </a:extLst>
          </p:cNvPr>
          <p:cNvSpPr txBox="1"/>
          <p:nvPr/>
        </p:nvSpPr>
        <p:spPr>
          <a:xfrm>
            <a:off x="142875" y="214313"/>
            <a:ext cx="87153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Республиканский уровень</a:t>
            </a:r>
            <a:endParaRPr lang="ru-RU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C0B751C2-0648-F017-C8FC-12C854F83E9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12571" y="747011"/>
            <a:ext cx="4292833" cy="58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41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C0B751C2-0648-F017-C8FC-12C854F83E9F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04675" y="687689"/>
            <a:ext cx="4056680" cy="28187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C0B751C2-0648-F017-C8FC-12C854F83E9F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15253" y="2867962"/>
            <a:ext cx="3127888" cy="38917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D593123-5619-8703-1342-A5283ED276FB}"/>
              </a:ext>
            </a:extLst>
          </p:cNvPr>
          <p:cNvSpPr txBox="1"/>
          <p:nvPr/>
        </p:nvSpPr>
        <p:spPr>
          <a:xfrm>
            <a:off x="142875" y="214313"/>
            <a:ext cx="87153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Всероссийский уровень</a:t>
            </a:r>
            <a:endParaRPr lang="ru-RU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C0B751C2-0648-F017-C8FC-12C854F83E9F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659853"/>
            <a:ext cx="4172253" cy="28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17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xmlns="" id="{576FFB60-716C-A8B2-F49B-A02A9A572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10. Позитивные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результаты работы </a:t>
            </a:r>
          </a:p>
          <a:p>
            <a:pPr algn="ctr"/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с воспитанниками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E:\2023-09-29 1\1 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841" y="1673524"/>
            <a:ext cx="2923137" cy="4019910"/>
          </a:xfrm>
          <a:prstGeom prst="rect">
            <a:avLst/>
          </a:prstGeom>
          <a:noFill/>
        </p:spPr>
      </p:pic>
      <p:pic>
        <p:nvPicPr>
          <p:cNvPr id="4100" name="Picture 4" descr="E:\2023-09-29 1\1 00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67487" y="1666461"/>
            <a:ext cx="2915729" cy="4009722"/>
          </a:xfrm>
          <a:prstGeom prst="rect">
            <a:avLst/>
          </a:prstGeom>
          <a:noFill/>
        </p:spPr>
      </p:pic>
      <p:pic>
        <p:nvPicPr>
          <p:cNvPr id="4101" name="Picture 5" descr="E:\2023-09-29 1\1 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62839" y="1656270"/>
            <a:ext cx="2910591" cy="4002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085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xmlns="" id="{70CD8847-5158-AC4E-486C-CE2DB19AA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75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Качество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с родителями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2023-09-29 мат\мат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502" y="983412"/>
            <a:ext cx="3782683" cy="5201962"/>
          </a:xfrm>
          <a:prstGeom prst="rect">
            <a:avLst/>
          </a:prstGeom>
          <a:noFill/>
        </p:spPr>
      </p:pic>
      <p:pic>
        <p:nvPicPr>
          <p:cNvPr id="6147" name="Picture 3" descr="E:\2023-09-29 мат\мат 0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3634" y="974785"/>
            <a:ext cx="3838968" cy="5279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95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E1DC5A84-C164-65AA-6082-B738CAEBD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2645" y="237830"/>
            <a:ext cx="5788241" cy="3762103"/>
          </a:xfrm>
        </p:spPr>
        <p:txBody>
          <a:bodyPr>
            <a:noAutofit/>
          </a:bodyPr>
          <a:lstStyle/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рождения: 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22.09.1993 г.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образование: </a:t>
            </a:r>
          </a:p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образование, профиль образовательной программы: Право.  «Мордовский  государственный педагогический институт имени М. Е.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Евсевьева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Регистрационный номер диплома- 1321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выдачи: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 февраля 2016 года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образование: </a:t>
            </a:r>
            <a:endParaRPr lang="ru-RU" sz="1500" b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 (инструментально- исполнительское искусство)», «Мордовский государственный педагогический университет имени М. Е.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Евсевьева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диплом- 5295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выдачи: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сентября 2021 г.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E017A4-4B11-6553-B791-92492AE8DC06}"/>
              </a:ext>
            </a:extLst>
          </p:cNvPr>
          <p:cNvSpPr txBox="1">
            <a:spLocks/>
          </p:cNvSpPr>
          <p:nvPr/>
        </p:nvSpPr>
        <p:spPr>
          <a:xfrm>
            <a:off x="116174" y="3826276"/>
            <a:ext cx="9144000" cy="2916313"/>
          </a:xfrm>
          <a:prstGeom prst="rect">
            <a:avLst/>
          </a:prstGeom>
        </p:spPr>
        <p:txBody>
          <a:bodyPr/>
          <a:lstStyle/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500" b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переподготовка</a:t>
            </a:r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,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 воспитатель. </a:t>
            </a:r>
          </a:p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«Мордовский государственный педагогический университет имени М. Е. </a:t>
            </a:r>
            <a:r>
              <a:rPr lang="ru-RU" sz="15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выдачи: </a:t>
            </a: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января 2022 г.</a:t>
            </a:r>
            <a:endParaRPr lang="ru-RU" sz="1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Lucida Sans Unicode" pitchFamily="34" charset="0"/>
              <a:cs typeface="Times New Roman" pitchFamily="18" charset="0"/>
            </a:endParaRPr>
          </a:p>
          <a:p>
            <a:pPr hangingPunct="0">
              <a:lnSpc>
                <a:spcPct val="120000"/>
              </a:lnSpc>
              <a:spcBef>
                <a:spcPts val="5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педагогической работы (по специальности):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года</a:t>
            </a:r>
          </a:p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трудовой стаж: 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лет</a:t>
            </a:r>
          </a:p>
          <a:p>
            <a:pPr marL="0" indent="0" algn="l" hangingPunct="0">
              <a:lnSpc>
                <a:spcPct val="120000"/>
              </a:lnSpc>
              <a:spcBef>
                <a:spcPts val="50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5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Занимаемая должность: </a:t>
            </a:r>
            <a:r>
              <a:rPr lang="ru-RU" sz="1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marL="319088" indent="-319088" defTabSz="914400">
              <a:buClr>
                <a:srgbClr val="C3260C"/>
              </a:buClr>
              <a:buSzPct val="128000"/>
              <a:buFont typeface="Georgia" pitchFamily="18" charset="0"/>
              <a:buNone/>
              <a:defRPr/>
            </a:pPr>
            <a:endParaRPr lang="ru-RU" sz="1200" b="1" i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ea typeface="Lucida Sans Unicode" pitchFamily="34" charset="0"/>
              <a:cs typeface="Arial" pitchFamily="34" charset="0"/>
            </a:endParaRPr>
          </a:p>
        </p:txBody>
      </p:sp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CE473B8F-6121-272A-B4DB-EC5CA8CF19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5917592" y="373102"/>
            <a:ext cx="2939242" cy="4229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709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2023-09-29 1\1 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44460" y="151081"/>
            <a:ext cx="4701396" cy="6465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1AF63FB-46FC-AD0C-E3EE-F0AD080D8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12. Работа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</a:p>
          <a:p>
            <a:pPr algn="ctr"/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социально- неблагополучных семей</a:t>
            </a:r>
            <a:endParaRPr lang="ru-RU" alt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2023-09-29 1\1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80095" y="1027118"/>
            <a:ext cx="4058728" cy="5581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78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xmlns="" id="{D9F48020-6092-950B-5CB1-F189D9099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42875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педагога </a:t>
            </a:r>
          </a:p>
          <a:p>
            <a:pPr algn="ctr"/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профессиональных конкурсах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77ED109-213F-B394-7B3E-3EF4E96E2F1E}"/>
              </a:ext>
            </a:extLst>
          </p:cNvPr>
          <p:cNvSpPr txBox="1"/>
          <p:nvPr/>
        </p:nvSpPr>
        <p:spPr>
          <a:xfrm>
            <a:off x="714375" y="1000125"/>
            <a:ext cx="77771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Победы в конкурсах на портале в сети интернет</a:t>
            </a:r>
            <a:endParaRPr lang="ru-RU" sz="2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AE7D69-BC95-0B2C-12F1-7F97A918FA85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978331" y="1645921"/>
            <a:ext cx="3722915" cy="49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8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xmlns="" id="{D0A8484B-2721-D9DD-9031-0A25D0AF4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8675" y="23812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 Награды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поощрения</a:t>
            </a: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29BC1E2-E6ED-D4BC-71FF-4486E910B241}"/>
              </a:ext>
            </a:extLst>
          </p:cNvPr>
          <p:cNvSpPr/>
          <p:nvPr/>
        </p:nvSpPr>
        <p:spPr>
          <a:xfrm>
            <a:off x="168675" y="505726"/>
            <a:ext cx="91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Поощрения с сайтов и порталов сети интернет</a:t>
            </a: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1D8985-46AC-53EE-0EB6-DA85B7362F75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80343" y="1190171"/>
            <a:ext cx="4093028" cy="51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6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979EF71-C4C6-05FE-E4A5-F4BF74906E09}"/>
              </a:ext>
            </a:extLst>
          </p:cNvPr>
          <p:cNvSpPr/>
          <p:nvPr/>
        </p:nvSpPr>
        <p:spPr>
          <a:xfrm>
            <a:off x="2786063" y="285750"/>
            <a:ext cx="2714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C:\Users\Админ\Desktop\3.jpg">
            <a:extLst>
              <a:ext uri="{FF2B5EF4-FFF2-40B4-BE49-F238E27FC236}">
                <a16:creationId xmlns="" xmlns:a16="http://schemas.microsoft.com/office/drawing/2014/main" id="{380F3C65-DF6E-0E54-0150-85865F95F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8277" y="1143000"/>
            <a:ext cx="3944937" cy="5429250"/>
          </a:xfrm>
          <a:prstGeom prst="rect">
            <a:avLst/>
          </a:prstGeom>
          <a:noFill/>
        </p:spPr>
      </p:pic>
      <p:pic>
        <p:nvPicPr>
          <p:cNvPr id="5122" name="Picture 2" descr="E:\2023-09-29 мат\мат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43627" y="1141444"/>
            <a:ext cx="3949874" cy="5431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3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08DC80F-8CEB-4FFC-9620-3A9C08146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14313"/>
            <a:ext cx="9001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9088" indent="-319088" algn="ctr" defTabSz="914400">
              <a:buClr>
                <a:srgbClr val="C3260C"/>
              </a:buClr>
              <a:buSzPct val="128000"/>
              <a:defRPr/>
            </a:pPr>
            <a:r>
              <a:rPr lang="ru-RU" altLang="ru-RU" sz="2800" b="1" i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cs typeface="Arial" pitchFamily="34" charset="0"/>
              </a:rPr>
              <a:t>Обобщенный  педагогический  опыт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541BAE8-7E1F-FF08-A447-C70ED15E49A2}"/>
              </a:ext>
            </a:extLst>
          </p:cNvPr>
          <p:cNvSpPr/>
          <p:nvPr/>
        </p:nvSpPr>
        <p:spPr>
          <a:xfrm>
            <a:off x="0" y="832241"/>
            <a:ext cx="9144000" cy="221599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Тема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раскрытия и развития творческого потенциала детей дошкольного возраста и формирование устойчивой мотивации к занятиям ритмикой, посредством применения основных педагогических технологий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62794" y="4410512"/>
            <a:ext cx="1418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i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i="1" u="sng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46051" y="2967335"/>
            <a:ext cx="57624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>
              <a:hlinkClick r:id="rId2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https://upload2.schoolrm.ru/iblock/f73/f732e57b031d7c1d611a0516a20715e9/OPYT-88_.docx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92780" y="2947472"/>
            <a:ext cx="1146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i="1" u="sng" dirty="0" smtClean="0">
                <a:solidFill>
                  <a:srgbClr val="4472C4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Ссылка:</a:t>
            </a:r>
          </a:p>
          <a:p>
            <a:pPr lvl="0" algn="ctr">
              <a:defRPr/>
            </a:pPr>
            <a:endParaRPr lang="ru-RU" b="1" i="1" u="sng" dirty="0" smtClean="0">
              <a:solidFill>
                <a:srgbClr val="4472C4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27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0E90522D-8321-345E-6CEC-8690134BD1CD}"/>
              </a:ext>
            </a:extLst>
          </p:cNvPr>
          <p:cNvSpPr txBox="1">
            <a:spLocks noChangeArrowheads="1"/>
          </p:cNvSpPr>
          <p:nvPr/>
        </p:nvSpPr>
        <p:spPr>
          <a:xfrm>
            <a:off x="697706" y="0"/>
            <a:ext cx="7748587" cy="1435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1.Участие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инновационной (экспериментальной) деятельности</a:t>
            </a:r>
            <a:r>
              <a:rPr lang="ru-RU" altLang="ru-RU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i="1" dirty="0">
              <a:solidFill>
                <a:srgbClr val="0073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81AB0C69-4526-33FA-A29B-1A5157F2A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712" y="5168956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Содержимое 13" descr="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46717" y="1004166"/>
            <a:ext cx="4065680" cy="5747014"/>
          </a:xfrm>
        </p:spPr>
      </p:pic>
    </p:spTree>
    <p:extLst>
      <p:ext uri="{BB962C8B-B14F-4D97-AF65-F5344CB8AC3E}">
        <p14:creationId xmlns:p14="http://schemas.microsoft.com/office/powerpoint/2010/main" xmlns="" val="35508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0E90522D-8321-345E-6CEC-8690134BD1CD}"/>
              </a:ext>
            </a:extLst>
          </p:cNvPr>
          <p:cNvSpPr txBox="1">
            <a:spLocks noChangeArrowheads="1"/>
          </p:cNvSpPr>
          <p:nvPr/>
        </p:nvSpPr>
        <p:spPr>
          <a:xfrm>
            <a:off x="697706" y="0"/>
            <a:ext cx="7748587" cy="1435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i="1" dirty="0">
              <a:solidFill>
                <a:srgbClr val="0073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81AB0C69-4526-33FA-A29B-1A5157F2A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6712" y="5168956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12445" y="417525"/>
            <a:ext cx="7698001" cy="381158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УРОВЕНЬ ДОШКОЛЬНОЙ ОБРАЗОВАТЕЛЬНОЙ ОРГАНИЗАЦИИ 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«Информатизация дошкольной образовательной организации как инструмент эффективного развития».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 Ссылки на подтверждающие документы: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https://upload2.schoolrm.ru/iblock/bf7/bf72c3605d168659378d57fbd3d19cc8/Prikaz-ob-organizatsii-innovatsionnoy-deyatelnosti-_Informatizatsiya_-2021g..pdf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Приказ от 30.08. 2021 г. № 70/3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upload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2.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schoolrm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ru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iblock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8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b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f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8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b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0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af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bdf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3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b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511729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c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3816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96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a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314/</a:t>
            </a:r>
            <a:r>
              <a:rPr lang="en-US" sz="40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Prikaz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2.</a:t>
            </a:r>
            <a:r>
              <a:rPr lang="en-US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jpg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Приказ от 31.08.2022г.№118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Результаты участия: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https://upload2.schoolrm.ru/iblock/c24/c246d5abea21c3824ecb5a6a44160e04/Interaktivnaya-igra-k-zanyatiyu-po-okruzhayushchemu-miru-dlya-vospitannikov-sredney-gruppy.pptx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Интерактивная игра к занятию по окружающему миру для среднего дошкольного возраста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https://upload2.schoolrm.ru/iblock/422/42272daeba5a00af846834da76860191/Interaktivnaya-igra-k-zanyatiyu-po-FEMP-dlya-vospitannikov-starshey-gruppy.pptx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Интерактивная игра к занятию по ФЭМП для старшего дошкольного возраста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https://upload2.schoolrm.ru/iblock/6e1/6e128742b5eb20a42b117e6fc35922c4/Obrazovatelnaya-afisha-_vystuplenie-dlya-pedagogov-DOO_.pptx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Консультация для педагогов ДОО «Образовательная афиша»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РОССИЙСКИЙ УРОВЕНЬ 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Пилотный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проект «Раннее физическое развитие детей дошкольного возраста»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Ссылки на подтверждающие документы: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https://upload2.schoolrm.ru/iblock/210/210d66c97c2e55148ec17de2a8121ca8/Prikaz.pdf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Приказ ФГБНУ «ИФВ РАО»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https://upload2.schoolrm.ru/iblock/185/185d98d7e40ca49ee4afce13e0f4080e/Prikaz-ob-uchastii-v-pilotnom-proekte.zip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 Приказ об участии 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пилотном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проекте «Раннее физическое развитие дошкольников»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Результаты участия: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https://upload2.schoolrm.ru/iblock/a3b/a3b50d9e05ba9cabd5a0b08541bc2368/Rol-muzyki-v-formirovanii-osnovnykh-dvigatelnykh-navykov-u-detey-starshego-doshkolnogo-vozrasta.pptx</a:t>
            </a:r>
            <a:r>
              <a:rPr lang="ru-RU" sz="4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 Консультация для педагогов ДОО «Роль музыки в формировании основных двигательных навыков у детей старшего дошкольного возраста»</a:t>
            </a:r>
          </a:p>
          <a:p>
            <a:pPr>
              <a:lnSpc>
                <a:spcPct val="12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08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B44FAE-8B1E-1E63-D65B-69BE305CE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7654"/>
            <a:ext cx="7886700" cy="57704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400" b="1" i="1" dirty="0">
                <a:solidFill>
                  <a:srgbClr val="C00000"/>
                </a:solidFill>
              </a:rPr>
              <a:t/>
            </a:r>
            <a:br>
              <a:rPr lang="ru-RU" altLang="ru-RU" sz="4400" b="1" i="1" dirty="0">
                <a:solidFill>
                  <a:srgbClr val="C00000"/>
                </a:solidFill>
              </a:rPr>
            </a:br>
            <a:r>
              <a:rPr lang="ru-RU" altLang="ru-RU" sz="31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Наличие </a:t>
            </a:r>
            <a:r>
              <a:rPr lang="ru-RU" altLang="ru-RU" sz="3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</a:t>
            </a:r>
            <a:r>
              <a:rPr lang="ru-RU" altLang="ru-RU" sz="4400" b="1" i="1" dirty="0">
                <a:solidFill>
                  <a:srgbClr val="C00000"/>
                </a:solidFill>
              </a:rPr>
              <a:t/>
            </a:r>
            <a:br>
              <a:rPr lang="ru-RU" altLang="ru-RU" sz="4400" b="1" i="1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223276-6F7D-0338-C239-7515E8F48286}"/>
              </a:ext>
            </a:extLst>
          </p:cNvPr>
          <p:cNvSpPr txBox="1"/>
          <p:nvPr/>
        </p:nvSpPr>
        <p:spPr>
          <a:xfrm>
            <a:off x="0" y="748499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на сайтах, порталах сети интернет</a:t>
            </a:r>
            <a:endParaRPr lang="ru-RU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996930-A802-C733-46ED-6BF358341534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3906" y="1250842"/>
            <a:ext cx="3747020" cy="52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87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xmlns="" id="{7B2A8E0B-4ACA-EEC6-1561-F218A4B88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4. Результаты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участия воспитанников в конкурсах, выставках, турнирах, соревнованиях, акциях, фестивалях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8039315D-0721-80EA-C978-ACB0D330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7560"/>
            <a:ext cx="9144000" cy="69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i="1" dirty="0">
              <a:solidFill>
                <a:srgbClr val="B80047"/>
              </a:solidFill>
              <a:latin typeface="Times New Roman" panose="02020603050405020304" pitchFamily="18" charset="0"/>
              <a:ea typeface="Lucida Sans Unicode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Заочные/дистанционные мероприятия в сети «Интернет»</a:t>
            </a:r>
            <a:endParaRPr lang="ru-RU" sz="2000" i="1" u="sng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9CA85A0-6620-8731-1542-659BE66D4112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38400" y="1790700"/>
            <a:ext cx="3949700" cy="482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271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99B3CC-25BC-E7C5-2F43-F5D9E04D0C1E}"/>
              </a:ext>
            </a:extLst>
          </p:cNvPr>
          <p:cNvSpPr txBox="1"/>
          <p:nvPr/>
        </p:nvSpPr>
        <p:spPr>
          <a:xfrm>
            <a:off x="0" y="142875"/>
            <a:ext cx="9144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уровень</a:t>
            </a:r>
            <a:endParaRPr lang="ru-RU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481B52-B110-CE51-4F28-66893F3FCBF5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25700" y="898314"/>
            <a:ext cx="3949700" cy="543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2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55F180B1-530B-4CF9-1CFC-7BF5F8D2A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2145"/>
            <a:ext cx="9144000" cy="12511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Выступления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заседаниях методических советов, научно-практических конференциях, педагогических чтениях, семинарах, секциях,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форумах, радиопередачах (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78FB86-E5CF-76BF-74DE-757E4A4D91E7}"/>
              </a:ext>
            </a:extLst>
          </p:cNvPr>
          <p:cNvSpPr txBox="1"/>
          <p:nvPr/>
        </p:nvSpPr>
        <p:spPr>
          <a:xfrm>
            <a:off x="2325948" y="1189052"/>
            <a:ext cx="5149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образовательной организации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31057" y="1581592"/>
            <a:ext cx="3558208" cy="5038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89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2297</TotalTime>
  <Words>372</Words>
  <Application>Microsoft Office PowerPoint</Application>
  <PresentationFormat>Экран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        </vt:lpstr>
      <vt:lpstr>Слайд 4</vt:lpstr>
      <vt:lpstr>Слайд 5</vt:lpstr>
      <vt:lpstr>  3. Наличие публикаций </vt:lpstr>
      <vt:lpstr>Слайд 7</vt:lpstr>
      <vt:lpstr>Слайд 8</vt:lpstr>
      <vt:lpstr>Слайд 9</vt:lpstr>
      <vt:lpstr>Муниципальный уровень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romspirt13@outlook.com</dc:creator>
  <cp:lastModifiedBy>Admin</cp:lastModifiedBy>
  <cp:revision>47</cp:revision>
  <dcterms:created xsi:type="dcterms:W3CDTF">2022-11-15T13:19:44Z</dcterms:created>
  <dcterms:modified xsi:type="dcterms:W3CDTF">2023-09-29T11:35:05Z</dcterms:modified>
</cp:coreProperties>
</file>