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73" r:id="rId15"/>
    <p:sldId id="272" r:id="rId16"/>
    <p:sldId id="277" r:id="rId17"/>
    <p:sldId id="278" r:id="rId18"/>
    <p:sldId id="279"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3698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84810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6357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23293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20559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23332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972631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4057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26861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89274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5656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34573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8732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09267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83135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50948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09.11.2023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78714664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685800" y="116632"/>
            <a:ext cx="8062664" cy="3960439"/>
          </a:xfrm>
        </p:spPr>
        <p:txBody>
          <a:bodyPr>
            <a:noAutofit/>
          </a:bodyPr>
          <a:lstStyle/>
          <a:p>
            <a:pPr algn="ctr"/>
            <a:r>
              <a:rPr lang="ru-RU" sz="1000" b="1" dirty="0" smtClean="0"/>
              <a:t/>
            </a:r>
            <a:br>
              <a:rPr lang="ru-RU" sz="1000" b="1" dirty="0" smtClean="0"/>
            </a:br>
            <a:r>
              <a:rPr lang="ru-RU" sz="1000" b="1" dirty="0" smtClean="0"/>
              <a:t/>
            </a:r>
            <a:br>
              <a:rPr lang="ru-RU" sz="1000" b="1" dirty="0" smtClean="0"/>
            </a:br>
            <a:r>
              <a:rPr lang="ru-RU" sz="1000" b="1" dirty="0" smtClean="0"/>
              <a:t/>
            </a:r>
            <a:br>
              <a:rPr lang="ru-RU" sz="1000" b="1" dirty="0" smtClean="0"/>
            </a:br>
            <a:r>
              <a:rPr lang="ru-RU" sz="1000" b="1" dirty="0" smtClean="0"/>
              <a:t/>
            </a:r>
            <a:br>
              <a:rPr lang="ru-RU" sz="1000" b="1" dirty="0" smtClean="0"/>
            </a:br>
            <a:r>
              <a:rPr lang="ru-RU" sz="1000" b="1" dirty="0" smtClean="0"/>
              <a:t/>
            </a:r>
            <a:br>
              <a:rPr lang="ru-RU" sz="1000" b="1" dirty="0" smtClean="0"/>
            </a:br>
            <a:r>
              <a:rPr lang="ru-RU" sz="1000" b="1" dirty="0" smtClean="0"/>
              <a:t>Структурное </a:t>
            </a:r>
            <a:r>
              <a:rPr lang="ru-RU" sz="1000" b="1" dirty="0" smtClean="0"/>
              <a:t>подразделение «Детский сад комбинированного вида «Ягодка»</a:t>
            </a:r>
            <a:r>
              <a:rPr lang="ru-RU" sz="1000" dirty="0" smtClean="0"/>
              <a:t/>
            </a:r>
            <a:br>
              <a:rPr lang="ru-RU" sz="1000" dirty="0" smtClean="0"/>
            </a:br>
            <a:r>
              <a:rPr lang="ru-RU" sz="1000" b="1" dirty="0" smtClean="0"/>
              <a:t>Муниципального бюджетного дошкольного образовательного учреждения</a:t>
            </a:r>
            <a:r>
              <a:rPr lang="ru-RU" sz="1000" dirty="0" smtClean="0"/>
              <a:t/>
            </a:r>
            <a:br>
              <a:rPr lang="ru-RU" sz="1000" dirty="0" smtClean="0"/>
            </a:br>
            <a:r>
              <a:rPr lang="ru-RU" sz="1000" b="1" dirty="0" smtClean="0"/>
              <a:t>«Детский сад «Планета детства» комбинированного вида»</a:t>
            </a:r>
            <a:r>
              <a:rPr lang="ru-RU" sz="1000" dirty="0" smtClean="0"/>
              <a:t/>
            </a:r>
            <a:br>
              <a:rPr lang="ru-RU" sz="1000" dirty="0" smtClean="0"/>
            </a:br>
            <a:r>
              <a:rPr lang="ru-RU" sz="1000" b="1" dirty="0" smtClean="0"/>
              <a:t>ИНН 1322001459   КПП 132245003</a:t>
            </a:r>
            <a:r>
              <a:rPr lang="ru-RU" sz="1000" dirty="0" smtClean="0"/>
              <a:t/>
            </a:r>
            <a:br>
              <a:rPr lang="ru-RU" sz="1000" dirty="0" smtClean="0"/>
            </a:br>
            <a:r>
              <a:rPr lang="ru-RU" sz="1000" b="1" dirty="0" smtClean="0"/>
              <a:t>Республика Мордовия, </a:t>
            </a:r>
            <a:r>
              <a:rPr lang="ru-RU" sz="1000" b="1" dirty="0" err="1" smtClean="0"/>
              <a:t>Чамзинский</a:t>
            </a:r>
            <a:r>
              <a:rPr lang="ru-RU" sz="1000" b="1" dirty="0" smtClean="0"/>
              <a:t> район, п. Чамзинка, ул. </a:t>
            </a:r>
            <a:r>
              <a:rPr lang="ru-RU" sz="1000" b="1" dirty="0" err="1" smtClean="0"/>
              <a:t>Горячкина</a:t>
            </a:r>
            <a:r>
              <a:rPr lang="ru-RU" sz="1000" b="1" dirty="0" smtClean="0"/>
              <a:t>, д.7А</a:t>
            </a:r>
            <a:r>
              <a:rPr lang="ru-RU" sz="1000" dirty="0" smtClean="0"/>
              <a:t/>
            </a:r>
            <a:br>
              <a:rPr lang="ru-RU" sz="1000" dirty="0" smtClean="0"/>
            </a:br>
            <a:r>
              <a:rPr lang="ru-RU" sz="1000" dirty="0" smtClean="0"/>
              <a:t> </a:t>
            </a:r>
            <a:br>
              <a:rPr lang="ru-RU" sz="1000" dirty="0" smtClean="0"/>
            </a:br>
            <a:r>
              <a:rPr lang="ru-RU" sz="1600" b="1" dirty="0" smtClean="0">
                <a:solidFill>
                  <a:schemeClr val="accent1">
                    <a:lumMod val="50000"/>
                  </a:schemeClr>
                </a:solidFill>
                <a:latin typeface="Trebuchet MS" pitchFamily="34" charset="0"/>
                <a:cs typeface="FrankRuehl" pitchFamily="34" charset="-79"/>
              </a:rPr>
              <a:t/>
            </a:r>
            <a:br>
              <a:rPr lang="ru-RU" sz="1600" b="1" dirty="0" smtClean="0">
                <a:solidFill>
                  <a:schemeClr val="accent1">
                    <a:lumMod val="50000"/>
                  </a:schemeClr>
                </a:solidFill>
                <a:latin typeface="Trebuchet MS" pitchFamily="34" charset="0"/>
                <a:cs typeface="FrankRuehl" pitchFamily="34" charset="-79"/>
              </a:rPr>
            </a:br>
            <a:r>
              <a:rPr lang="ru-RU" sz="1600" b="1" dirty="0">
                <a:solidFill>
                  <a:schemeClr val="accent1">
                    <a:lumMod val="50000"/>
                  </a:schemeClr>
                </a:solidFill>
                <a:latin typeface="Trebuchet MS" pitchFamily="34" charset="0"/>
                <a:cs typeface="FrankRuehl" pitchFamily="34" charset="-79"/>
              </a:rPr>
              <a:t/>
            </a:r>
            <a:br>
              <a:rPr lang="ru-RU" sz="1600" b="1" dirty="0">
                <a:solidFill>
                  <a:schemeClr val="accent1">
                    <a:lumMod val="50000"/>
                  </a:schemeClr>
                </a:solidFill>
                <a:latin typeface="Trebuchet MS" pitchFamily="34" charset="0"/>
                <a:cs typeface="FrankRuehl" pitchFamily="34" charset="-79"/>
              </a:rPr>
            </a:br>
            <a:r>
              <a:rPr lang="ru-RU" sz="1600" b="1" dirty="0">
                <a:solidFill>
                  <a:schemeClr val="accent1">
                    <a:lumMod val="50000"/>
                  </a:schemeClr>
                </a:solidFill>
                <a:latin typeface="Trebuchet MS" pitchFamily="34" charset="0"/>
                <a:cs typeface="FrankRuehl" pitchFamily="34" charset="-79"/>
              </a:rPr>
              <a:t/>
            </a:r>
            <a:br>
              <a:rPr lang="ru-RU" sz="1600" b="1" dirty="0">
                <a:solidFill>
                  <a:schemeClr val="accent1">
                    <a:lumMod val="50000"/>
                  </a:schemeClr>
                </a:solidFill>
                <a:latin typeface="Trebuchet MS" pitchFamily="34" charset="0"/>
                <a:cs typeface="FrankRuehl" pitchFamily="34" charset="-79"/>
              </a:rPr>
            </a:br>
            <a:r>
              <a:rPr lang="ru-RU" sz="2000" b="1" dirty="0">
                <a:solidFill>
                  <a:schemeClr val="accent1">
                    <a:lumMod val="50000"/>
                  </a:schemeClr>
                </a:solidFill>
                <a:latin typeface="Trebuchet MS" pitchFamily="34" charset="0"/>
                <a:cs typeface="FrankRuehl" pitchFamily="34" charset="-79"/>
              </a:rPr>
              <a:t/>
            </a:r>
            <a:br>
              <a:rPr lang="ru-RU" sz="2000" b="1" dirty="0">
                <a:solidFill>
                  <a:schemeClr val="accent1">
                    <a:lumMod val="50000"/>
                  </a:schemeClr>
                </a:solidFill>
                <a:latin typeface="Trebuchet MS" pitchFamily="34" charset="0"/>
                <a:cs typeface="FrankRuehl" pitchFamily="34" charset="-79"/>
              </a:rPr>
            </a:br>
            <a:r>
              <a:rPr lang="ru-RU" sz="2400" b="1" dirty="0">
                <a:solidFill>
                  <a:schemeClr val="accent1">
                    <a:lumMod val="50000"/>
                  </a:schemeClr>
                </a:solidFill>
                <a:latin typeface="Trebuchet MS" pitchFamily="34" charset="0"/>
                <a:ea typeface="Dotum" pitchFamily="34" charset="-127"/>
                <a:cs typeface="FrankRuehl" pitchFamily="34" charset="-79"/>
              </a:rPr>
              <a:t>Нейропсихологический подход при </a:t>
            </a:r>
            <a:r>
              <a:rPr lang="ru-RU" sz="2400" b="1" dirty="0" smtClean="0">
                <a:solidFill>
                  <a:schemeClr val="accent1">
                    <a:lumMod val="50000"/>
                  </a:schemeClr>
                </a:solidFill>
                <a:latin typeface="Trebuchet MS" pitchFamily="34" charset="0"/>
                <a:ea typeface="Dotum" pitchFamily="34" charset="-127"/>
                <a:cs typeface="FrankRuehl" pitchFamily="34" charset="-79"/>
              </a:rPr>
              <a:t>внедрении  </a:t>
            </a:r>
            <a:r>
              <a:rPr lang="ru-RU" sz="2400" b="1" dirty="0">
                <a:solidFill>
                  <a:schemeClr val="accent1">
                    <a:lumMod val="50000"/>
                  </a:schemeClr>
                </a:solidFill>
                <a:latin typeface="Trebuchet MS" pitchFamily="34" charset="0"/>
                <a:ea typeface="Dotum" pitchFamily="34" charset="-127"/>
                <a:cs typeface="FrankRuehl" pitchFamily="34" charset="-79"/>
              </a:rPr>
              <a:t>здоровьесберегающих техник с целью повышения эффективности коррекционно-развивающей работы </a:t>
            </a:r>
            <a:r>
              <a:rPr lang="ru-RU" sz="2400" b="1" dirty="0" smtClean="0">
                <a:solidFill>
                  <a:schemeClr val="accent1">
                    <a:lumMod val="50000"/>
                  </a:schemeClr>
                </a:solidFill>
                <a:latin typeface="Trebuchet MS" pitchFamily="34" charset="0"/>
                <a:ea typeface="Dotum" pitchFamily="34" charset="-127"/>
                <a:cs typeface="FrankRuehl" pitchFamily="34" charset="-79"/>
              </a:rPr>
              <a:t> с </a:t>
            </a:r>
            <a:r>
              <a:rPr lang="ru-RU" sz="2400" b="1" dirty="0">
                <a:solidFill>
                  <a:schemeClr val="accent1">
                    <a:lumMod val="50000"/>
                  </a:schemeClr>
                </a:solidFill>
                <a:latin typeface="Trebuchet MS" pitchFamily="34" charset="0"/>
                <a:ea typeface="Dotum" pitchFamily="34" charset="-127"/>
                <a:cs typeface="FrankRuehl" pitchFamily="34" charset="-79"/>
              </a:rPr>
              <a:t>дошкольниками с ОНР.</a:t>
            </a:r>
            <a:r>
              <a:rPr lang="ru-RU" sz="2000" b="1" dirty="0">
                <a:solidFill>
                  <a:schemeClr val="accent1">
                    <a:lumMod val="50000"/>
                  </a:schemeClr>
                </a:solidFill>
                <a:latin typeface="Trebuchet MS" pitchFamily="34" charset="0"/>
                <a:cs typeface="FrankRuehl" pitchFamily="34" charset="-79"/>
              </a:rPr>
              <a:t/>
            </a:r>
            <a:br>
              <a:rPr lang="ru-RU" sz="2000" b="1" dirty="0">
                <a:solidFill>
                  <a:schemeClr val="accent1">
                    <a:lumMod val="50000"/>
                  </a:schemeClr>
                </a:solidFill>
                <a:latin typeface="Trebuchet MS" pitchFamily="34" charset="0"/>
                <a:cs typeface="FrankRuehl" pitchFamily="34" charset="-79"/>
              </a:rPr>
            </a:br>
            <a:endParaRPr lang="ru-RU" sz="2000" b="1" dirty="0">
              <a:solidFill>
                <a:schemeClr val="accent1">
                  <a:lumMod val="50000"/>
                </a:schemeClr>
              </a:solidFill>
              <a:latin typeface="Trebuchet MS" pitchFamily="34" charset="0"/>
              <a:cs typeface="FrankRuehl" pitchFamily="34" charset="-79"/>
            </a:endParaRPr>
          </a:p>
        </p:txBody>
      </p:sp>
      <p:sp>
        <p:nvSpPr>
          <p:cNvPr id="9" name="Текст 8"/>
          <p:cNvSpPr>
            <a:spLocks noGrp="1"/>
          </p:cNvSpPr>
          <p:nvPr>
            <p:ph type="subTitle" idx="1"/>
          </p:nvPr>
        </p:nvSpPr>
        <p:spPr>
          <a:xfrm>
            <a:off x="2339752" y="4725144"/>
            <a:ext cx="5432648" cy="1296144"/>
          </a:xfrm>
        </p:spPr>
        <p:txBody>
          <a:bodyPr>
            <a:normAutofit/>
          </a:bodyPr>
          <a:lstStyle/>
          <a:p>
            <a:pPr algn="r"/>
            <a:r>
              <a:rPr lang="ru-RU" sz="1600" b="1" dirty="0">
                <a:solidFill>
                  <a:schemeClr val="accent1">
                    <a:lumMod val="50000"/>
                  </a:schemeClr>
                </a:solidFill>
                <a:latin typeface="Trebuchet MS" pitchFamily="34" charset="0"/>
                <a:ea typeface="Dotum" pitchFamily="34" charset="-127"/>
              </a:rPr>
              <a:t>подготовила </a:t>
            </a:r>
            <a:r>
              <a:rPr lang="ru-RU" sz="1600" b="1" dirty="0" smtClean="0">
                <a:solidFill>
                  <a:schemeClr val="accent1">
                    <a:lumMod val="50000"/>
                  </a:schemeClr>
                </a:solidFill>
                <a:latin typeface="Trebuchet MS" pitchFamily="34" charset="0"/>
                <a:ea typeface="Dotum" pitchFamily="34" charset="-127"/>
              </a:rPr>
              <a:t>учитель-логопед высшей квалификационной категории: </a:t>
            </a:r>
            <a:endParaRPr lang="ru-RU" sz="1600" b="1" dirty="0">
              <a:solidFill>
                <a:schemeClr val="accent1">
                  <a:lumMod val="50000"/>
                </a:schemeClr>
              </a:solidFill>
              <a:latin typeface="Trebuchet MS" pitchFamily="34" charset="0"/>
              <a:ea typeface="Dotum" pitchFamily="34" charset="-127"/>
            </a:endParaRPr>
          </a:p>
          <a:p>
            <a:pPr algn="r"/>
            <a:r>
              <a:rPr lang="ru-RU" sz="1600" b="1" dirty="0" err="1" smtClean="0">
                <a:solidFill>
                  <a:schemeClr val="accent1">
                    <a:lumMod val="50000"/>
                  </a:schemeClr>
                </a:solidFill>
                <a:latin typeface="Trebuchet MS" pitchFamily="34" charset="0"/>
                <a:ea typeface="Dotum" pitchFamily="34" charset="-127"/>
              </a:rPr>
              <a:t>Ларькина</a:t>
            </a:r>
            <a:r>
              <a:rPr lang="ru-RU" sz="1600" b="1" dirty="0" smtClean="0">
                <a:solidFill>
                  <a:schemeClr val="accent1">
                    <a:lumMod val="50000"/>
                  </a:schemeClr>
                </a:solidFill>
                <a:latin typeface="Trebuchet MS" pitchFamily="34" charset="0"/>
                <a:ea typeface="Dotum" pitchFamily="34" charset="-127"/>
              </a:rPr>
              <a:t>  Светлана  Анатольевна</a:t>
            </a:r>
            <a:endParaRPr lang="ru-RU" sz="1600" b="1" dirty="0">
              <a:solidFill>
                <a:schemeClr val="accent1">
                  <a:lumMod val="50000"/>
                </a:schemeClr>
              </a:solidFill>
              <a:latin typeface="Trebuchet MS" pitchFamily="34" charset="0"/>
              <a:ea typeface="Dotum" pitchFamily="34" charset="-127"/>
            </a:endParaRPr>
          </a:p>
        </p:txBody>
      </p:sp>
      <p:pic>
        <p:nvPicPr>
          <p:cNvPr id="1026" name="Picture 2" descr="C:\Users\1\Desktop\1.bmp"/>
          <p:cNvPicPr>
            <a:picLocks noChangeAspect="1" noChangeArrowheads="1"/>
          </p:cNvPicPr>
          <p:nvPr/>
        </p:nvPicPr>
        <p:blipFill>
          <a:blip r:embed="rId2" cstate="email"/>
          <a:stretch>
            <a:fillRect/>
          </a:stretch>
        </p:blipFill>
        <p:spPr bwMode="auto">
          <a:xfrm>
            <a:off x="539552" y="3789040"/>
            <a:ext cx="2520280" cy="2376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5441258" cy="839016"/>
          </a:xfrm>
        </p:spPr>
        <p:txBody>
          <a:bodyPr>
            <a:noAutofit/>
          </a:bodyPr>
          <a:lstStyle/>
          <a:p>
            <a:r>
              <a:rPr lang="en-US" sz="2800" b="1" dirty="0">
                <a:solidFill>
                  <a:schemeClr val="accent1">
                    <a:lumMod val="50000"/>
                  </a:schemeClr>
                </a:solidFill>
                <a:latin typeface="Trebuchet MS" pitchFamily="34" charset="0"/>
              </a:rPr>
              <a:t>II</a:t>
            </a:r>
            <a:r>
              <a:rPr lang="ru-RU" sz="2800" b="1" dirty="0">
                <a:solidFill>
                  <a:schemeClr val="accent1">
                    <a:lumMod val="50000"/>
                  </a:schemeClr>
                </a:solidFill>
                <a:latin typeface="Trebuchet MS" pitchFamily="34" charset="0"/>
              </a:rPr>
              <a:t> блок. Затылочные отделы</a:t>
            </a:r>
            <a:r>
              <a:rPr lang="ru-RU" sz="2400" dirty="0"/>
              <a:t/>
            </a:r>
            <a:br>
              <a:rPr lang="ru-RU" sz="2400" dirty="0"/>
            </a:br>
            <a:endParaRPr lang="ru-RU" sz="2400" dirty="0"/>
          </a:p>
        </p:txBody>
      </p:sp>
      <p:sp>
        <p:nvSpPr>
          <p:cNvPr id="4" name="Текст 3"/>
          <p:cNvSpPr>
            <a:spLocks noGrp="1"/>
          </p:cNvSpPr>
          <p:nvPr>
            <p:ph type="body" sz="half" idx="2"/>
          </p:nvPr>
        </p:nvSpPr>
        <p:spPr>
          <a:xfrm>
            <a:off x="457200" y="1124744"/>
            <a:ext cx="5626968" cy="5256583"/>
          </a:xfrm>
        </p:spPr>
        <p:txBody>
          <a:bodyPr>
            <a:normAutofit fontScale="92500" lnSpcReduction="20000"/>
          </a:bodyPr>
          <a:lstStyle/>
          <a:p>
            <a:r>
              <a:rPr lang="ru-RU" sz="2400" b="1" u="sng" dirty="0">
                <a:solidFill>
                  <a:schemeClr val="accent1">
                    <a:lumMod val="50000"/>
                  </a:schemeClr>
                </a:solidFill>
                <a:latin typeface="Trebuchet MS" pitchFamily="34" charset="0"/>
              </a:rPr>
              <a:t>4. Переработка зрительной информации</a:t>
            </a:r>
            <a:r>
              <a:rPr lang="ru-RU" sz="2400" b="1" dirty="0" smtClean="0">
                <a:solidFill>
                  <a:schemeClr val="accent1">
                    <a:lumMod val="50000"/>
                  </a:schemeClr>
                </a:solidFill>
                <a:latin typeface="Trebuchet MS" pitchFamily="34" charset="0"/>
              </a:rPr>
              <a:t>.</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-зрительное восприятие</a:t>
            </a:r>
          </a:p>
          <a:p>
            <a:r>
              <a:rPr lang="ru-RU" sz="2400" b="1" dirty="0">
                <a:solidFill>
                  <a:schemeClr val="accent1">
                    <a:lumMod val="50000"/>
                  </a:schemeClr>
                </a:solidFill>
                <a:latin typeface="Trebuchet MS" pitchFamily="34" charset="0"/>
              </a:rPr>
              <a:t>-зрительная память</a:t>
            </a:r>
          </a:p>
          <a:p>
            <a:endParaRPr lang="ru-RU" sz="2400" b="1" dirty="0">
              <a:solidFill>
                <a:schemeClr val="accent1">
                  <a:lumMod val="50000"/>
                </a:schemeClr>
              </a:solidFill>
            </a:endParaRPr>
          </a:p>
          <a:p>
            <a:r>
              <a:rPr lang="ru-RU" sz="2400" b="1" u="sng" dirty="0">
                <a:solidFill>
                  <a:schemeClr val="accent1">
                    <a:lumMod val="50000"/>
                  </a:schemeClr>
                </a:solidFill>
                <a:latin typeface="Trebuchet MS" pitchFamily="34" charset="0"/>
              </a:rPr>
              <a:t>5.Переработка зрительно-пространственной информации.</a:t>
            </a:r>
            <a:r>
              <a:rPr lang="ru-RU" sz="2400" b="1" dirty="0">
                <a:solidFill>
                  <a:schemeClr val="accent1">
                    <a:lumMod val="50000"/>
                  </a:schemeClr>
                </a:solidFill>
                <a:latin typeface="Trebuchet MS" pitchFamily="34" charset="0"/>
              </a:rPr>
              <a:t> </a:t>
            </a:r>
          </a:p>
          <a:p>
            <a:r>
              <a:rPr lang="ru-RU" sz="2400" b="1" dirty="0">
                <a:solidFill>
                  <a:schemeClr val="accent1">
                    <a:lumMod val="50000"/>
                  </a:schemeClr>
                </a:solidFill>
                <a:latin typeface="Trebuchet MS" pitchFamily="34" charset="0"/>
              </a:rPr>
              <a:t>-ориентировка на листе бумаги </a:t>
            </a:r>
            <a:r>
              <a:rPr lang="ru-RU" sz="2400" b="1" dirty="0" smtClean="0">
                <a:solidFill>
                  <a:schemeClr val="accent1">
                    <a:lumMod val="50000"/>
                  </a:schemeClr>
                </a:solidFill>
                <a:latin typeface="Trebuchet MS" pitchFamily="34" charset="0"/>
              </a:rPr>
              <a:t> (</a:t>
            </a:r>
            <a:r>
              <a:rPr lang="ru-RU" sz="2400" b="1" dirty="0">
                <a:solidFill>
                  <a:schemeClr val="accent1">
                    <a:lumMod val="50000"/>
                  </a:schemeClr>
                </a:solidFill>
                <a:latin typeface="Trebuchet MS" pitchFamily="34" charset="0"/>
              </a:rPr>
              <a:t>п. п.)</a:t>
            </a:r>
          </a:p>
          <a:p>
            <a:r>
              <a:rPr lang="ru-RU" sz="2400" b="1" dirty="0">
                <a:solidFill>
                  <a:schemeClr val="accent1">
                    <a:lumMod val="50000"/>
                  </a:schemeClr>
                </a:solidFill>
                <a:latin typeface="Trebuchet MS" pitchFamily="34" charset="0"/>
              </a:rPr>
              <a:t>-удержание строки (п.п.)</a:t>
            </a:r>
          </a:p>
          <a:p>
            <a:r>
              <a:rPr lang="ru-RU" sz="2400" b="1" dirty="0">
                <a:solidFill>
                  <a:schemeClr val="accent1">
                    <a:lumMod val="50000"/>
                  </a:schemeClr>
                </a:solidFill>
                <a:latin typeface="Trebuchet MS" pitchFamily="34" charset="0"/>
              </a:rPr>
              <a:t>-пространственная ориентация букв и цифр (п.п. + л.п.)</a:t>
            </a:r>
          </a:p>
          <a:p>
            <a:r>
              <a:rPr lang="ru-RU" sz="2400" b="1" dirty="0">
                <a:solidFill>
                  <a:schemeClr val="accent1">
                    <a:lumMod val="50000"/>
                  </a:schemeClr>
                </a:solidFill>
                <a:latin typeface="Trebuchet MS" pitchFamily="34" charset="0"/>
              </a:rPr>
              <a:t>-понимание предложных и </a:t>
            </a:r>
            <a:r>
              <a:rPr lang="ru-RU" sz="2400" b="1" dirty="0" smtClean="0">
                <a:solidFill>
                  <a:schemeClr val="accent1">
                    <a:lumMod val="50000"/>
                  </a:schemeClr>
                </a:solidFill>
                <a:latin typeface="Trebuchet MS" pitchFamily="34" charset="0"/>
              </a:rPr>
              <a:t>логико-грамматических конструкций (п.п. + л.п.)</a:t>
            </a:r>
            <a:endParaRPr lang="ru-RU" sz="2400" b="1" dirty="0">
              <a:solidFill>
                <a:schemeClr val="accent1">
                  <a:lumMod val="50000"/>
                </a:schemeClr>
              </a:solidFill>
              <a:latin typeface="Trebuchet MS" pitchFamily="34" charset="0"/>
            </a:endParaRPr>
          </a:p>
          <a:p>
            <a:endParaRPr lang="ru-RU" dirty="0"/>
          </a:p>
        </p:txBody>
      </p:sp>
      <p:pic>
        <p:nvPicPr>
          <p:cNvPr id="3" name="Рисунок 2"/>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7092280" y="260648"/>
            <a:ext cx="1896760" cy="2088232"/>
          </a:xfrm>
          <a:prstGeom prst="rect">
            <a:avLst/>
          </a:prstGeom>
        </p:spPr>
      </p:pic>
      <p:pic>
        <p:nvPicPr>
          <p:cNvPr id="1026" name="Picture 2" descr="C:\Users\1\Desktop\12.jpg"/>
          <p:cNvPicPr>
            <a:picLocks noChangeAspect="1" noChangeArrowheads="1"/>
          </p:cNvPicPr>
          <p:nvPr/>
        </p:nvPicPr>
        <p:blipFill>
          <a:blip r:embed="rId3" cstate="email"/>
          <a:srcRect/>
          <a:stretch>
            <a:fillRect/>
          </a:stretch>
        </p:blipFill>
        <p:spPr bwMode="auto">
          <a:xfrm>
            <a:off x="7308304" y="2420888"/>
            <a:ext cx="1425759" cy="1296144"/>
          </a:xfrm>
          <a:prstGeom prst="rect">
            <a:avLst/>
          </a:prstGeom>
          <a:noFill/>
        </p:spPr>
      </p:pic>
      <p:pic>
        <p:nvPicPr>
          <p:cNvPr id="1027" name="Picture 3" descr="C:\Users\1\Desktop\26.jpg"/>
          <p:cNvPicPr>
            <a:picLocks noChangeAspect="1" noChangeArrowheads="1"/>
          </p:cNvPicPr>
          <p:nvPr/>
        </p:nvPicPr>
        <p:blipFill>
          <a:blip r:embed="rId4" cstate="email"/>
          <a:srcRect/>
          <a:stretch>
            <a:fillRect/>
          </a:stretch>
        </p:blipFill>
        <p:spPr bwMode="auto">
          <a:xfrm>
            <a:off x="4788024" y="620688"/>
            <a:ext cx="2016225" cy="2304256"/>
          </a:xfrm>
          <a:prstGeom prst="rect">
            <a:avLst/>
          </a:prstGeom>
          <a:noFill/>
        </p:spPr>
      </p:pic>
      <p:pic>
        <p:nvPicPr>
          <p:cNvPr id="1028" name="Picture 4" descr="F:\ФЛЕШКА\Найди и раскрась\5.jpg"/>
          <p:cNvPicPr>
            <a:picLocks noChangeAspect="1" noChangeArrowheads="1"/>
          </p:cNvPicPr>
          <p:nvPr/>
        </p:nvPicPr>
        <p:blipFill>
          <a:blip r:embed="rId5" cstate="email"/>
          <a:srcRect/>
          <a:stretch>
            <a:fillRect/>
          </a:stretch>
        </p:blipFill>
        <p:spPr bwMode="auto">
          <a:xfrm>
            <a:off x="6156176" y="3861048"/>
            <a:ext cx="2802474" cy="28803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5400684" cy="923702"/>
          </a:xfrm>
        </p:spPr>
        <p:txBody>
          <a:bodyPr>
            <a:normAutofit/>
          </a:bodyPr>
          <a:lstStyle/>
          <a:p>
            <a:r>
              <a:rPr lang="en-US" sz="2400" b="1" dirty="0">
                <a:solidFill>
                  <a:schemeClr val="accent1">
                    <a:lumMod val="50000"/>
                  </a:schemeClr>
                </a:solidFill>
                <a:latin typeface="Trebuchet MS" pitchFamily="34" charset="0"/>
              </a:rPr>
              <a:t>III </a:t>
            </a:r>
            <a:r>
              <a:rPr lang="ru-RU" sz="2400" b="1" dirty="0">
                <a:solidFill>
                  <a:schemeClr val="accent1">
                    <a:lumMod val="50000"/>
                  </a:schemeClr>
                </a:solidFill>
                <a:latin typeface="Trebuchet MS" pitchFamily="34" charset="0"/>
              </a:rPr>
              <a:t> блок. Префронтальные отделы</a:t>
            </a:r>
            <a:r>
              <a:rPr lang="ru-RU" sz="2400" dirty="0">
                <a:latin typeface="Trebuchet MS" pitchFamily="34" charset="0"/>
              </a:rPr>
              <a:t/>
            </a:r>
            <a:br>
              <a:rPr lang="ru-RU" sz="2400" dirty="0">
                <a:latin typeface="Trebuchet MS" pitchFamily="34" charset="0"/>
              </a:rPr>
            </a:br>
            <a:endParaRPr lang="ru-RU" sz="2400" dirty="0">
              <a:latin typeface="Trebuchet MS" pitchFamily="34" charset="0"/>
            </a:endParaRPr>
          </a:p>
        </p:txBody>
      </p:sp>
      <p:sp>
        <p:nvSpPr>
          <p:cNvPr id="4" name="Текст 3"/>
          <p:cNvSpPr>
            <a:spLocks noGrp="1"/>
          </p:cNvSpPr>
          <p:nvPr>
            <p:ph type="body" sz="half" idx="2"/>
          </p:nvPr>
        </p:nvSpPr>
        <p:spPr>
          <a:xfrm>
            <a:off x="457200" y="1071546"/>
            <a:ext cx="6275040" cy="5309782"/>
          </a:xfrm>
        </p:spPr>
        <p:txBody>
          <a:bodyPr>
            <a:normAutofit fontScale="92500" lnSpcReduction="10000"/>
          </a:bodyPr>
          <a:lstStyle/>
          <a:p>
            <a:pPr>
              <a:spcBef>
                <a:spcPts val="0"/>
              </a:spcBef>
            </a:pPr>
            <a:r>
              <a:rPr lang="ru-RU" sz="2400" b="1" u="sng" dirty="0">
                <a:solidFill>
                  <a:schemeClr val="accent1">
                    <a:lumMod val="50000"/>
                  </a:schemeClr>
                </a:solidFill>
                <a:latin typeface="Trebuchet MS" pitchFamily="34" charset="0"/>
              </a:rPr>
              <a:t>6.Серийная организация движений.</a:t>
            </a:r>
            <a:r>
              <a:rPr lang="ru-RU" sz="2400" b="1" dirty="0">
                <a:solidFill>
                  <a:schemeClr val="accent1">
                    <a:lumMod val="50000"/>
                  </a:schemeClr>
                </a:solidFill>
                <a:latin typeface="Trebuchet MS" pitchFamily="34" charset="0"/>
              </a:rPr>
              <a:t> </a:t>
            </a:r>
            <a:endParaRPr lang="ru-RU" sz="2400" b="1" dirty="0" smtClean="0">
              <a:solidFill>
                <a:schemeClr val="accent1">
                  <a:lumMod val="50000"/>
                </a:schemeClr>
              </a:solidFill>
              <a:latin typeface="Trebuchet MS" pitchFamily="34" charset="0"/>
            </a:endParaRPr>
          </a:p>
          <a:p>
            <a:pPr>
              <a:spcBef>
                <a:spcPts val="0"/>
              </a:spcBef>
            </a:pPr>
            <a:r>
              <a:rPr lang="ru-RU" sz="2400" b="1" dirty="0" smtClean="0">
                <a:solidFill>
                  <a:schemeClr val="accent1">
                    <a:lumMod val="50000"/>
                  </a:schemeClr>
                </a:solidFill>
                <a:latin typeface="Trebuchet MS" pitchFamily="34" charset="0"/>
              </a:rPr>
              <a:t> </a:t>
            </a:r>
            <a:endParaRPr lang="ru-RU" sz="2400" b="1" dirty="0">
              <a:solidFill>
                <a:schemeClr val="accent1">
                  <a:lumMod val="50000"/>
                </a:schemeClr>
              </a:solidFill>
              <a:latin typeface="Trebuchet MS" pitchFamily="34" charset="0"/>
            </a:endParaRPr>
          </a:p>
          <a:p>
            <a:pPr>
              <a:spcBef>
                <a:spcPts val="0"/>
              </a:spcBef>
            </a:pPr>
            <a:r>
              <a:rPr lang="ru-RU" sz="2400" b="1" dirty="0">
                <a:solidFill>
                  <a:schemeClr val="accent1">
                    <a:lumMod val="50000"/>
                  </a:schemeClr>
                </a:solidFill>
                <a:latin typeface="Trebuchet MS" pitchFamily="34" charset="0"/>
              </a:rPr>
              <a:t>-усвоение двигательной программы</a:t>
            </a:r>
          </a:p>
          <a:p>
            <a:pPr>
              <a:spcBef>
                <a:spcPts val="0"/>
              </a:spcBef>
            </a:pPr>
            <a:r>
              <a:rPr lang="ru-RU" sz="2400" b="1" dirty="0">
                <a:solidFill>
                  <a:schemeClr val="accent1">
                    <a:lumMod val="50000"/>
                  </a:schemeClr>
                </a:solidFill>
                <a:latin typeface="Trebuchet MS" pitchFamily="34" charset="0"/>
              </a:rPr>
              <a:t>-автоматизация двигательного навыка</a:t>
            </a:r>
          </a:p>
          <a:p>
            <a:pPr>
              <a:spcBef>
                <a:spcPts val="0"/>
              </a:spcBef>
            </a:pPr>
            <a:r>
              <a:rPr lang="ru-RU" sz="2400" b="1" dirty="0">
                <a:solidFill>
                  <a:schemeClr val="accent1">
                    <a:lumMod val="50000"/>
                  </a:schemeClr>
                </a:solidFill>
                <a:latin typeface="Trebuchet MS" pitchFamily="34" charset="0"/>
              </a:rPr>
              <a:t>-плавность переключения между движениями</a:t>
            </a:r>
          </a:p>
          <a:p>
            <a:pPr>
              <a:spcBef>
                <a:spcPts val="0"/>
              </a:spcBef>
            </a:pPr>
            <a:endParaRPr lang="ru-RU" sz="2400" b="1" dirty="0">
              <a:solidFill>
                <a:schemeClr val="accent1">
                  <a:lumMod val="50000"/>
                </a:schemeClr>
              </a:solidFill>
              <a:latin typeface="Trebuchet MS" pitchFamily="34" charset="0"/>
            </a:endParaRPr>
          </a:p>
          <a:p>
            <a:pPr>
              <a:spcBef>
                <a:spcPts val="0"/>
              </a:spcBef>
            </a:pPr>
            <a:r>
              <a:rPr lang="ru-RU" sz="2400" b="1" u="sng" dirty="0">
                <a:solidFill>
                  <a:schemeClr val="accent1">
                    <a:lumMod val="50000"/>
                  </a:schemeClr>
                </a:solidFill>
                <a:latin typeface="Trebuchet MS" pitchFamily="34" charset="0"/>
              </a:rPr>
              <a:t>7. Программирование, регуляция и контроль деятельности.</a:t>
            </a:r>
            <a:r>
              <a:rPr lang="ru-RU" sz="2400" b="1" dirty="0">
                <a:solidFill>
                  <a:schemeClr val="accent1">
                    <a:lumMod val="50000"/>
                  </a:schemeClr>
                </a:solidFill>
                <a:latin typeface="Trebuchet MS" pitchFamily="34" charset="0"/>
              </a:rPr>
              <a:t> </a:t>
            </a:r>
            <a:endParaRPr lang="ru-RU" sz="2400" b="1" dirty="0" smtClean="0">
              <a:solidFill>
                <a:schemeClr val="accent1">
                  <a:lumMod val="50000"/>
                </a:schemeClr>
              </a:solidFill>
              <a:latin typeface="Trebuchet MS" pitchFamily="34" charset="0"/>
            </a:endParaRPr>
          </a:p>
          <a:p>
            <a:pPr>
              <a:spcBef>
                <a:spcPts val="0"/>
              </a:spcBef>
            </a:pPr>
            <a:endParaRPr lang="ru-RU" sz="2400" b="1" dirty="0">
              <a:solidFill>
                <a:schemeClr val="accent1">
                  <a:lumMod val="50000"/>
                </a:schemeClr>
              </a:solidFill>
              <a:latin typeface="Trebuchet MS" pitchFamily="34" charset="0"/>
            </a:endParaRPr>
          </a:p>
          <a:p>
            <a:pPr>
              <a:spcBef>
                <a:spcPts val="0"/>
              </a:spcBef>
            </a:pPr>
            <a:r>
              <a:rPr lang="ru-RU" sz="2400" b="1" dirty="0">
                <a:solidFill>
                  <a:schemeClr val="accent1">
                    <a:lumMod val="50000"/>
                  </a:schemeClr>
                </a:solidFill>
                <a:latin typeface="Trebuchet MS" pitchFamily="34" charset="0"/>
              </a:rPr>
              <a:t>-избирательное внимание</a:t>
            </a:r>
          </a:p>
          <a:p>
            <a:pPr>
              <a:spcBef>
                <a:spcPts val="0"/>
              </a:spcBef>
            </a:pPr>
            <a:r>
              <a:rPr lang="ru-RU" sz="2400" b="1" dirty="0">
                <a:solidFill>
                  <a:schemeClr val="accent1">
                    <a:lumMod val="50000"/>
                  </a:schemeClr>
                </a:solidFill>
                <a:latin typeface="Trebuchet MS" pitchFamily="34" charset="0"/>
              </a:rPr>
              <a:t>-планирование и удержание программы действия</a:t>
            </a:r>
          </a:p>
          <a:p>
            <a:pPr>
              <a:spcBef>
                <a:spcPts val="0"/>
              </a:spcBef>
            </a:pPr>
            <a:r>
              <a:rPr lang="ru-RU" sz="2400" b="1" dirty="0">
                <a:solidFill>
                  <a:schemeClr val="accent1">
                    <a:lumMod val="50000"/>
                  </a:schemeClr>
                </a:solidFill>
                <a:latin typeface="Trebuchet MS" pitchFamily="34" charset="0"/>
              </a:rPr>
              <a:t>-рабочая память</a:t>
            </a:r>
          </a:p>
          <a:p>
            <a:pPr>
              <a:spcBef>
                <a:spcPts val="0"/>
              </a:spcBef>
            </a:pPr>
            <a:r>
              <a:rPr lang="ru-RU" sz="2400" b="1" dirty="0">
                <a:solidFill>
                  <a:schemeClr val="accent1">
                    <a:lumMod val="50000"/>
                  </a:schemeClr>
                </a:solidFill>
                <a:latin typeface="Trebuchet MS" pitchFamily="34" charset="0"/>
              </a:rPr>
              <a:t>-оттормаживание стереотипных и импульсивных реакций</a:t>
            </a:r>
          </a:p>
          <a:p>
            <a:pPr>
              <a:spcBef>
                <a:spcPts val="0"/>
              </a:spcBef>
            </a:pPr>
            <a:r>
              <a:rPr lang="ru-RU" sz="2400" b="1" dirty="0">
                <a:solidFill>
                  <a:schemeClr val="accent1">
                    <a:lumMod val="50000"/>
                  </a:schemeClr>
                </a:solidFill>
                <a:latin typeface="Trebuchet MS" pitchFamily="34" charset="0"/>
              </a:rPr>
              <a:t>-переключение внимания</a:t>
            </a:r>
          </a:p>
          <a:p>
            <a:endParaRPr lang="ru-RU" dirty="0"/>
          </a:p>
        </p:txBody>
      </p:sp>
      <p:pic>
        <p:nvPicPr>
          <p:cNvPr id="5" name="Picture 5"/>
          <p:cNvPicPr>
            <a:picLocks noChangeAspect="1" noChangeArrowheads="1"/>
          </p:cNvPicPr>
          <p:nvPr/>
        </p:nvPicPr>
        <p:blipFill>
          <a:blip r:embed="rId2" cstate="email"/>
          <a:srcRect/>
          <a:stretch>
            <a:fillRect/>
          </a:stretch>
        </p:blipFill>
        <p:spPr bwMode="auto">
          <a:xfrm>
            <a:off x="5940152" y="1196752"/>
            <a:ext cx="2880321" cy="3168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5543560" cy="738320"/>
          </a:xfrm>
        </p:spPr>
        <p:txBody>
          <a:bodyPr>
            <a:normAutofit fontScale="90000"/>
          </a:bodyPr>
          <a:lstStyle/>
          <a:p>
            <a:r>
              <a:rPr lang="ru-RU" sz="2800" b="1" dirty="0" smtClean="0">
                <a:solidFill>
                  <a:schemeClr val="accent1">
                    <a:lumMod val="50000"/>
                  </a:schemeClr>
                </a:solidFill>
              </a:rPr>
              <a:t>Этапы развития управляющих функций (лобные доли)</a:t>
            </a:r>
            <a:endParaRPr lang="ru-RU" sz="2800" b="1" dirty="0">
              <a:solidFill>
                <a:schemeClr val="accent1">
                  <a:lumMod val="50000"/>
                </a:schemeClr>
              </a:solidFill>
              <a:latin typeface="Trebuchet MS" pitchFamily="34" charset="0"/>
            </a:endParaRPr>
          </a:p>
        </p:txBody>
      </p:sp>
      <p:pic>
        <p:nvPicPr>
          <p:cNvPr id="6146" name="Picture 2" descr="C:\Users\1\Desktop\7.bmp"/>
          <p:cNvPicPr>
            <a:picLocks noGrp="1" noChangeAspect="1" noChangeArrowheads="1"/>
          </p:cNvPicPr>
          <p:nvPr>
            <p:ph idx="1"/>
          </p:nvPr>
        </p:nvPicPr>
        <p:blipFill>
          <a:blip r:embed="rId2" cstate="email"/>
          <a:srcRect/>
          <a:stretch>
            <a:fillRect/>
          </a:stretch>
        </p:blipFill>
        <p:spPr bwMode="auto">
          <a:xfrm>
            <a:off x="5357818" y="1000108"/>
            <a:ext cx="2849872" cy="2500330"/>
          </a:xfrm>
          <a:prstGeom prst="rect">
            <a:avLst/>
          </a:prstGeom>
          <a:noFill/>
        </p:spPr>
      </p:pic>
      <p:sp>
        <p:nvSpPr>
          <p:cNvPr id="4" name="Текст 3"/>
          <p:cNvSpPr>
            <a:spLocks noGrp="1"/>
          </p:cNvSpPr>
          <p:nvPr>
            <p:ph type="body" sz="half" idx="2"/>
          </p:nvPr>
        </p:nvSpPr>
        <p:spPr>
          <a:xfrm>
            <a:off x="457200" y="1214422"/>
            <a:ext cx="4114800" cy="4714908"/>
          </a:xfrm>
        </p:spPr>
        <p:txBody>
          <a:bodyPr>
            <a:normAutofit/>
          </a:bodyPr>
          <a:lstStyle/>
          <a:p>
            <a:r>
              <a:rPr lang="ru-RU" sz="2400" dirty="0" smtClean="0">
                <a:solidFill>
                  <a:schemeClr val="accent1">
                    <a:lumMod val="50000"/>
                  </a:schemeClr>
                </a:solidFill>
              </a:rPr>
              <a:t>по исследованиям </a:t>
            </a:r>
          </a:p>
          <a:p>
            <a:r>
              <a:rPr lang="ru-RU" sz="2400" dirty="0" smtClean="0">
                <a:solidFill>
                  <a:schemeClr val="accent1">
                    <a:lumMod val="50000"/>
                  </a:schemeClr>
                </a:solidFill>
              </a:rPr>
              <a:t>Семёновой Л.К., 1990, </a:t>
            </a:r>
          </a:p>
          <a:p>
            <a:r>
              <a:rPr lang="ru-RU" sz="2400" dirty="0" err="1" smtClean="0">
                <a:solidFill>
                  <a:schemeClr val="accent1">
                    <a:lumMod val="50000"/>
                  </a:schemeClr>
                </a:solidFill>
              </a:rPr>
              <a:t>Берк</a:t>
            </a:r>
            <a:r>
              <a:rPr lang="ru-RU" sz="2400" dirty="0" smtClean="0">
                <a:solidFill>
                  <a:schemeClr val="accent1">
                    <a:lumMod val="50000"/>
                  </a:schemeClr>
                </a:solidFill>
              </a:rPr>
              <a:t> Л.Е., 2006</a:t>
            </a:r>
          </a:p>
          <a:p>
            <a:r>
              <a:rPr lang="ru-RU" sz="2400" b="1" dirty="0" smtClean="0">
                <a:solidFill>
                  <a:schemeClr val="accent1">
                    <a:lumMod val="50000"/>
                  </a:schemeClr>
                </a:solidFill>
              </a:rPr>
              <a:t>-1 год</a:t>
            </a:r>
          </a:p>
          <a:p>
            <a:r>
              <a:rPr lang="ru-RU" sz="2400" b="1" dirty="0" smtClean="0">
                <a:solidFill>
                  <a:schemeClr val="accent1">
                    <a:lumMod val="50000"/>
                  </a:schemeClr>
                </a:solidFill>
              </a:rPr>
              <a:t>-3 года</a:t>
            </a:r>
          </a:p>
          <a:p>
            <a:r>
              <a:rPr lang="ru-RU" sz="2400" b="1" dirty="0" smtClean="0">
                <a:solidFill>
                  <a:schemeClr val="accent1">
                    <a:lumMod val="50000"/>
                  </a:schemeClr>
                </a:solidFill>
              </a:rPr>
              <a:t>-5-6 лет</a:t>
            </a:r>
          </a:p>
          <a:p>
            <a:r>
              <a:rPr lang="ru-RU" sz="2400" b="1" dirty="0" smtClean="0">
                <a:solidFill>
                  <a:schemeClr val="accent1">
                    <a:lumMod val="50000"/>
                  </a:schemeClr>
                </a:solidFill>
              </a:rPr>
              <a:t>9-10 лет</a:t>
            </a:r>
          </a:p>
          <a:p>
            <a:r>
              <a:rPr lang="ru-RU" sz="2400" b="1" dirty="0" smtClean="0">
                <a:solidFill>
                  <a:schemeClr val="accent1">
                    <a:lumMod val="50000"/>
                  </a:schemeClr>
                </a:solidFill>
              </a:rPr>
              <a:t>12-14 лет</a:t>
            </a:r>
          </a:p>
          <a:p>
            <a:r>
              <a:rPr lang="ru-RU" sz="2400" b="1" dirty="0" smtClean="0">
                <a:solidFill>
                  <a:schemeClr val="accent1">
                    <a:lumMod val="50000"/>
                  </a:schemeClr>
                </a:solidFill>
              </a:rPr>
              <a:t>18-20 лет</a:t>
            </a:r>
            <a:endParaRPr lang="ru-RU" sz="2400" b="1" dirty="0">
              <a:solidFill>
                <a:schemeClr val="accent1">
                  <a:lumMod val="50000"/>
                </a:schemeClr>
              </a:solidFill>
            </a:endParaRPr>
          </a:p>
        </p:txBody>
      </p:sp>
      <p:pic>
        <p:nvPicPr>
          <p:cNvPr id="6148" name="Picture 4"/>
          <p:cNvPicPr>
            <a:picLocks noChangeAspect="1" noChangeArrowheads="1"/>
          </p:cNvPicPr>
          <p:nvPr/>
        </p:nvPicPr>
        <p:blipFill>
          <a:blip r:embed="rId3" cstate="email"/>
          <a:srcRect/>
          <a:stretch>
            <a:fillRect/>
          </a:stretch>
        </p:blipFill>
        <p:spPr bwMode="auto">
          <a:xfrm>
            <a:off x="4932040" y="3789040"/>
            <a:ext cx="2500330"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543428" cy="779686"/>
          </a:xfrm>
        </p:spPr>
        <p:txBody>
          <a:bodyPr>
            <a:normAutofit/>
          </a:bodyPr>
          <a:lstStyle/>
          <a:p>
            <a:r>
              <a:rPr lang="ru-RU" sz="2400" b="1" dirty="0">
                <a:solidFill>
                  <a:schemeClr val="accent1">
                    <a:lumMod val="50000"/>
                  </a:schemeClr>
                </a:solidFill>
                <a:latin typeface="Trebuchet MS" pitchFamily="34" charset="0"/>
              </a:rPr>
              <a:t>Произвольное движение</a:t>
            </a:r>
          </a:p>
        </p:txBody>
      </p:sp>
      <p:pic>
        <p:nvPicPr>
          <p:cNvPr id="8194" name="Picture 2"/>
          <p:cNvPicPr>
            <a:picLocks noGrp="1" noChangeAspect="1" noChangeArrowheads="1"/>
          </p:cNvPicPr>
          <p:nvPr>
            <p:ph idx="1"/>
          </p:nvPr>
        </p:nvPicPr>
        <p:blipFill>
          <a:blip r:embed="rId2" cstate="email"/>
          <a:srcRect/>
          <a:stretch>
            <a:fillRect/>
          </a:stretch>
        </p:blipFill>
        <p:spPr bwMode="auto">
          <a:xfrm>
            <a:off x="5724128" y="3501008"/>
            <a:ext cx="3156952" cy="3156952"/>
          </a:xfrm>
          <a:prstGeom prst="rect">
            <a:avLst/>
          </a:prstGeom>
          <a:noFill/>
          <a:ln w="9525">
            <a:noFill/>
            <a:miter lim="800000"/>
            <a:headEnd/>
            <a:tailEnd/>
          </a:ln>
        </p:spPr>
      </p:pic>
      <p:sp>
        <p:nvSpPr>
          <p:cNvPr id="4" name="Текст 3"/>
          <p:cNvSpPr>
            <a:spLocks noGrp="1"/>
          </p:cNvSpPr>
          <p:nvPr>
            <p:ph type="body" sz="half" idx="2"/>
          </p:nvPr>
        </p:nvSpPr>
        <p:spPr>
          <a:xfrm>
            <a:off x="457200" y="1124744"/>
            <a:ext cx="5482952" cy="5328592"/>
          </a:xfrm>
        </p:spPr>
        <p:txBody>
          <a:bodyPr>
            <a:noAutofit/>
          </a:bodyPr>
          <a:lstStyle/>
          <a:p>
            <a:r>
              <a:rPr lang="ru-RU" sz="1800" b="1" dirty="0" smtClean="0">
                <a:solidFill>
                  <a:schemeClr val="accent1">
                    <a:lumMod val="50000"/>
                  </a:schemeClr>
                </a:solidFill>
                <a:latin typeface="Trebuchet MS" pitchFamily="34" charset="0"/>
              </a:rPr>
              <a:t>(</a:t>
            </a:r>
            <a:r>
              <a:rPr lang="ru-RU" sz="2000" b="1" dirty="0">
                <a:solidFill>
                  <a:schemeClr val="accent1">
                    <a:lumMod val="50000"/>
                  </a:schemeClr>
                </a:solidFill>
                <a:latin typeface="Trebuchet MS" pitchFamily="34" charset="0"/>
              </a:rPr>
              <a:t>сознательно регулируемое</a:t>
            </a:r>
            <a:r>
              <a:rPr lang="ru-RU" sz="2000" b="1" dirty="0" smtClean="0">
                <a:solidFill>
                  <a:schemeClr val="accent1">
                    <a:lumMod val="50000"/>
                  </a:schemeClr>
                </a:solidFill>
                <a:latin typeface="Trebuchet MS" pitchFamily="34" charset="0"/>
              </a:rPr>
              <a:t>)</a:t>
            </a:r>
            <a:endParaRPr lang="ru-RU" sz="2000" b="1" dirty="0">
              <a:solidFill>
                <a:schemeClr val="accent1">
                  <a:lumMod val="50000"/>
                </a:schemeClr>
              </a:solidFill>
              <a:latin typeface="Trebuchet MS" pitchFamily="34" charset="0"/>
            </a:endParaRPr>
          </a:p>
          <a:p>
            <a:r>
              <a:rPr lang="ru-RU" sz="2000" b="1" dirty="0">
                <a:solidFill>
                  <a:schemeClr val="accent1">
                    <a:lumMod val="50000"/>
                  </a:schemeClr>
                </a:solidFill>
                <a:latin typeface="Trebuchet MS" pitchFamily="34" charset="0"/>
              </a:rPr>
              <a:t> </a:t>
            </a:r>
            <a:r>
              <a:rPr lang="ru-RU" sz="2000" b="1" u="sng" dirty="0">
                <a:solidFill>
                  <a:schemeClr val="accent1">
                    <a:lumMod val="50000"/>
                  </a:schemeClr>
                </a:solidFill>
                <a:latin typeface="Trebuchet MS" pitchFamily="34" charset="0"/>
              </a:rPr>
              <a:t>П</a:t>
            </a:r>
            <a:r>
              <a:rPr lang="ru-RU" sz="2000" b="1" u="sng" dirty="0" smtClean="0">
                <a:solidFill>
                  <a:schemeClr val="accent1">
                    <a:lumMod val="50000"/>
                  </a:schemeClr>
                </a:solidFill>
                <a:latin typeface="Trebuchet MS" pitchFamily="34" charset="0"/>
              </a:rPr>
              <a:t>ервый  блок</a:t>
            </a:r>
            <a:r>
              <a:rPr lang="ru-RU" sz="2000" b="1" dirty="0" smtClean="0">
                <a:solidFill>
                  <a:schemeClr val="accent1">
                    <a:lumMod val="50000"/>
                  </a:schemeClr>
                </a:solidFill>
                <a:latin typeface="Trebuchet MS" pitchFamily="34" charset="0"/>
              </a:rPr>
              <a:t> </a:t>
            </a:r>
            <a:r>
              <a:rPr lang="ru-RU" sz="2000" b="1" dirty="0">
                <a:solidFill>
                  <a:schemeClr val="accent1">
                    <a:lumMod val="50000"/>
                  </a:schemeClr>
                </a:solidFill>
                <a:latin typeface="Trebuchet MS" pitchFamily="34" charset="0"/>
              </a:rPr>
              <a:t>- обеспечивает нужный тонус мышц, без которого никакое координированное движение не было бы </a:t>
            </a:r>
            <a:r>
              <a:rPr lang="ru-RU" sz="2000" b="1" dirty="0" smtClean="0">
                <a:solidFill>
                  <a:schemeClr val="accent1">
                    <a:lumMod val="50000"/>
                  </a:schemeClr>
                </a:solidFill>
                <a:latin typeface="Trebuchet MS" pitchFamily="34" charset="0"/>
              </a:rPr>
              <a:t>возможным.</a:t>
            </a:r>
            <a:endParaRPr lang="ru-RU" sz="2000" b="1" dirty="0">
              <a:solidFill>
                <a:schemeClr val="accent1">
                  <a:lumMod val="50000"/>
                </a:schemeClr>
              </a:solidFill>
              <a:latin typeface="Trebuchet MS" pitchFamily="34" charset="0"/>
            </a:endParaRPr>
          </a:p>
          <a:p>
            <a:r>
              <a:rPr lang="ru-RU" sz="2000" b="1" dirty="0">
                <a:solidFill>
                  <a:schemeClr val="accent1">
                    <a:lumMod val="50000"/>
                  </a:schemeClr>
                </a:solidFill>
                <a:latin typeface="Trebuchet MS" pitchFamily="34" charset="0"/>
              </a:rPr>
              <a:t> </a:t>
            </a:r>
            <a:r>
              <a:rPr lang="ru-RU" sz="2000" b="1" u="sng" dirty="0" smtClean="0">
                <a:solidFill>
                  <a:schemeClr val="accent1">
                    <a:lumMod val="50000"/>
                  </a:schemeClr>
                </a:solidFill>
                <a:latin typeface="Trebuchet MS" pitchFamily="34" charset="0"/>
              </a:rPr>
              <a:t>Второй блок</a:t>
            </a:r>
            <a:r>
              <a:rPr lang="ru-RU" sz="2000" b="1" dirty="0" smtClean="0">
                <a:solidFill>
                  <a:schemeClr val="accent1">
                    <a:lumMod val="50000"/>
                  </a:schemeClr>
                </a:solidFill>
                <a:latin typeface="Trebuchet MS" pitchFamily="34" charset="0"/>
              </a:rPr>
              <a:t> </a:t>
            </a:r>
            <a:r>
              <a:rPr lang="ru-RU" sz="2000" b="1" dirty="0">
                <a:solidFill>
                  <a:schemeClr val="accent1">
                    <a:lumMod val="50000"/>
                  </a:schemeClr>
                </a:solidFill>
                <a:latin typeface="Trebuchet MS" pitchFamily="34" charset="0"/>
              </a:rPr>
              <a:t>- даёт возможность осуществить афферентные (от рецептора к нервному центру) синтезы, в системе которых протекает </a:t>
            </a:r>
            <a:r>
              <a:rPr lang="ru-RU" sz="2000" b="1" dirty="0" smtClean="0">
                <a:solidFill>
                  <a:schemeClr val="accent1">
                    <a:lumMod val="50000"/>
                  </a:schemeClr>
                </a:solidFill>
                <a:latin typeface="Trebuchet MS" pitchFamily="34" charset="0"/>
              </a:rPr>
              <a:t>движение.</a:t>
            </a:r>
            <a:endParaRPr lang="ru-RU" sz="2000" b="1" dirty="0">
              <a:solidFill>
                <a:schemeClr val="accent1">
                  <a:lumMod val="50000"/>
                </a:schemeClr>
              </a:solidFill>
              <a:latin typeface="Trebuchet MS" pitchFamily="34" charset="0"/>
            </a:endParaRPr>
          </a:p>
          <a:p>
            <a:r>
              <a:rPr lang="ru-RU" sz="2000" b="1" dirty="0">
                <a:solidFill>
                  <a:schemeClr val="accent1">
                    <a:lumMod val="50000"/>
                  </a:schemeClr>
                </a:solidFill>
                <a:latin typeface="Trebuchet MS" pitchFamily="34" charset="0"/>
              </a:rPr>
              <a:t> </a:t>
            </a:r>
            <a:r>
              <a:rPr lang="ru-RU" sz="2000" b="1" u="sng" dirty="0">
                <a:solidFill>
                  <a:schemeClr val="accent1">
                    <a:lumMod val="50000"/>
                  </a:schemeClr>
                </a:solidFill>
                <a:latin typeface="Trebuchet MS" pitchFamily="34" charset="0"/>
              </a:rPr>
              <a:t>Т</a:t>
            </a:r>
            <a:r>
              <a:rPr lang="ru-RU" sz="2000" b="1" u="sng" dirty="0" smtClean="0">
                <a:solidFill>
                  <a:schemeClr val="accent1">
                    <a:lumMod val="50000"/>
                  </a:schemeClr>
                </a:solidFill>
                <a:latin typeface="Trebuchet MS" pitchFamily="34" charset="0"/>
              </a:rPr>
              <a:t>ретий  блок- </a:t>
            </a:r>
            <a:r>
              <a:rPr lang="ru-RU" sz="2000" b="1" dirty="0">
                <a:solidFill>
                  <a:schemeClr val="accent1">
                    <a:lumMod val="50000"/>
                  </a:schemeClr>
                </a:solidFill>
                <a:latin typeface="Trebuchet MS" pitchFamily="34" charset="0"/>
              </a:rPr>
              <a:t>обеспечивают подчинение движения и действия соответствующим намерениям, создаёт  программы выполнения двигательных актов и обеспечивает </a:t>
            </a:r>
            <a:r>
              <a:rPr lang="ru-RU" sz="2000" b="1" dirty="0" smtClean="0">
                <a:solidFill>
                  <a:schemeClr val="accent1">
                    <a:lumMod val="50000"/>
                  </a:schemeClr>
                </a:solidFill>
                <a:latin typeface="Trebuchet MS" pitchFamily="34" charset="0"/>
              </a:rPr>
              <a:t>ту  </a:t>
            </a:r>
            <a:r>
              <a:rPr lang="ru-RU" sz="2000" b="1" dirty="0">
                <a:solidFill>
                  <a:schemeClr val="accent1">
                    <a:lumMod val="50000"/>
                  </a:schemeClr>
                </a:solidFill>
                <a:latin typeface="Trebuchet MS" pitchFamily="34" charset="0"/>
              </a:rPr>
              <a:t>регуляцию и контроль протекания </a:t>
            </a:r>
            <a:r>
              <a:rPr lang="ru-RU" sz="2000" b="1" dirty="0" smtClean="0">
                <a:solidFill>
                  <a:schemeClr val="accent1">
                    <a:lumMod val="50000"/>
                  </a:schemeClr>
                </a:solidFill>
                <a:latin typeface="Trebuchet MS" pitchFamily="34" charset="0"/>
              </a:rPr>
              <a:t>движений.</a:t>
            </a:r>
            <a:endParaRPr lang="ru-RU" sz="2000" b="1" dirty="0">
              <a:solidFill>
                <a:schemeClr val="accent1">
                  <a:lumMod val="50000"/>
                </a:schemeClr>
              </a:solidFill>
              <a:latin typeface="Trebuchet MS" pitchFamily="34" charset="0"/>
            </a:endParaRPr>
          </a:p>
          <a:p>
            <a:endParaRPr lang="ru-RU" dirty="0">
              <a:latin typeface="Trebuchet MS" pitchFamily="34" charset="0"/>
            </a:endParaRPr>
          </a:p>
        </p:txBody>
      </p:sp>
      <p:pic>
        <p:nvPicPr>
          <p:cNvPr id="5" name="Рисунок 4" descr="14.bmp"/>
          <p:cNvPicPr>
            <a:picLocks noChangeAspect="1"/>
          </p:cNvPicPr>
          <p:nvPr/>
        </p:nvPicPr>
        <p:blipFill>
          <a:blip r:embed="rId3" cstate="email"/>
          <a:stretch>
            <a:fillRect/>
          </a:stretch>
        </p:blipFill>
        <p:spPr>
          <a:xfrm>
            <a:off x="6804248" y="1988840"/>
            <a:ext cx="2153041" cy="1656184"/>
          </a:xfrm>
          <a:prstGeom prst="rect">
            <a:avLst/>
          </a:prstGeom>
        </p:spPr>
      </p:pic>
      <p:pic>
        <p:nvPicPr>
          <p:cNvPr id="6" name="Picture 2" descr="C:\Users\1\Desktop\16.bmp"/>
          <p:cNvPicPr>
            <a:picLocks noChangeAspect="1" noChangeArrowheads="1"/>
          </p:cNvPicPr>
          <p:nvPr/>
        </p:nvPicPr>
        <p:blipFill>
          <a:blip r:embed="rId4" cstate="email"/>
          <a:srcRect/>
          <a:stretch>
            <a:fillRect/>
          </a:stretch>
        </p:blipFill>
        <p:spPr bwMode="auto">
          <a:xfrm>
            <a:off x="5652120" y="188640"/>
            <a:ext cx="2448272" cy="169314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5472122" cy="983032"/>
          </a:xfrm>
        </p:spPr>
        <p:txBody>
          <a:bodyPr>
            <a:noAutofit/>
          </a:bodyPr>
          <a:lstStyle/>
          <a:p>
            <a:r>
              <a:rPr lang="ru-RU" sz="2800" b="1" dirty="0" smtClean="0">
                <a:solidFill>
                  <a:schemeClr val="accent1">
                    <a:lumMod val="50000"/>
                  </a:schemeClr>
                </a:solidFill>
                <a:latin typeface="Trebuchet MS" pitchFamily="34" charset="0"/>
              </a:rPr>
              <a:t>Межполушарное взаимодействие</a:t>
            </a:r>
            <a:endParaRPr lang="ru-RU" sz="2800" b="1" dirty="0">
              <a:solidFill>
                <a:schemeClr val="accent1">
                  <a:lumMod val="50000"/>
                </a:schemeClr>
              </a:solidFill>
            </a:endParaRPr>
          </a:p>
        </p:txBody>
      </p:sp>
      <p:pic>
        <p:nvPicPr>
          <p:cNvPr id="10242" name="Picture 2"/>
          <p:cNvPicPr>
            <a:picLocks noGrp="1" noChangeAspect="1" noChangeArrowheads="1"/>
          </p:cNvPicPr>
          <p:nvPr>
            <p:ph idx="1"/>
          </p:nvPr>
        </p:nvPicPr>
        <p:blipFill>
          <a:blip r:embed="rId2" cstate="email"/>
          <a:srcRect/>
          <a:stretch>
            <a:fillRect/>
          </a:stretch>
        </p:blipFill>
        <p:spPr bwMode="auto">
          <a:xfrm>
            <a:off x="5929322" y="428604"/>
            <a:ext cx="2447701" cy="1681333"/>
          </a:xfrm>
          <a:prstGeom prst="rect">
            <a:avLst/>
          </a:prstGeom>
          <a:noFill/>
          <a:ln w="9525">
            <a:noFill/>
            <a:miter lim="800000"/>
            <a:headEnd/>
            <a:tailEnd/>
          </a:ln>
        </p:spPr>
      </p:pic>
      <p:sp>
        <p:nvSpPr>
          <p:cNvPr id="4" name="Текст 3"/>
          <p:cNvSpPr>
            <a:spLocks noGrp="1"/>
          </p:cNvSpPr>
          <p:nvPr>
            <p:ph type="body" sz="half" idx="2"/>
          </p:nvPr>
        </p:nvSpPr>
        <p:spPr>
          <a:xfrm>
            <a:off x="457200" y="1500174"/>
            <a:ext cx="4829180" cy="4357718"/>
          </a:xfrm>
        </p:spPr>
        <p:txBody>
          <a:bodyPr>
            <a:normAutofit lnSpcReduction="10000"/>
          </a:bodyPr>
          <a:lstStyle/>
          <a:p>
            <a:r>
              <a:rPr lang="ru-RU" sz="2400" b="1" dirty="0">
                <a:solidFill>
                  <a:schemeClr val="accent1">
                    <a:lumMod val="50000"/>
                  </a:schemeClr>
                </a:solidFill>
                <a:latin typeface="Trebuchet MS" pitchFamily="34" charset="0"/>
              </a:rPr>
              <a:t>Представление слова </a:t>
            </a:r>
            <a:r>
              <a:rPr lang="ru-RU" sz="2400" b="1" dirty="0" smtClean="0">
                <a:solidFill>
                  <a:schemeClr val="accent1">
                    <a:lumMod val="50000"/>
                  </a:schemeClr>
                </a:solidFill>
                <a:latin typeface="Trebuchet MS" pitchFamily="34" charset="0"/>
              </a:rPr>
              <a:t>целиком</a:t>
            </a:r>
          </a:p>
          <a:p>
            <a:r>
              <a:rPr lang="ru-RU" sz="2400" b="1" dirty="0" smtClean="0">
                <a:solidFill>
                  <a:schemeClr val="accent1">
                    <a:lumMod val="50000"/>
                  </a:schemeClr>
                </a:solidFill>
                <a:latin typeface="Trebuchet MS" pitchFamily="34" charset="0"/>
              </a:rPr>
              <a:t> </a:t>
            </a:r>
            <a:r>
              <a:rPr lang="ru-RU" sz="2400" b="1" dirty="0">
                <a:solidFill>
                  <a:schemeClr val="accent1">
                    <a:lumMod val="50000"/>
                  </a:schemeClr>
                </a:solidFill>
                <a:latin typeface="Trebuchet MS" pitchFamily="34" charset="0"/>
              </a:rPr>
              <a:t>– </a:t>
            </a:r>
            <a:r>
              <a:rPr lang="ru-RU" sz="2400" b="1" u="sng" dirty="0">
                <a:solidFill>
                  <a:schemeClr val="accent1">
                    <a:lumMod val="50000"/>
                  </a:schemeClr>
                </a:solidFill>
                <a:latin typeface="Trebuchet MS" pitchFamily="34" charset="0"/>
              </a:rPr>
              <a:t>правое полушарие </a:t>
            </a:r>
          </a:p>
          <a:p>
            <a:endParaRPr lang="ru-RU" sz="2400" b="1" u="sng"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Переход от звука к букве </a:t>
            </a:r>
            <a:endParaRPr lang="ru-RU" sz="2400" b="1" dirty="0" smtClean="0">
              <a:solidFill>
                <a:schemeClr val="accent1">
                  <a:lumMod val="50000"/>
                </a:schemeClr>
              </a:solidFill>
              <a:latin typeface="Trebuchet MS" pitchFamily="34" charset="0"/>
            </a:endParaRPr>
          </a:p>
          <a:p>
            <a:r>
              <a:rPr lang="ru-RU" sz="2400" b="1" dirty="0" smtClean="0">
                <a:solidFill>
                  <a:schemeClr val="accent1">
                    <a:lumMod val="50000"/>
                  </a:schemeClr>
                </a:solidFill>
                <a:latin typeface="Trebuchet MS" pitchFamily="34" charset="0"/>
              </a:rPr>
              <a:t>- </a:t>
            </a:r>
            <a:r>
              <a:rPr lang="ru-RU" sz="2400" b="1" u="sng" dirty="0">
                <a:solidFill>
                  <a:schemeClr val="accent1">
                    <a:lumMod val="50000"/>
                  </a:schemeClr>
                </a:solidFill>
                <a:latin typeface="Trebuchet MS" pitchFamily="34" charset="0"/>
              </a:rPr>
              <a:t>левое полушарие.</a:t>
            </a:r>
          </a:p>
          <a:p>
            <a:endParaRPr lang="ru-RU" sz="2400" b="1" u="sng"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Звук рождается в правом полушарии, а переходит в знаковую систему в левом полушарии.</a:t>
            </a:r>
          </a:p>
          <a:p>
            <a:endParaRPr lang="ru-RU" dirty="0"/>
          </a:p>
        </p:txBody>
      </p:sp>
      <p:pic>
        <p:nvPicPr>
          <p:cNvPr id="10244" name="Picture 4"/>
          <p:cNvPicPr>
            <a:picLocks noChangeAspect="1" noChangeArrowheads="1"/>
          </p:cNvPicPr>
          <p:nvPr/>
        </p:nvPicPr>
        <p:blipFill>
          <a:blip r:embed="rId3" cstate="email"/>
          <a:srcRect/>
          <a:stretch>
            <a:fillRect/>
          </a:stretch>
        </p:blipFill>
        <p:spPr bwMode="auto">
          <a:xfrm>
            <a:off x="5786446" y="2357430"/>
            <a:ext cx="2643206" cy="1736964"/>
          </a:xfrm>
          <a:prstGeom prst="rect">
            <a:avLst/>
          </a:prstGeom>
          <a:noFill/>
          <a:ln w="9525">
            <a:noFill/>
            <a:miter lim="800000"/>
            <a:headEnd/>
            <a:tailEnd/>
          </a:ln>
        </p:spPr>
      </p:pic>
      <p:pic>
        <p:nvPicPr>
          <p:cNvPr id="6" name="Рисунок 5" descr="13.bmp"/>
          <p:cNvPicPr>
            <a:picLocks noChangeAspect="1"/>
          </p:cNvPicPr>
          <p:nvPr/>
        </p:nvPicPr>
        <p:blipFill>
          <a:blip r:embed="rId4" cstate="email"/>
          <a:stretch>
            <a:fillRect/>
          </a:stretch>
        </p:blipFill>
        <p:spPr>
          <a:xfrm>
            <a:off x="5143504" y="4286256"/>
            <a:ext cx="2000264" cy="1705886"/>
          </a:xfrm>
          <a:prstGeom prst="rect">
            <a:avLst/>
          </a:prstGeom>
        </p:spPr>
      </p:pic>
      <p:pic>
        <p:nvPicPr>
          <p:cNvPr id="7" name="Рисунок 6" descr="12.bmp"/>
          <p:cNvPicPr>
            <a:picLocks noChangeAspect="1"/>
          </p:cNvPicPr>
          <p:nvPr/>
        </p:nvPicPr>
        <p:blipFill>
          <a:blip r:embed="rId5" cstate="email"/>
          <a:stretch>
            <a:fillRect/>
          </a:stretch>
        </p:blipFill>
        <p:spPr>
          <a:xfrm>
            <a:off x="6858016" y="4929198"/>
            <a:ext cx="2004462" cy="164307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5400684" cy="1084248"/>
          </a:xfrm>
        </p:spPr>
        <p:txBody>
          <a:bodyPr>
            <a:noAutofit/>
          </a:bodyPr>
          <a:lstStyle/>
          <a:p>
            <a:r>
              <a:rPr lang="ru-RU" sz="2400" b="1" dirty="0">
                <a:solidFill>
                  <a:schemeClr val="accent1">
                    <a:lumMod val="50000"/>
                  </a:schemeClr>
                </a:solidFill>
                <a:latin typeface="Trebuchet MS" pitchFamily="34" charset="0"/>
              </a:rPr>
              <a:t>Что бывает если межполушарное взаимодействие не сформировано?</a:t>
            </a:r>
            <a:endParaRPr lang="ru-RU" sz="2400" b="1" dirty="0">
              <a:solidFill>
                <a:schemeClr val="accent1">
                  <a:lumMod val="50000"/>
                </a:schemeClr>
              </a:solidFill>
            </a:endParaRPr>
          </a:p>
        </p:txBody>
      </p:sp>
      <p:pic>
        <p:nvPicPr>
          <p:cNvPr id="9218" name="Picture 2"/>
          <p:cNvPicPr>
            <a:picLocks noGrp="1" noChangeAspect="1" noChangeArrowheads="1"/>
          </p:cNvPicPr>
          <p:nvPr>
            <p:ph idx="1"/>
          </p:nvPr>
        </p:nvPicPr>
        <p:blipFill>
          <a:blip r:embed="rId2" cstate="email"/>
          <a:srcRect/>
          <a:stretch>
            <a:fillRect/>
          </a:stretch>
        </p:blipFill>
        <p:spPr bwMode="auto">
          <a:xfrm>
            <a:off x="6500826" y="428604"/>
            <a:ext cx="2190746" cy="1800200"/>
          </a:xfrm>
          <a:prstGeom prst="rect">
            <a:avLst/>
          </a:prstGeom>
          <a:noFill/>
          <a:ln w="9525">
            <a:noFill/>
            <a:miter lim="800000"/>
            <a:headEnd/>
            <a:tailEnd/>
          </a:ln>
        </p:spPr>
      </p:pic>
      <p:sp>
        <p:nvSpPr>
          <p:cNvPr id="4" name="Текст 3"/>
          <p:cNvSpPr>
            <a:spLocks noGrp="1"/>
          </p:cNvSpPr>
          <p:nvPr>
            <p:ph type="body" sz="half" idx="2"/>
          </p:nvPr>
        </p:nvSpPr>
        <p:spPr>
          <a:xfrm>
            <a:off x="457200" y="1435100"/>
            <a:ext cx="4043362" cy="4565668"/>
          </a:xfrm>
        </p:spPr>
        <p:txBody>
          <a:bodyPr>
            <a:noAutofit/>
          </a:bodyPr>
          <a:lstStyle/>
          <a:p>
            <a:r>
              <a:rPr lang="ru-RU" sz="2400" b="1" dirty="0">
                <a:solidFill>
                  <a:schemeClr val="accent1">
                    <a:lumMod val="50000"/>
                  </a:schemeClr>
                </a:solidFill>
                <a:latin typeface="Trebuchet MS" pitchFamily="34" charset="0"/>
              </a:rPr>
              <a:t>•зеркальное написание букв и </a:t>
            </a:r>
            <a:r>
              <a:rPr lang="ru-RU" sz="2400" b="1" dirty="0" smtClean="0">
                <a:solidFill>
                  <a:schemeClr val="accent1">
                    <a:lumMod val="50000"/>
                  </a:schemeClr>
                </a:solidFill>
                <a:latin typeface="Trebuchet MS" pitchFamily="34" charset="0"/>
              </a:rPr>
              <a:t>цифр</a:t>
            </a:r>
            <a:r>
              <a:rPr lang="ru-RU" sz="2400" b="1" dirty="0">
                <a:solidFill>
                  <a:schemeClr val="accent1">
                    <a:lumMod val="50000"/>
                  </a:schemeClr>
                </a:solidFill>
                <a:latin typeface="Trebuchet MS" pitchFamily="34" charset="0"/>
              </a:rPr>
              <a:t/>
            </a:r>
            <a:br>
              <a:rPr lang="ru-RU" sz="2400" b="1" dirty="0">
                <a:solidFill>
                  <a:schemeClr val="accent1">
                    <a:lumMod val="50000"/>
                  </a:schemeClr>
                </a:solidFill>
                <a:latin typeface="Trebuchet MS" pitchFamily="34" charset="0"/>
              </a:rPr>
            </a:br>
            <a:r>
              <a:rPr lang="ru-RU" sz="2400" b="1" dirty="0">
                <a:solidFill>
                  <a:schemeClr val="accent1">
                    <a:lumMod val="50000"/>
                  </a:schemeClr>
                </a:solidFill>
                <a:latin typeface="Trebuchet MS" pitchFamily="34" charset="0"/>
              </a:rPr>
              <a:t>•</a:t>
            </a:r>
            <a:r>
              <a:rPr lang="ru-RU" sz="2400" b="1" dirty="0" err="1" smtClean="0">
                <a:solidFill>
                  <a:schemeClr val="accent1">
                    <a:lumMod val="50000"/>
                  </a:schemeClr>
                </a:solidFill>
                <a:latin typeface="Trebuchet MS" pitchFamily="34" charset="0"/>
              </a:rPr>
              <a:t>псевдолеворукость</a:t>
            </a:r>
            <a:r>
              <a:rPr lang="ru-RU" sz="2400" b="1" dirty="0">
                <a:solidFill>
                  <a:schemeClr val="accent1">
                    <a:lumMod val="50000"/>
                  </a:schemeClr>
                </a:solidFill>
                <a:latin typeface="Trebuchet MS" pitchFamily="34" charset="0"/>
              </a:rPr>
              <a:t/>
            </a:r>
            <a:br>
              <a:rPr lang="ru-RU" sz="2400" b="1" dirty="0">
                <a:solidFill>
                  <a:schemeClr val="accent1">
                    <a:lumMod val="50000"/>
                  </a:schemeClr>
                </a:solidFill>
                <a:latin typeface="Trebuchet MS" pitchFamily="34" charset="0"/>
              </a:rPr>
            </a:br>
            <a:r>
              <a:rPr lang="ru-RU" sz="2400" b="1" dirty="0">
                <a:solidFill>
                  <a:schemeClr val="accent1">
                    <a:lumMod val="50000"/>
                  </a:schemeClr>
                </a:solidFill>
                <a:latin typeface="Trebuchet MS" pitchFamily="34" charset="0"/>
              </a:rPr>
              <a:t>•отклонения в речевом </a:t>
            </a:r>
            <a:r>
              <a:rPr lang="ru-RU" sz="2400" b="1" dirty="0" smtClean="0">
                <a:solidFill>
                  <a:schemeClr val="accent1">
                    <a:lumMod val="50000"/>
                  </a:schemeClr>
                </a:solidFill>
                <a:latin typeface="Trebuchet MS" pitchFamily="34" charset="0"/>
              </a:rPr>
              <a:t>развитии</a:t>
            </a:r>
            <a:r>
              <a:rPr lang="ru-RU" sz="2400" b="1" dirty="0">
                <a:solidFill>
                  <a:schemeClr val="accent1">
                    <a:lumMod val="50000"/>
                  </a:schemeClr>
                </a:solidFill>
                <a:latin typeface="Trebuchet MS" pitchFamily="34" charset="0"/>
              </a:rPr>
              <a:t/>
            </a:r>
            <a:br>
              <a:rPr lang="ru-RU" sz="2400" b="1" dirty="0">
                <a:solidFill>
                  <a:schemeClr val="accent1">
                    <a:lumMod val="50000"/>
                  </a:schemeClr>
                </a:solidFill>
                <a:latin typeface="Trebuchet MS" pitchFamily="34" charset="0"/>
              </a:rPr>
            </a:br>
            <a:r>
              <a:rPr lang="ru-RU" sz="2400" b="1" dirty="0">
                <a:solidFill>
                  <a:schemeClr val="accent1">
                    <a:lumMod val="50000"/>
                  </a:schemeClr>
                </a:solidFill>
                <a:latin typeface="Trebuchet MS" pitchFamily="34" charset="0"/>
              </a:rPr>
              <a:t>•неловкость движений</a:t>
            </a:r>
            <a:br>
              <a:rPr lang="ru-RU" sz="2400" b="1" dirty="0">
                <a:solidFill>
                  <a:schemeClr val="accent1">
                    <a:lumMod val="50000"/>
                  </a:schemeClr>
                </a:solidFill>
                <a:latin typeface="Trebuchet MS" pitchFamily="34" charset="0"/>
              </a:rPr>
            </a:br>
            <a:r>
              <a:rPr lang="ru-RU" sz="2400" b="1" dirty="0">
                <a:solidFill>
                  <a:schemeClr val="accent1">
                    <a:lumMod val="50000"/>
                  </a:schemeClr>
                </a:solidFill>
                <a:latin typeface="Trebuchet MS" pitchFamily="34" charset="0"/>
              </a:rPr>
              <a:t>•</a:t>
            </a:r>
            <a:r>
              <a:rPr lang="ru-RU" sz="2400" b="1" dirty="0" smtClean="0">
                <a:solidFill>
                  <a:schemeClr val="accent1">
                    <a:lumMod val="50000"/>
                  </a:schemeClr>
                </a:solidFill>
                <a:latin typeface="Trebuchet MS" pitchFamily="34" charset="0"/>
              </a:rPr>
              <a:t>агрессия</a:t>
            </a:r>
            <a:r>
              <a:rPr lang="ru-RU" sz="2400" b="1" dirty="0">
                <a:solidFill>
                  <a:schemeClr val="accent1">
                    <a:lumMod val="50000"/>
                  </a:schemeClr>
                </a:solidFill>
                <a:latin typeface="Trebuchet MS" pitchFamily="34" charset="0"/>
              </a:rPr>
              <a:t/>
            </a:r>
            <a:br>
              <a:rPr lang="ru-RU" sz="2400" b="1" dirty="0">
                <a:solidFill>
                  <a:schemeClr val="accent1">
                    <a:lumMod val="50000"/>
                  </a:schemeClr>
                </a:solidFill>
                <a:latin typeface="Trebuchet MS" pitchFamily="34" charset="0"/>
              </a:rPr>
            </a:br>
            <a:r>
              <a:rPr lang="ru-RU" sz="2400" b="1" dirty="0">
                <a:solidFill>
                  <a:schemeClr val="accent1">
                    <a:lumMod val="50000"/>
                  </a:schemeClr>
                </a:solidFill>
                <a:latin typeface="Trebuchet MS" pitchFamily="34" charset="0"/>
              </a:rPr>
              <a:t>•плохая </a:t>
            </a:r>
            <a:r>
              <a:rPr lang="ru-RU" sz="2400" b="1" dirty="0" smtClean="0">
                <a:solidFill>
                  <a:schemeClr val="accent1">
                    <a:lumMod val="50000"/>
                  </a:schemeClr>
                </a:solidFill>
                <a:latin typeface="Trebuchet MS" pitchFamily="34" charset="0"/>
              </a:rPr>
              <a:t>память</a:t>
            </a:r>
            <a:r>
              <a:rPr lang="ru-RU" sz="2400" b="1" dirty="0">
                <a:solidFill>
                  <a:schemeClr val="accent1">
                    <a:lumMod val="50000"/>
                  </a:schemeClr>
                </a:solidFill>
                <a:latin typeface="Trebuchet MS" pitchFamily="34" charset="0"/>
              </a:rPr>
              <a:t/>
            </a:r>
            <a:br>
              <a:rPr lang="ru-RU" sz="2400" b="1" dirty="0">
                <a:solidFill>
                  <a:schemeClr val="accent1">
                    <a:lumMod val="50000"/>
                  </a:schemeClr>
                </a:solidFill>
                <a:latin typeface="Trebuchet MS" pitchFamily="34" charset="0"/>
              </a:rPr>
            </a:br>
            <a:r>
              <a:rPr lang="ru-RU" sz="2400" b="1" dirty="0">
                <a:solidFill>
                  <a:schemeClr val="accent1">
                    <a:lumMod val="50000"/>
                  </a:schemeClr>
                </a:solidFill>
                <a:latin typeface="Trebuchet MS" pitchFamily="34" charset="0"/>
              </a:rPr>
              <a:t>•отсутствие познавательной </a:t>
            </a:r>
            <a:r>
              <a:rPr lang="ru-RU" sz="2400" b="1" dirty="0" smtClean="0">
                <a:solidFill>
                  <a:schemeClr val="accent1">
                    <a:lumMod val="50000"/>
                  </a:schemeClr>
                </a:solidFill>
                <a:latin typeface="Trebuchet MS" pitchFamily="34" charset="0"/>
              </a:rPr>
              <a:t>мотивации</a:t>
            </a:r>
            <a:r>
              <a:rPr lang="ru-RU" sz="2400" b="1" dirty="0">
                <a:solidFill>
                  <a:schemeClr val="accent1">
                    <a:lumMod val="50000"/>
                  </a:schemeClr>
                </a:solidFill>
                <a:latin typeface="Trebuchet MS" pitchFamily="34" charset="0"/>
              </a:rPr>
              <a:t/>
            </a:r>
            <a:br>
              <a:rPr lang="ru-RU" sz="2400" b="1" dirty="0">
                <a:solidFill>
                  <a:schemeClr val="accent1">
                    <a:lumMod val="50000"/>
                  </a:schemeClr>
                </a:solidFill>
                <a:latin typeface="Trebuchet MS" pitchFamily="34" charset="0"/>
              </a:rPr>
            </a:br>
            <a:r>
              <a:rPr lang="ru-RU" sz="2400" b="1" dirty="0">
                <a:solidFill>
                  <a:schemeClr val="accent1">
                    <a:lumMod val="50000"/>
                  </a:schemeClr>
                </a:solidFill>
                <a:latin typeface="Trebuchet MS" pitchFamily="34" charset="0"/>
              </a:rPr>
              <a:t>• инфантильность</a:t>
            </a:r>
          </a:p>
        </p:txBody>
      </p:sp>
      <p:pic>
        <p:nvPicPr>
          <p:cNvPr id="9220" name="Picture 4" descr="C:\Users\1\Desktop\111.png"/>
          <p:cNvPicPr>
            <a:picLocks noChangeAspect="1" noChangeArrowheads="1"/>
          </p:cNvPicPr>
          <p:nvPr/>
        </p:nvPicPr>
        <p:blipFill>
          <a:blip r:embed="rId3" cstate="email"/>
          <a:srcRect/>
          <a:stretch>
            <a:fillRect/>
          </a:stretch>
        </p:blipFill>
        <p:spPr bwMode="auto">
          <a:xfrm>
            <a:off x="5286380" y="2285992"/>
            <a:ext cx="3279055" cy="44192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332656"/>
            <a:ext cx="4250434" cy="720080"/>
          </a:xfrm>
        </p:spPr>
        <p:txBody>
          <a:bodyPr/>
          <a:lstStyle/>
          <a:p>
            <a:r>
              <a:rPr lang="ru-RU" b="1" dirty="0" smtClean="0">
                <a:solidFill>
                  <a:schemeClr val="accent1">
                    <a:lumMod val="50000"/>
                  </a:schemeClr>
                </a:solidFill>
              </a:rPr>
              <a:t>Развитие межполушарное взаимодействия </a:t>
            </a:r>
            <a:endParaRPr lang="ru-RU" b="1" dirty="0">
              <a:solidFill>
                <a:schemeClr val="accent1">
                  <a:lumMod val="50000"/>
                </a:schemeClr>
              </a:solidFill>
            </a:endParaRPr>
          </a:p>
        </p:txBody>
      </p:sp>
      <p:pic>
        <p:nvPicPr>
          <p:cNvPr id="2051" name="Picture 3" descr="C:\Users\1\Desktop\22.jpg"/>
          <p:cNvPicPr>
            <a:picLocks noChangeAspect="1" noChangeArrowheads="1"/>
          </p:cNvPicPr>
          <p:nvPr/>
        </p:nvPicPr>
        <p:blipFill>
          <a:blip r:embed="rId2" cstate="email"/>
          <a:srcRect/>
          <a:stretch>
            <a:fillRect/>
          </a:stretch>
        </p:blipFill>
        <p:spPr bwMode="auto">
          <a:xfrm>
            <a:off x="323528" y="3140968"/>
            <a:ext cx="3168352" cy="3502834"/>
          </a:xfrm>
          <a:prstGeom prst="rect">
            <a:avLst/>
          </a:prstGeom>
          <a:noFill/>
        </p:spPr>
      </p:pic>
      <p:pic>
        <p:nvPicPr>
          <p:cNvPr id="2053" name="Picture 5" descr="C:\Users\1\Desktop\23.jpg"/>
          <p:cNvPicPr>
            <a:picLocks noChangeAspect="1" noChangeArrowheads="1"/>
          </p:cNvPicPr>
          <p:nvPr/>
        </p:nvPicPr>
        <p:blipFill>
          <a:blip r:embed="rId3" cstate="email"/>
          <a:srcRect/>
          <a:stretch>
            <a:fillRect/>
          </a:stretch>
        </p:blipFill>
        <p:spPr bwMode="auto">
          <a:xfrm>
            <a:off x="323528" y="1196752"/>
            <a:ext cx="3168352" cy="1656184"/>
          </a:xfrm>
          <a:prstGeom prst="rect">
            <a:avLst/>
          </a:prstGeom>
          <a:noFill/>
        </p:spPr>
      </p:pic>
      <p:pic>
        <p:nvPicPr>
          <p:cNvPr id="2056" name="Picture 8" descr="C:\Users\1\Desktop\24.jpg"/>
          <p:cNvPicPr>
            <a:picLocks noChangeAspect="1" noChangeArrowheads="1"/>
          </p:cNvPicPr>
          <p:nvPr/>
        </p:nvPicPr>
        <p:blipFill>
          <a:blip r:embed="rId4" cstate="email"/>
          <a:srcRect/>
          <a:stretch>
            <a:fillRect/>
          </a:stretch>
        </p:blipFill>
        <p:spPr bwMode="auto">
          <a:xfrm>
            <a:off x="3707904" y="980728"/>
            <a:ext cx="5184576" cy="410445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Picture 7" descr="C:\Users\1\Desktop\25.jpg"/>
          <p:cNvPicPr>
            <a:picLocks noChangeAspect="1" noChangeArrowheads="1"/>
          </p:cNvPicPr>
          <p:nvPr/>
        </p:nvPicPr>
        <p:blipFill>
          <a:blip r:embed="rId2" cstate="email"/>
          <a:srcRect/>
          <a:stretch>
            <a:fillRect/>
          </a:stretch>
        </p:blipFill>
        <p:spPr bwMode="auto">
          <a:xfrm>
            <a:off x="539553" y="548680"/>
            <a:ext cx="7650616" cy="583264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476672"/>
            <a:ext cx="8210874" cy="1296144"/>
          </a:xfrm>
        </p:spPr>
        <p:txBody>
          <a:bodyPr>
            <a:normAutofit fontScale="90000"/>
          </a:bodyPr>
          <a:lstStyle/>
          <a:p>
            <a:r>
              <a:rPr lang="ru-RU" sz="2200" b="1" dirty="0" smtClean="0">
                <a:solidFill>
                  <a:schemeClr val="accent1">
                    <a:lumMod val="50000"/>
                  </a:schemeClr>
                </a:solidFill>
              </a:rPr>
              <a:t>КИНЕЗИОЛОГИЧЕСКИЕ ИГРА  НА ДИФФЕРЕНЦИАЦИЮ ОППОЗИЦИОННЫХ ЗВУКОВ</a:t>
            </a:r>
            <a:r>
              <a:rPr lang="ru-RU" b="1" dirty="0" smtClean="0"/>
              <a:t/>
            </a:r>
            <a:br>
              <a:rPr lang="ru-RU" b="1" dirty="0" smtClean="0"/>
            </a:br>
            <a:r>
              <a:rPr lang="ru-RU" dirty="0" smtClean="0"/>
              <a:t/>
            </a:r>
            <a:br>
              <a:rPr lang="ru-RU" dirty="0" smtClean="0"/>
            </a:br>
            <a:endParaRPr lang="ru-RU" dirty="0"/>
          </a:p>
        </p:txBody>
      </p:sp>
      <p:sp>
        <p:nvSpPr>
          <p:cNvPr id="3" name="Содержимое 2"/>
          <p:cNvSpPr>
            <a:spLocks noGrp="1"/>
          </p:cNvSpPr>
          <p:nvPr>
            <p:ph idx="1"/>
          </p:nvPr>
        </p:nvSpPr>
        <p:spPr>
          <a:xfrm>
            <a:off x="3571275" y="5949280"/>
            <a:ext cx="3386037" cy="92082"/>
          </a:xfrm>
        </p:spPr>
        <p:txBody>
          <a:bodyPr>
            <a:normAutofit fontScale="25000" lnSpcReduction="20000"/>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5" name="Рисунок 4" descr="https://sun7-8.userapi.com/c205820/v205820508/dbed2/GS5Qgy8OTfs.jpg"/>
          <p:cNvPicPr/>
          <p:nvPr/>
        </p:nvPicPr>
        <p:blipFill rotWithShape="1">
          <a:blip r:embed="rId2" cstate="email">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p:blipFill>
        <p:spPr bwMode="auto">
          <a:xfrm>
            <a:off x="467544" y="1340768"/>
            <a:ext cx="5832648" cy="5112568"/>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5472122" cy="869934"/>
          </a:xfrm>
        </p:spPr>
        <p:txBody>
          <a:bodyPr>
            <a:normAutofit/>
          </a:bodyPr>
          <a:lstStyle/>
          <a:p>
            <a:r>
              <a:rPr lang="ru-RU" sz="2800" b="1" dirty="0">
                <a:solidFill>
                  <a:schemeClr val="accent1">
                    <a:lumMod val="50000"/>
                  </a:schemeClr>
                </a:solidFill>
                <a:latin typeface="Trebuchet MS" pitchFamily="34" charset="0"/>
              </a:rPr>
              <a:t>Заикание. </a:t>
            </a:r>
            <a:r>
              <a:rPr lang="ru-RU" sz="2800" dirty="0">
                <a:solidFill>
                  <a:schemeClr val="accent1">
                    <a:lumMod val="50000"/>
                  </a:schemeClr>
                </a:solidFill>
                <a:latin typeface="Trebuchet MS" pitchFamily="34" charset="0"/>
              </a:rPr>
              <a:t>Т. Г. Визель.</a:t>
            </a:r>
            <a:r>
              <a:rPr lang="ru-RU" dirty="0"/>
              <a:t/>
            </a:r>
            <a:br>
              <a:rPr lang="ru-RU" dirty="0"/>
            </a:br>
            <a:endParaRPr lang="ru-RU" dirty="0"/>
          </a:p>
        </p:txBody>
      </p:sp>
      <p:pic>
        <p:nvPicPr>
          <p:cNvPr id="11266" name="Picture 2" descr="C:\Users\1\Desktop\43.jpg"/>
          <p:cNvPicPr>
            <a:picLocks noGrp="1" noChangeAspect="1" noChangeArrowheads="1"/>
          </p:cNvPicPr>
          <p:nvPr>
            <p:ph idx="1"/>
          </p:nvPr>
        </p:nvPicPr>
        <p:blipFill>
          <a:blip r:embed="rId2" cstate="email"/>
          <a:srcRect/>
          <a:stretch>
            <a:fillRect/>
          </a:stretch>
        </p:blipFill>
        <p:spPr bwMode="auto">
          <a:xfrm>
            <a:off x="6429388" y="428604"/>
            <a:ext cx="2143125" cy="2143125"/>
          </a:xfrm>
          <a:prstGeom prst="rect">
            <a:avLst/>
          </a:prstGeom>
          <a:noFill/>
        </p:spPr>
      </p:pic>
      <p:sp>
        <p:nvSpPr>
          <p:cNvPr id="4" name="Текст 3"/>
          <p:cNvSpPr>
            <a:spLocks noGrp="1"/>
          </p:cNvSpPr>
          <p:nvPr>
            <p:ph type="body" sz="half" idx="2"/>
          </p:nvPr>
        </p:nvSpPr>
        <p:spPr>
          <a:xfrm>
            <a:off x="457200" y="1142984"/>
            <a:ext cx="5400684" cy="5429288"/>
          </a:xfrm>
        </p:spPr>
        <p:txBody>
          <a:bodyPr>
            <a:normAutofit/>
          </a:bodyPr>
          <a:lstStyle/>
          <a:p>
            <a:r>
              <a:rPr lang="ru-RU" sz="2000" b="1" dirty="0" smtClean="0">
                <a:solidFill>
                  <a:schemeClr val="accent1">
                    <a:lumMod val="50000"/>
                  </a:schemeClr>
                </a:solidFill>
                <a:latin typeface="Trebuchet MS" pitchFamily="34" charset="0"/>
              </a:rPr>
              <a:t>Правое </a:t>
            </a:r>
            <a:r>
              <a:rPr lang="ru-RU" sz="2000" b="1" dirty="0">
                <a:solidFill>
                  <a:schemeClr val="accent1">
                    <a:lumMod val="50000"/>
                  </a:schemeClr>
                </a:solidFill>
                <a:latin typeface="Trebuchet MS" pitchFamily="34" charset="0"/>
              </a:rPr>
              <a:t>полушарие </a:t>
            </a:r>
            <a:r>
              <a:rPr lang="ru-RU" sz="2000" b="1" dirty="0" smtClean="0">
                <a:solidFill>
                  <a:schemeClr val="accent1">
                    <a:lumMod val="50000"/>
                  </a:schemeClr>
                </a:solidFill>
                <a:latin typeface="Trebuchet MS" pitchFamily="34" charset="0"/>
              </a:rPr>
              <a:t> (творческое, эмоциональное, иррациональное) подчиняется  </a:t>
            </a:r>
            <a:r>
              <a:rPr lang="ru-RU" sz="2000" b="1" dirty="0">
                <a:solidFill>
                  <a:schemeClr val="accent1">
                    <a:lumMod val="50000"/>
                  </a:schemeClr>
                </a:solidFill>
                <a:latin typeface="Trebuchet MS" pitchFamily="34" charset="0"/>
              </a:rPr>
              <a:t>смысловой программе левого </a:t>
            </a:r>
            <a:r>
              <a:rPr lang="ru-RU" sz="2000" b="1" dirty="0" smtClean="0">
                <a:solidFill>
                  <a:schemeClr val="accent1">
                    <a:lumMod val="50000"/>
                  </a:schemeClr>
                </a:solidFill>
                <a:latin typeface="Trebuchet MS" pitchFamily="34" charset="0"/>
              </a:rPr>
              <a:t> (логического, рационального).</a:t>
            </a:r>
          </a:p>
          <a:p>
            <a:endParaRPr lang="ru-RU" sz="2000" b="1" dirty="0">
              <a:solidFill>
                <a:schemeClr val="accent1">
                  <a:lumMod val="50000"/>
                </a:schemeClr>
              </a:solidFill>
              <a:latin typeface="Trebuchet MS" pitchFamily="34" charset="0"/>
            </a:endParaRPr>
          </a:p>
          <a:p>
            <a:r>
              <a:rPr lang="ru-RU" sz="2000" b="1" dirty="0">
                <a:solidFill>
                  <a:schemeClr val="accent1">
                    <a:lumMod val="50000"/>
                  </a:schemeClr>
                </a:solidFill>
                <a:latin typeface="Trebuchet MS" pitchFamily="34" charset="0"/>
              </a:rPr>
              <a:t>(смысл должен стать доминантным, а ритм — субдоминантным). </a:t>
            </a:r>
          </a:p>
          <a:p>
            <a:endParaRPr lang="ru-RU" sz="2000" b="1" dirty="0">
              <a:solidFill>
                <a:schemeClr val="accent1">
                  <a:lumMod val="50000"/>
                </a:schemeClr>
              </a:solidFill>
              <a:latin typeface="Trebuchet MS" pitchFamily="34" charset="0"/>
            </a:endParaRPr>
          </a:p>
          <a:p>
            <a:r>
              <a:rPr lang="ru-RU" sz="2000" b="1" dirty="0">
                <a:solidFill>
                  <a:schemeClr val="accent1">
                    <a:lumMod val="50000"/>
                  </a:schemeClr>
                </a:solidFill>
                <a:latin typeface="Trebuchet MS" pitchFamily="34" charset="0"/>
              </a:rPr>
              <a:t>«Сопротивление» </a:t>
            </a:r>
            <a:r>
              <a:rPr lang="ru-RU" sz="2000" b="1" dirty="0" smtClean="0">
                <a:solidFill>
                  <a:schemeClr val="accent1">
                    <a:lumMod val="50000"/>
                  </a:schemeClr>
                </a:solidFill>
                <a:latin typeface="Trebuchet MS" pitchFamily="34" charset="0"/>
              </a:rPr>
              <a:t> правого </a:t>
            </a:r>
            <a:r>
              <a:rPr lang="ru-RU" sz="2000" b="1" dirty="0">
                <a:solidFill>
                  <a:schemeClr val="accent1">
                    <a:lumMod val="50000"/>
                  </a:schemeClr>
                </a:solidFill>
                <a:latin typeface="Trebuchet MS" pitchFamily="34" charset="0"/>
              </a:rPr>
              <a:t>полушария тому, чтобы перейти на субдоминантное положение, передав часть своих речевых функций доминантному </a:t>
            </a:r>
            <a:r>
              <a:rPr lang="ru-RU" sz="2000" b="1" dirty="0" smtClean="0">
                <a:solidFill>
                  <a:schemeClr val="accent1">
                    <a:lumMod val="50000"/>
                  </a:schemeClr>
                </a:solidFill>
                <a:latin typeface="Trebuchet MS" pitchFamily="34" charset="0"/>
              </a:rPr>
              <a:t>левому – это основной  патогенетический механизм </a:t>
            </a:r>
            <a:r>
              <a:rPr lang="ru-RU" sz="2000" b="1" dirty="0">
                <a:solidFill>
                  <a:schemeClr val="accent1">
                    <a:lumMod val="50000"/>
                  </a:schemeClr>
                </a:solidFill>
                <a:latin typeface="Trebuchet MS" pitchFamily="34" charset="0"/>
              </a:rPr>
              <a:t>развивающегося в этих случаях заикания.</a:t>
            </a:r>
          </a:p>
          <a:p>
            <a:endParaRPr lang="ru-RU" dirty="0"/>
          </a:p>
        </p:txBody>
      </p:sp>
      <p:pic>
        <p:nvPicPr>
          <p:cNvPr id="11267" name="Picture 3" descr="C:\Users\1\Desktop\41.jpg"/>
          <p:cNvPicPr>
            <a:picLocks noChangeAspect="1" noChangeArrowheads="1"/>
          </p:cNvPicPr>
          <p:nvPr/>
        </p:nvPicPr>
        <p:blipFill>
          <a:blip r:embed="rId3" cstate="email"/>
          <a:srcRect/>
          <a:stretch>
            <a:fillRect/>
          </a:stretch>
        </p:blipFill>
        <p:spPr bwMode="auto">
          <a:xfrm>
            <a:off x="6286512" y="3143248"/>
            <a:ext cx="2592288" cy="24482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7972452" cy="928694"/>
          </a:xfrm>
        </p:spPr>
        <p:txBody>
          <a:bodyPr>
            <a:noAutofit/>
          </a:bodyPr>
          <a:lstStyle/>
          <a:p>
            <a:r>
              <a:rPr lang="ru-RU" sz="2400" dirty="0"/>
              <a:t/>
            </a:r>
            <a:br>
              <a:rPr lang="ru-RU" sz="2400" dirty="0"/>
            </a:br>
            <a:r>
              <a:rPr lang="ru-RU" sz="2400" dirty="0"/>
              <a:t/>
            </a:r>
            <a:br>
              <a:rPr lang="ru-RU" sz="2400" dirty="0"/>
            </a:br>
            <a:r>
              <a:rPr lang="ru-RU" sz="2400" dirty="0"/>
              <a:t/>
            </a:r>
            <a:br>
              <a:rPr lang="ru-RU" sz="2400" dirty="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b="1" dirty="0" smtClean="0">
                <a:solidFill>
                  <a:schemeClr val="accent1">
                    <a:lumMod val="50000"/>
                  </a:schemeClr>
                </a:solidFill>
                <a:latin typeface="Trebuchet MS" pitchFamily="34" charset="0"/>
              </a:rPr>
              <a:t>Нейропсихология </a:t>
            </a:r>
            <a:r>
              <a:rPr lang="ru-RU" b="1" dirty="0">
                <a:solidFill>
                  <a:schemeClr val="accent1">
                    <a:lumMod val="50000"/>
                  </a:schemeClr>
                </a:solidFill>
                <a:latin typeface="Trebuchet MS" pitchFamily="34" charset="0"/>
              </a:rPr>
              <a:t>— это наука о мозговой организации </a:t>
            </a:r>
            <a:r>
              <a:rPr lang="ru-RU" b="1" dirty="0" smtClean="0">
                <a:solidFill>
                  <a:schemeClr val="accent1">
                    <a:lumMod val="50000"/>
                  </a:schemeClr>
                </a:solidFill>
                <a:latin typeface="Trebuchet MS" pitchFamily="34" charset="0"/>
              </a:rPr>
              <a:t/>
            </a:r>
            <a:br>
              <a:rPr lang="ru-RU" b="1" dirty="0" smtClean="0">
                <a:solidFill>
                  <a:schemeClr val="accent1">
                    <a:lumMod val="50000"/>
                  </a:schemeClr>
                </a:solidFill>
                <a:latin typeface="Trebuchet MS" pitchFamily="34" charset="0"/>
              </a:rPr>
            </a:br>
            <a:r>
              <a:rPr lang="ru-RU" b="1" dirty="0" smtClean="0">
                <a:solidFill>
                  <a:schemeClr val="accent1">
                    <a:lumMod val="50000"/>
                  </a:schemeClr>
                </a:solidFill>
                <a:latin typeface="Trebuchet MS" pitchFamily="34" charset="0"/>
              </a:rPr>
              <a:t>высших </a:t>
            </a:r>
            <a:r>
              <a:rPr lang="ru-RU" b="1" dirty="0">
                <a:solidFill>
                  <a:schemeClr val="accent1">
                    <a:lumMod val="50000"/>
                  </a:schemeClr>
                </a:solidFill>
                <a:latin typeface="Trebuchet MS" pitchFamily="34" charset="0"/>
              </a:rPr>
              <a:t>психических функций человека.</a:t>
            </a:r>
            <a:r>
              <a:rPr lang="ru-RU" dirty="0">
                <a:latin typeface="Trebuchet MS" pitchFamily="34" charset="0"/>
              </a:rPr>
              <a:t/>
            </a:r>
            <a:br>
              <a:rPr lang="ru-RU" dirty="0">
                <a:latin typeface="Trebuchet MS" pitchFamily="34" charset="0"/>
              </a:rPr>
            </a:br>
            <a:endParaRPr lang="ru-RU" dirty="0">
              <a:latin typeface="Trebuchet MS" pitchFamily="34" charset="0"/>
            </a:endParaRPr>
          </a:p>
        </p:txBody>
      </p:sp>
      <p:pic>
        <p:nvPicPr>
          <p:cNvPr id="4" name="Содержимое 3" descr="19.bmp"/>
          <p:cNvPicPr>
            <a:picLocks noGrp="1" noChangeAspect="1"/>
          </p:cNvPicPr>
          <p:nvPr>
            <p:ph idx="1"/>
          </p:nvPr>
        </p:nvPicPr>
        <p:blipFill>
          <a:blip r:embed="rId2" cstate="email"/>
          <a:stretch>
            <a:fillRect/>
          </a:stretch>
        </p:blipFill>
        <p:spPr>
          <a:xfrm>
            <a:off x="6390476" y="1772816"/>
            <a:ext cx="2404876" cy="2749794"/>
          </a:xfrm>
        </p:spPr>
      </p:pic>
      <p:sp>
        <p:nvSpPr>
          <p:cNvPr id="5" name="Текст 4"/>
          <p:cNvSpPr>
            <a:spLocks noGrp="1"/>
          </p:cNvSpPr>
          <p:nvPr>
            <p:ph type="body" sz="half" idx="2"/>
          </p:nvPr>
        </p:nvSpPr>
        <p:spPr>
          <a:xfrm>
            <a:off x="457200" y="1071546"/>
            <a:ext cx="5915000" cy="5309782"/>
          </a:xfrm>
        </p:spPr>
        <p:txBody>
          <a:bodyPr>
            <a:normAutofit lnSpcReduction="10000"/>
          </a:bodyPr>
          <a:lstStyle/>
          <a:p>
            <a:r>
              <a:rPr lang="ru-RU" sz="2000" b="1" dirty="0" smtClean="0">
                <a:solidFill>
                  <a:schemeClr val="accent1">
                    <a:lumMod val="50000"/>
                  </a:schemeClr>
                </a:solidFill>
                <a:latin typeface="Trebuchet MS" pitchFamily="34" charset="0"/>
              </a:rPr>
              <a:t>И.П</a:t>
            </a:r>
            <a:r>
              <a:rPr lang="ru-RU" sz="2000" b="1" dirty="0">
                <a:solidFill>
                  <a:schemeClr val="accent1">
                    <a:lumMod val="50000"/>
                  </a:schemeClr>
                </a:solidFill>
                <a:latin typeface="Trebuchet MS" pitchFamily="34" charset="0"/>
              </a:rPr>
              <a:t>. Павлов, И М. Сеченов, А.Н. Леонтьев, П.Я. Гальперин, Н.А. Бернштейн, А.Р. Лурия.</a:t>
            </a:r>
          </a:p>
          <a:p>
            <a:r>
              <a:rPr lang="ru-RU" sz="2000" b="1" dirty="0" smtClean="0">
                <a:solidFill>
                  <a:schemeClr val="accent1">
                    <a:lumMod val="50000"/>
                  </a:schemeClr>
                </a:solidFill>
                <a:latin typeface="Trebuchet MS" pitchFamily="34" charset="0"/>
              </a:rPr>
              <a:t> </a:t>
            </a:r>
            <a:r>
              <a:rPr lang="ru-RU" sz="2400" b="1" u="sng" dirty="0">
                <a:solidFill>
                  <a:schemeClr val="accent1">
                    <a:lumMod val="50000"/>
                  </a:schemeClr>
                </a:solidFill>
                <a:latin typeface="Trebuchet MS" pitchFamily="34" charset="0"/>
              </a:rPr>
              <a:t>Т.Г. Визель «Основы нейропсихологии</a:t>
            </a:r>
            <a:r>
              <a:rPr lang="ru-RU" sz="2400" b="1" u="sng" dirty="0" smtClean="0">
                <a:solidFill>
                  <a:schemeClr val="accent1">
                    <a:lumMod val="50000"/>
                  </a:schemeClr>
                </a:solidFill>
                <a:latin typeface="Trebuchet MS" pitchFamily="34" charset="0"/>
              </a:rPr>
              <a:t>» </a:t>
            </a:r>
            <a:endParaRPr lang="ru-RU" sz="2400" b="1" u="sng" dirty="0">
              <a:solidFill>
                <a:schemeClr val="accent1">
                  <a:lumMod val="50000"/>
                </a:schemeClr>
              </a:solidFill>
              <a:latin typeface="Trebuchet MS" pitchFamily="34" charset="0"/>
            </a:endParaRPr>
          </a:p>
          <a:p>
            <a:r>
              <a:rPr lang="ru-RU" sz="2400" b="1" dirty="0" smtClean="0">
                <a:solidFill>
                  <a:schemeClr val="accent1">
                    <a:lumMod val="50000"/>
                  </a:schemeClr>
                </a:solidFill>
                <a:latin typeface="Trebuchet MS" pitchFamily="34" charset="0"/>
              </a:rPr>
              <a:t>Нейропсихология изучает: </a:t>
            </a:r>
          </a:p>
          <a:p>
            <a:r>
              <a:rPr lang="ru-RU" sz="2400" b="1" dirty="0" smtClean="0">
                <a:solidFill>
                  <a:schemeClr val="accent1">
                    <a:lumMod val="50000"/>
                  </a:schemeClr>
                </a:solidFill>
                <a:latin typeface="Trebuchet MS" pitchFamily="34" charset="0"/>
              </a:rPr>
              <a:t>-психологическую </a:t>
            </a:r>
            <a:r>
              <a:rPr lang="ru-RU" sz="2400" b="1" dirty="0">
                <a:solidFill>
                  <a:schemeClr val="accent1">
                    <a:lumMod val="50000"/>
                  </a:schemeClr>
                </a:solidFill>
                <a:latin typeface="Trebuchet MS" pitchFamily="34" charset="0"/>
              </a:rPr>
              <a:t>структуру, </a:t>
            </a:r>
            <a:r>
              <a:rPr lang="ru-RU" sz="2400" b="1" dirty="0" smtClean="0">
                <a:solidFill>
                  <a:schemeClr val="accent1">
                    <a:lumMod val="50000"/>
                  </a:schemeClr>
                </a:solidFill>
                <a:latin typeface="Trebuchet MS" pitchFamily="34" charset="0"/>
              </a:rPr>
              <a:t>мозговую организацию  неречевых ВПФ, речевой функции</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a:t>
            </a:r>
            <a:r>
              <a:rPr lang="ru-RU" sz="2400" b="1" dirty="0" smtClean="0">
                <a:solidFill>
                  <a:schemeClr val="accent1">
                    <a:lumMod val="50000"/>
                  </a:schemeClr>
                </a:solidFill>
                <a:latin typeface="Trebuchet MS" pitchFamily="34" charset="0"/>
              </a:rPr>
              <a:t>нарушения </a:t>
            </a:r>
            <a:r>
              <a:rPr lang="ru-RU" sz="2400" b="1" dirty="0">
                <a:solidFill>
                  <a:schemeClr val="accent1">
                    <a:lumMod val="50000"/>
                  </a:schemeClr>
                </a:solidFill>
                <a:latin typeface="Trebuchet MS" pitchFamily="34" charset="0"/>
              </a:rPr>
              <a:t>речевой и других ВПФ, их диагностику и методы коррекционно-восстановительной </a:t>
            </a:r>
            <a:r>
              <a:rPr lang="ru-RU" sz="2400" b="1" dirty="0" smtClean="0">
                <a:solidFill>
                  <a:schemeClr val="accent1">
                    <a:lumMod val="50000"/>
                  </a:schemeClr>
                </a:solidFill>
                <a:latin typeface="Trebuchet MS" pitchFamily="34" charset="0"/>
              </a:rPr>
              <a:t>работы</a:t>
            </a:r>
            <a:endParaRPr lang="ru-RU" sz="2400" b="1" dirty="0">
              <a:solidFill>
                <a:schemeClr val="accent1">
                  <a:lumMod val="50000"/>
                </a:schemeClr>
              </a:solidFill>
              <a:latin typeface="Trebuchet MS" pitchFamily="34" charset="0"/>
            </a:endParaRPr>
          </a:p>
          <a:p>
            <a:r>
              <a:rPr lang="ru-RU" sz="2400" b="1" dirty="0" smtClean="0">
                <a:solidFill>
                  <a:schemeClr val="accent1">
                    <a:lumMod val="50000"/>
                  </a:schemeClr>
                </a:solidFill>
                <a:latin typeface="Trebuchet MS" pitchFamily="34" charset="0"/>
              </a:rPr>
              <a:t>-нарушения </a:t>
            </a:r>
            <a:r>
              <a:rPr lang="ru-RU" sz="2400" b="1" dirty="0">
                <a:solidFill>
                  <a:schemeClr val="accent1">
                    <a:lumMod val="50000"/>
                  </a:schemeClr>
                </a:solidFill>
                <a:latin typeface="Trebuchet MS" pitchFamily="34" charset="0"/>
              </a:rPr>
              <a:t>речевой и других ВПФ в зависимости </a:t>
            </a:r>
            <a:r>
              <a:rPr lang="ru-RU" sz="2400" b="1" dirty="0" smtClean="0">
                <a:solidFill>
                  <a:schemeClr val="accent1">
                    <a:lumMod val="50000"/>
                  </a:schemeClr>
                </a:solidFill>
                <a:latin typeface="Trebuchet MS" pitchFamily="34" charset="0"/>
              </a:rPr>
              <a:t>от поражения мозга</a:t>
            </a:r>
            <a:endParaRPr lang="ru-RU" sz="2400" b="1" dirty="0">
              <a:solidFill>
                <a:schemeClr val="accent1">
                  <a:lumMod val="50000"/>
                </a:schemeClr>
              </a:solidFill>
              <a:latin typeface="Trebuchet MS" pitchFamily="34" charset="0"/>
            </a:endParaRP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543428" cy="707678"/>
          </a:xfrm>
        </p:spPr>
        <p:txBody>
          <a:bodyPr>
            <a:noAutofit/>
          </a:bodyPr>
          <a:lstStyle/>
          <a:p>
            <a:r>
              <a:rPr lang="ru-RU" sz="2800" b="1" dirty="0" smtClean="0">
                <a:solidFill>
                  <a:schemeClr val="accent1">
                    <a:lumMod val="50000"/>
                  </a:schemeClr>
                </a:solidFill>
                <a:latin typeface="Trebuchet MS" pitchFamily="34" charset="0"/>
              </a:rPr>
              <a:t>Ритм и смысл</a:t>
            </a:r>
            <a:endParaRPr lang="ru-RU" sz="2800" b="1" dirty="0">
              <a:solidFill>
                <a:schemeClr val="accent1">
                  <a:lumMod val="50000"/>
                </a:schemeClr>
              </a:solidFill>
              <a:latin typeface="Trebuchet MS" pitchFamily="34" charset="0"/>
            </a:endParaRPr>
          </a:p>
        </p:txBody>
      </p:sp>
      <p:pic>
        <p:nvPicPr>
          <p:cNvPr id="12290" name="Picture 2" descr="C:\Users\1\Desktop\2020 новое\темп и ритм\2020-09-19_15_10_33-Soobschenia__Yandex_Brauzer.png"/>
          <p:cNvPicPr>
            <a:picLocks noGrp="1" noChangeAspect="1" noChangeArrowheads="1"/>
          </p:cNvPicPr>
          <p:nvPr>
            <p:ph idx="1"/>
          </p:nvPr>
        </p:nvPicPr>
        <p:blipFill>
          <a:blip r:embed="rId2" cstate="email"/>
          <a:stretch>
            <a:fillRect/>
          </a:stretch>
        </p:blipFill>
        <p:spPr bwMode="auto">
          <a:xfrm>
            <a:off x="5652120" y="260648"/>
            <a:ext cx="3129784" cy="2808312"/>
          </a:xfrm>
          <a:prstGeom prst="rect">
            <a:avLst/>
          </a:prstGeom>
          <a:noFill/>
        </p:spPr>
      </p:pic>
      <p:sp>
        <p:nvSpPr>
          <p:cNvPr id="4" name="Текст 3"/>
          <p:cNvSpPr>
            <a:spLocks noGrp="1"/>
          </p:cNvSpPr>
          <p:nvPr>
            <p:ph type="body" sz="half" idx="2"/>
          </p:nvPr>
        </p:nvSpPr>
        <p:spPr>
          <a:xfrm>
            <a:off x="457200" y="1285860"/>
            <a:ext cx="4978896" cy="4735428"/>
          </a:xfrm>
        </p:spPr>
        <p:txBody>
          <a:bodyPr>
            <a:normAutofit fontScale="92500" lnSpcReduction="20000"/>
          </a:bodyPr>
          <a:lstStyle/>
          <a:p>
            <a:r>
              <a:rPr lang="ru-RU" sz="2000" b="1" u="sng" dirty="0" smtClean="0">
                <a:solidFill>
                  <a:schemeClr val="accent1">
                    <a:lumMod val="50000"/>
                  </a:schemeClr>
                </a:solidFill>
              </a:rPr>
              <a:t>Правое полушарие  </a:t>
            </a:r>
            <a:r>
              <a:rPr lang="ru-RU" sz="2000" dirty="0" smtClean="0">
                <a:solidFill>
                  <a:schemeClr val="accent1">
                    <a:lumMod val="50000"/>
                  </a:schemeClr>
                </a:solidFill>
              </a:rPr>
              <a:t>- ритм слова </a:t>
            </a:r>
          </a:p>
          <a:p>
            <a:r>
              <a:rPr lang="ru-RU" sz="2000" dirty="0" smtClean="0">
                <a:solidFill>
                  <a:schemeClr val="accent1">
                    <a:lumMod val="50000"/>
                  </a:schemeClr>
                </a:solidFill>
              </a:rPr>
              <a:t>(слоговая структура), целостный образ слова.</a:t>
            </a:r>
          </a:p>
          <a:p>
            <a:r>
              <a:rPr lang="ru-RU" sz="2000" dirty="0" smtClean="0">
                <a:solidFill>
                  <a:schemeClr val="accent1">
                    <a:lumMod val="50000"/>
                  </a:schemeClr>
                </a:solidFill>
              </a:rPr>
              <a:t>-наброски слова (абрисы)</a:t>
            </a:r>
          </a:p>
          <a:p>
            <a:r>
              <a:rPr lang="ru-RU" sz="2000" dirty="0" smtClean="0">
                <a:solidFill>
                  <a:schemeClr val="accent1">
                    <a:lumMod val="50000"/>
                  </a:schemeClr>
                </a:solidFill>
              </a:rPr>
              <a:t>-бессмысленные звучания</a:t>
            </a:r>
          </a:p>
          <a:p>
            <a:r>
              <a:rPr lang="ru-RU" sz="2000" b="1" u="sng" dirty="0" smtClean="0">
                <a:solidFill>
                  <a:schemeClr val="accent1">
                    <a:lumMod val="50000"/>
                  </a:schemeClr>
                </a:solidFill>
              </a:rPr>
              <a:t>Левое полушарие  </a:t>
            </a:r>
            <a:r>
              <a:rPr lang="ru-RU" sz="2000" dirty="0" smtClean="0">
                <a:solidFill>
                  <a:schemeClr val="accent1">
                    <a:lumMod val="50000"/>
                  </a:schemeClr>
                </a:solidFill>
              </a:rPr>
              <a:t>– смысл слова.</a:t>
            </a:r>
            <a:endParaRPr lang="ru-RU" sz="2000" dirty="0" smtClean="0">
              <a:solidFill>
                <a:schemeClr val="accent1">
                  <a:lumMod val="50000"/>
                </a:schemeClr>
              </a:solidFill>
              <a:latin typeface="Trebuchet MS" pitchFamily="34" charset="0"/>
            </a:endParaRPr>
          </a:p>
          <a:p>
            <a:pPr>
              <a:buFontTx/>
              <a:buChar char="-"/>
            </a:pPr>
            <a:r>
              <a:rPr lang="ru-RU" sz="2000" dirty="0" smtClean="0">
                <a:solidFill>
                  <a:schemeClr val="accent1">
                    <a:lumMod val="50000"/>
                  </a:schemeClr>
                </a:solidFill>
                <a:latin typeface="Trebuchet MS" pitchFamily="34" charset="0"/>
              </a:rPr>
              <a:t>звукоподражания – условные звучания</a:t>
            </a:r>
          </a:p>
          <a:p>
            <a:pPr>
              <a:buFontTx/>
              <a:buChar char="-"/>
            </a:pPr>
            <a:endParaRPr lang="ru-RU" sz="2000" dirty="0">
              <a:solidFill>
                <a:schemeClr val="accent1">
                  <a:lumMod val="50000"/>
                </a:schemeClr>
              </a:solidFill>
              <a:latin typeface="Trebuchet MS" pitchFamily="34" charset="0"/>
            </a:endParaRPr>
          </a:p>
          <a:p>
            <a:r>
              <a:rPr lang="ru-RU" sz="2000" dirty="0" smtClean="0">
                <a:solidFill>
                  <a:schemeClr val="accent1">
                    <a:lumMod val="50000"/>
                  </a:schemeClr>
                </a:solidFill>
                <a:latin typeface="Trebuchet MS" pitchFamily="34" charset="0"/>
              </a:rPr>
              <a:t>Нет звукоподражаний </a:t>
            </a:r>
            <a:r>
              <a:rPr lang="ru-RU" sz="2000" dirty="0">
                <a:solidFill>
                  <a:schemeClr val="accent1">
                    <a:lumMod val="50000"/>
                  </a:schemeClr>
                </a:solidFill>
                <a:latin typeface="Trebuchet MS" pitchFamily="34" charset="0"/>
              </a:rPr>
              <a:t>и </a:t>
            </a:r>
            <a:r>
              <a:rPr lang="ru-RU" sz="2000" dirty="0" smtClean="0">
                <a:solidFill>
                  <a:schemeClr val="accent1">
                    <a:lumMod val="50000"/>
                  </a:schemeClr>
                </a:solidFill>
                <a:latin typeface="Trebuchet MS" pitchFamily="34" charset="0"/>
              </a:rPr>
              <a:t>абрисов, </a:t>
            </a:r>
            <a:r>
              <a:rPr lang="ru-RU" sz="2000" dirty="0">
                <a:solidFill>
                  <a:schemeClr val="accent1">
                    <a:lumMod val="50000"/>
                  </a:schemeClr>
                </a:solidFill>
                <a:latin typeface="Trebuchet MS" pitchFamily="34" charset="0"/>
              </a:rPr>
              <a:t>значит нужно стимулировать работу правого полушария</a:t>
            </a:r>
            <a:r>
              <a:rPr lang="ru-RU" sz="2000" dirty="0" smtClean="0">
                <a:solidFill>
                  <a:schemeClr val="accent1">
                    <a:lumMod val="50000"/>
                  </a:schemeClr>
                </a:solidFill>
                <a:latin typeface="Trebuchet MS" pitchFamily="34" charset="0"/>
              </a:rPr>
              <a:t>.</a:t>
            </a:r>
            <a:endParaRPr lang="ru-RU" sz="2000" dirty="0">
              <a:solidFill>
                <a:schemeClr val="accent1">
                  <a:lumMod val="50000"/>
                </a:schemeClr>
              </a:solidFill>
              <a:latin typeface="Trebuchet MS" pitchFamily="34" charset="0"/>
            </a:endParaRPr>
          </a:p>
          <a:p>
            <a:r>
              <a:rPr lang="ru-RU" sz="2000" dirty="0">
                <a:solidFill>
                  <a:schemeClr val="accent1">
                    <a:lumMod val="50000"/>
                  </a:schemeClr>
                </a:solidFill>
                <a:latin typeface="Trebuchet MS" pitchFamily="34" charset="0"/>
              </a:rPr>
              <a:t/>
            </a:r>
            <a:br>
              <a:rPr lang="ru-RU" sz="2000" dirty="0">
                <a:solidFill>
                  <a:schemeClr val="accent1">
                    <a:lumMod val="50000"/>
                  </a:schemeClr>
                </a:solidFill>
                <a:latin typeface="Trebuchet MS" pitchFamily="34" charset="0"/>
              </a:rPr>
            </a:br>
            <a:r>
              <a:rPr lang="ru-RU" sz="2000" dirty="0" smtClean="0">
                <a:solidFill>
                  <a:schemeClr val="accent1">
                    <a:lumMod val="50000"/>
                  </a:schemeClr>
                </a:solidFill>
                <a:latin typeface="Trebuchet MS" pitchFamily="34" charset="0"/>
              </a:rPr>
              <a:t>Работа с ритмом под музыку или без музыки - это развитие правого полушария.</a:t>
            </a:r>
            <a:endParaRPr lang="ru-RU" sz="2000" dirty="0">
              <a:solidFill>
                <a:schemeClr val="accent1">
                  <a:lumMod val="50000"/>
                </a:schemeClr>
              </a:solidFill>
              <a:latin typeface="Trebuchet MS" pitchFamily="34" charset="0"/>
            </a:endParaRPr>
          </a:p>
          <a:p>
            <a:endParaRPr lang="ru-RU" dirty="0"/>
          </a:p>
        </p:txBody>
      </p:sp>
      <p:pic>
        <p:nvPicPr>
          <p:cNvPr id="9" name="Рисунок 8" descr="http://konkurs-dlya-pedagogov.info/wp-content/uploads/2014/04/041614_0413_1111112.jpg"/>
          <p:cNvPicPr/>
          <p:nvPr/>
        </p:nvPicPr>
        <p:blipFill>
          <a:blip r:embed="rId3" cstate="email">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004048" y="4725144"/>
            <a:ext cx="1368152" cy="1728192"/>
          </a:xfrm>
          <a:prstGeom prst="rect">
            <a:avLst/>
          </a:prstGeom>
          <a:noFill/>
          <a:ln>
            <a:noFill/>
          </a:ln>
        </p:spPr>
      </p:pic>
      <p:pic>
        <p:nvPicPr>
          <p:cNvPr id="10" name="Рисунок 9" descr="http://konkurs-dlya-pedagogov.info/wp-content/uploads/2014/04/041614_0413_1111112.jpg"/>
          <p:cNvPicPr/>
          <p:nvPr/>
        </p:nvPicPr>
        <p:blipFill>
          <a:blip r:embed="rId4" cstate="email">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228184" y="4437112"/>
            <a:ext cx="648072" cy="936104"/>
          </a:xfrm>
          <a:prstGeom prst="rect">
            <a:avLst/>
          </a:prstGeom>
          <a:noFill/>
          <a:ln>
            <a:noFill/>
          </a:ln>
        </p:spPr>
      </p:pic>
      <p:pic>
        <p:nvPicPr>
          <p:cNvPr id="11" name="Рисунок 10" descr="http://konkurs-dlya-pedagogov.info/wp-content/uploads/2014/04/041614_0413_1111112.jpg"/>
          <p:cNvPicPr/>
          <p:nvPr/>
        </p:nvPicPr>
        <p:blipFill>
          <a:blip r:embed="rId5" cstate="email">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028384" y="3212976"/>
            <a:ext cx="684584" cy="864096"/>
          </a:xfrm>
          <a:prstGeom prst="rect">
            <a:avLst/>
          </a:prstGeom>
          <a:noFill/>
          <a:ln>
            <a:noFill/>
          </a:ln>
        </p:spPr>
      </p:pic>
      <p:pic>
        <p:nvPicPr>
          <p:cNvPr id="12" name="Рисунок 11" descr="http://konkurs-dlya-pedagogov.info/wp-content/uploads/2014/04/041614_0413_1111112.jpg"/>
          <p:cNvPicPr/>
          <p:nvPr/>
        </p:nvPicPr>
        <p:blipFill>
          <a:blip r:embed="rId6" cstate="email">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948264" y="3356992"/>
            <a:ext cx="1080120" cy="1512168"/>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22.bmp"/>
          <p:cNvPicPr>
            <a:picLocks noGrp="1" noChangeAspect="1" noChangeArrowheads="1"/>
          </p:cNvPicPr>
          <p:nvPr>
            <p:ph idx="1"/>
          </p:nvPr>
        </p:nvPicPr>
        <p:blipFill>
          <a:blip r:embed="rId2" cstate="email"/>
          <a:srcRect/>
          <a:stretch>
            <a:fillRect/>
          </a:stretch>
        </p:blipFill>
        <p:spPr bwMode="auto">
          <a:xfrm>
            <a:off x="827584" y="404664"/>
            <a:ext cx="5760640" cy="57269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6696744" cy="1080120"/>
          </a:xfrm>
        </p:spPr>
        <p:txBody>
          <a:bodyPr>
            <a:normAutofit fontScale="90000"/>
          </a:bodyPr>
          <a:lstStyle/>
          <a:p>
            <a:pPr lvl="0"/>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i="1" dirty="0"/>
              <a:t/>
            </a:r>
            <a:br>
              <a:rPr lang="ru-RU" i="1" dirty="0"/>
            </a:br>
            <a:r>
              <a:rPr lang="ru-RU" sz="3100" b="1" dirty="0">
                <a:solidFill>
                  <a:schemeClr val="accent1">
                    <a:lumMod val="50000"/>
                  </a:schemeClr>
                </a:solidFill>
                <a:latin typeface="Trebuchet MS" pitchFamily="34" charset="0"/>
              </a:rPr>
              <a:t>Для дефектологии  нейропсихология позволяет</a:t>
            </a:r>
            <a:r>
              <a:rPr lang="ru-RU" sz="2700" dirty="0">
                <a:latin typeface="Trebuchet MS" pitchFamily="34" charset="0"/>
              </a:rPr>
              <a:t/>
            </a:r>
            <a:br>
              <a:rPr lang="ru-RU" sz="2700" dirty="0">
                <a:latin typeface="Trebuchet MS" pitchFamily="34" charset="0"/>
              </a:rPr>
            </a:br>
            <a:endParaRPr lang="ru-RU" sz="2700" dirty="0">
              <a:latin typeface="Trebuchet MS" pitchFamily="34" charset="0"/>
            </a:endParaRPr>
          </a:p>
        </p:txBody>
      </p:sp>
      <p:pic>
        <p:nvPicPr>
          <p:cNvPr id="5" name="Содержимое 4" descr="17.bmp"/>
          <p:cNvPicPr>
            <a:picLocks noGrp="1" noChangeAspect="1"/>
          </p:cNvPicPr>
          <p:nvPr>
            <p:ph idx="1"/>
          </p:nvPr>
        </p:nvPicPr>
        <p:blipFill>
          <a:blip r:embed="rId2" cstate="email"/>
          <a:stretch>
            <a:fillRect/>
          </a:stretch>
        </p:blipFill>
        <p:spPr>
          <a:xfrm>
            <a:off x="4932040" y="3645024"/>
            <a:ext cx="2945726" cy="3080954"/>
          </a:xfrm>
        </p:spPr>
      </p:pic>
      <p:sp>
        <p:nvSpPr>
          <p:cNvPr id="4" name="Текст 3"/>
          <p:cNvSpPr>
            <a:spLocks noGrp="1"/>
          </p:cNvSpPr>
          <p:nvPr>
            <p:ph type="body" sz="half" idx="2"/>
          </p:nvPr>
        </p:nvSpPr>
        <p:spPr>
          <a:xfrm>
            <a:off x="457200" y="1196752"/>
            <a:ext cx="4700204" cy="5112568"/>
          </a:xfrm>
        </p:spPr>
        <p:txBody>
          <a:bodyPr>
            <a:normAutofit/>
          </a:bodyPr>
          <a:lstStyle/>
          <a:p>
            <a:r>
              <a:rPr lang="ru-RU" sz="2400" b="1" dirty="0" smtClean="0">
                <a:solidFill>
                  <a:schemeClr val="accent1">
                    <a:lumMod val="50000"/>
                  </a:schemeClr>
                </a:solidFill>
                <a:latin typeface="Trebuchet MS" pitchFamily="34" charset="0"/>
              </a:rPr>
              <a:t>-понять </a:t>
            </a:r>
            <a:r>
              <a:rPr lang="ru-RU" sz="2400" b="1" dirty="0">
                <a:solidFill>
                  <a:schemeClr val="accent1">
                    <a:lumMod val="50000"/>
                  </a:schemeClr>
                </a:solidFill>
                <a:latin typeface="Trebuchet MS" pitchFamily="34" charset="0"/>
              </a:rPr>
              <a:t>мозговые механизмы различных нарушений </a:t>
            </a:r>
            <a:r>
              <a:rPr lang="ru-RU" sz="2400" b="1" dirty="0" smtClean="0">
                <a:solidFill>
                  <a:schemeClr val="accent1">
                    <a:lumMod val="50000"/>
                  </a:schemeClr>
                </a:solidFill>
                <a:latin typeface="Trebuchet MS" pitchFamily="34" charset="0"/>
              </a:rPr>
              <a:t>развития</a:t>
            </a:r>
            <a:endParaRPr lang="ru-RU" sz="2400" b="1" dirty="0">
              <a:solidFill>
                <a:schemeClr val="accent1">
                  <a:lumMod val="50000"/>
                </a:schemeClr>
              </a:solidFill>
              <a:latin typeface="Trebuchet MS" pitchFamily="34" charset="0"/>
            </a:endParaRPr>
          </a:p>
          <a:p>
            <a:r>
              <a:rPr lang="ru-RU" sz="2400" b="1" dirty="0" smtClean="0">
                <a:solidFill>
                  <a:schemeClr val="accent1">
                    <a:lumMod val="50000"/>
                  </a:schemeClr>
                </a:solidFill>
                <a:latin typeface="Trebuchet MS" pitchFamily="34" charset="0"/>
              </a:rPr>
              <a:t>-расширить </a:t>
            </a:r>
            <a:r>
              <a:rPr lang="ru-RU" sz="2400" b="1" dirty="0">
                <a:solidFill>
                  <a:schemeClr val="accent1">
                    <a:lumMod val="50000"/>
                  </a:schemeClr>
                </a:solidFill>
                <a:latin typeface="Trebuchet MS" pitchFamily="34" charset="0"/>
              </a:rPr>
              <a:t>спектр диагностических </a:t>
            </a:r>
            <a:r>
              <a:rPr lang="ru-RU" sz="2400" b="1" dirty="0" smtClean="0">
                <a:solidFill>
                  <a:schemeClr val="accent1">
                    <a:lumMod val="50000"/>
                  </a:schemeClr>
                </a:solidFill>
                <a:latin typeface="Trebuchet MS" pitchFamily="34" charset="0"/>
              </a:rPr>
              <a:t>методов</a:t>
            </a:r>
            <a:endParaRPr lang="ru-RU" sz="2400" b="1" dirty="0">
              <a:solidFill>
                <a:schemeClr val="accent1">
                  <a:lumMod val="50000"/>
                </a:schemeClr>
              </a:solidFill>
              <a:latin typeface="Trebuchet MS" pitchFamily="34" charset="0"/>
            </a:endParaRPr>
          </a:p>
          <a:p>
            <a:r>
              <a:rPr lang="ru-RU" sz="2400" b="1" dirty="0" smtClean="0">
                <a:solidFill>
                  <a:schemeClr val="accent1">
                    <a:lumMod val="50000"/>
                  </a:schemeClr>
                </a:solidFill>
                <a:latin typeface="Trebuchet MS" pitchFamily="34" charset="0"/>
              </a:rPr>
              <a:t>-анализировать </a:t>
            </a:r>
            <a:r>
              <a:rPr lang="ru-RU" sz="2400" b="1" dirty="0">
                <a:solidFill>
                  <a:schemeClr val="accent1">
                    <a:lumMod val="50000"/>
                  </a:schemeClr>
                </a:solidFill>
                <a:latin typeface="Trebuchet MS" pitchFamily="34" charset="0"/>
              </a:rPr>
              <a:t>структуру дефекта пострадавшей функции </a:t>
            </a:r>
            <a:endParaRPr lang="ru-RU" sz="2400" b="1" dirty="0" smtClean="0">
              <a:solidFill>
                <a:schemeClr val="accent1">
                  <a:lumMod val="50000"/>
                </a:schemeClr>
              </a:solidFill>
              <a:latin typeface="Trebuchet MS" pitchFamily="34" charset="0"/>
            </a:endParaRPr>
          </a:p>
          <a:p>
            <a:r>
              <a:rPr lang="ru-RU" sz="2400" b="1" dirty="0" smtClean="0">
                <a:solidFill>
                  <a:schemeClr val="accent1">
                    <a:lumMod val="50000"/>
                  </a:schemeClr>
                </a:solidFill>
                <a:latin typeface="Trebuchet MS" pitchFamily="34" charset="0"/>
              </a:rPr>
              <a:t> -выбирать </a:t>
            </a:r>
            <a:r>
              <a:rPr lang="ru-RU" sz="2400" b="1" dirty="0">
                <a:solidFill>
                  <a:schemeClr val="accent1">
                    <a:lumMod val="50000"/>
                  </a:schemeClr>
                </a:solidFill>
                <a:latin typeface="Trebuchet MS" pitchFamily="34" charset="0"/>
              </a:rPr>
              <a:t>оптимальные методы коррекционной </a:t>
            </a:r>
            <a:r>
              <a:rPr lang="ru-RU" sz="2400" b="1" dirty="0" smtClean="0">
                <a:solidFill>
                  <a:schemeClr val="accent1">
                    <a:lumMod val="50000"/>
                  </a:schemeClr>
                </a:solidFill>
                <a:latin typeface="Trebuchet MS" pitchFamily="34" charset="0"/>
              </a:rPr>
              <a:t>работы</a:t>
            </a:r>
            <a:endParaRPr lang="ru-RU" sz="2400" b="1" dirty="0">
              <a:solidFill>
                <a:schemeClr val="accent1">
                  <a:lumMod val="50000"/>
                </a:schemeClr>
              </a:solidFill>
              <a:latin typeface="Trebuchet MS" pitchFamily="34" charset="0"/>
            </a:endParaRPr>
          </a:p>
          <a:p>
            <a:endParaRPr lang="ru-RU" sz="1800" dirty="0"/>
          </a:p>
        </p:txBody>
      </p:sp>
      <p:pic>
        <p:nvPicPr>
          <p:cNvPr id="6" name="Содержимое 4" descr="1.bmp"/>
          <p:cNvPicPr>
            <a:picLocks noChangeAspect="1"/>
          </p:cNvPicPr>
          <p:nvPr/>
        </p:nvPicPr>
        <p:blipFill>
          <a:blip r:embed="rId3" cstate="email"/>
          <a:stretch>
            <a:fillRect/>
          </a:stretch>
        </p:blipFill>
        <p:spPr>
          <a:xfrm>
            <a:off x="5860110" y="209487"/>
            <a:ext cx="2629044" cy="30397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787208" cy="936104"/>
          </a:xfrm>
        </p:spPr>
        <p:txBody>
          <a:bodyPr>
            <a:normAutofit fontScale="90000"/>
          </a:bodyPr>
          <a:lstStyle/>
          <a:p>
            <a:r>
              <a:rPr lang="ru-RU" sz="2700" b="1" dirty="0" smtClean="0">
                <a:solidFill>
                  <a:schemeClr val="accent1">
                    <a:lumMod val="50000"/>
                  </a:schemeClr>
                </a:solidFill>
                <a:latin typeface="Trebuchet MS" pitchFamily="34" charset="0"/>
              </a:rPr>
              <a:t/>
            </a:r>
            <a:br>
              <a:rPr lang="ru-RU" sz="2700" b="1" dirty="0" smtClean="0">
                <a:solidFill>
                  <a:schemeClr val="accent1">
                    <a:lumMod val="50000"/>
                  </a:schemeClr>
                </a:solidFill>
                <a:latin typeface="Trebuchet MS" pitchFamily="34" charset="0"/>
              </a:rPr>
            </a:br>
            <a:r>
              <a:rPr lang="ru-RU" sz="2700" b="1" dirty="0" smtClean="0">
                <a:solidFill>
                  <a:schemeClr val="accent1">
                    <a:lumMod val="50000"/>
                  </a:schemeClr>
                </a:solidFill>
                <a:latin typeface="Trebuchet MS" pitchFamily="34" charset="0"/>
              </a:rPr>
              <a:t/>
            </a:r>
            <a:br>
              <a:rPr lang="ru-RU" sz="2700" b="1" dirty="0" smtClean="0">
                <a:solidFill>
                  <a:schemeClr val="accent1">
                    <a:lumMod val="50000"/>
                  </a:schemeClr>
                </a:solidFill>
                <a:latin typeface="Trebuchet MS" pitchFamily="34" charset="0"/>
              </a:rPr>
            </a:br>
            <a:r>
              <a:rPr lang="ru-RU" sz="2700" b="1" dirty="0" smtClean="0">
                <a:solidFill>
                  <a:schemeClr val="accent1">
                    <a:lumMod val="50000"/>
                  </a:schemeClr>
                </a:solidFill>
                <a:latin typeface="Trebuchet MS" pitchFamily="34" charset="0"/>
              </a:rPr>
              <a:t>Нейропсихология   выделяет </a:t>
            </a:r>
            <a:r>
              <a:rPr lang="ru-RU" sz="2700" b="1" dirty="0">
                <a:solidFill>
                  <a:schemeClr val="accent1">
                    <a:lumMod val="50000"/>
                  </a:schemeClr>
                </a:solidFill>
                <a:latin typeface="Trebuchet MS" pitchFamily="34" charset="0"/>
              </a:rPr>
              <a:t>варианты </a:t>
            </a:r>
            <a:r>
              <a:rPr lang="ru-RU" sz="2700" b="1" dirty="0" smtClean="0">
                <a:solidFill>
                  <a:schemeClr val="accent1">
                    <a:lumMod val="50000"/>
                  </a:schemeClr>
                </a:solidFill>
                <a:latin typeface="Trebuchet MS" pitchFamily="34" charset="0"/>
              </a:rPr>
              <a:t/>
            </a:r>
            <a:br>
              <a:rPr lang="ru-RU" sz="2700" b="1" dirty="0" smtClean="0">
                <a:solidFill>
                  <a:schemeClr val="accent1">
                    <a:lumMod val="50000"/>
                  </a:schemeClr>
                </a:solidFill>
                <a:latin typeface="Trebuchet MS" pitchFamily="34" charset="0"/>
              </a:rPr>
            </a:br>
            <a:r>
              <a:rPr lang="ru-RU" sz="2700" b="1" dirty="0" smtClean="0">
                <a:solidFill>
                  <a:schemeClr val="accent1">
                    <a:lumMod val="50000"/>
                  </a:schemeClr>
                </a:solidFill>
                <a:latin typeface="Trebuchet MS" pitchFamily="34" charset="0"/>
              </a:rPr>
              <a:t>трудностей обучения </a:t>
            </a:r>
            <a:r>
              <a:rPr lang="ru-RU" b="1" dirty="0">
                <a:latin typeface="Trebuchet MS" pitchFamily="34" charset="0"/>
              </a:rPr>
              <a:t/>
            </a:r>
            <a:br>
              <a:rPr lang="ru-RU" b="1" dirty="0">
                <a:latin typeface="Trebuchet MS" pitchFamily="34" charset="0"/>
              </a:rPr>
            </a:br>
            <a:endParaRPr lang="ru-RU" b="1" dirty="0">
              <a:latin typeface="Trebuchet MS" pitchFamily="34" charset="0"/>
            </a:endParaRPr>
          </a:p>
        </p:txBody>
      </p:sp>
      <p:pic>
        <p:nvPicPr>
          <p:cNvPr id="5" name="Содержимое 4" descr="6.bmp"/>
          <p:cNvPicPr>
            <a:picLocks noGrp="1" noChangeAspect="1"/>
          </p:cNvPicPr>
          <p:nvPr>
            <p:ph idx="1"/>
          </p:nvPr>
        </p:nvPicPr>
        <p:blipFill>
          <a:blip r:embed="rId2" cstate="email"/>
          <a:stretch>
            <a:fillRect/>
          </a:stretch>
        </p:blipFill>
        <p:spPr>
          <a:xfrm>
            <a:off x="6084168" y="620688"/>
            <a:ext cx="2857520" cy="2857520"/>
          </a:xfrm>
        </p:spPr>
      </p:pic>
      <p:sp>
        <p:nvSpPr>
          <p:cNvPr id="4" name="Текст 3"/>
          <p:cNvSpPr>
            <a:spLocks noGrp="1"/>
          </p:cNvSpPr>
          <p:nvPr>
            <p:ph type="body" sz="half" idx="2"/>
          </p:nvPr>
        </p:nvSpPr>
        <p:spPr>
          <a:xfrm>
            <a:off x="457200" y="1268760"/>
            <a:ext cx="5626968" cy="5256584"/>
          </a:xfrm>
        </p:spPr>
        <p:txBody>
          <a:bodyPr>
            <a:normAutofit fontScale="92500" lnSpcReduction="20000"/>
          </a:bodyPr>
          <a:lstStyle/>
          <a:p>
            <a:pPr>
              <a:lnSpc>
                <a:spcPct val="120000"/>
              </a:lnSpc>
              <a:spcBef>
                <a:spcPts val="0"/>
              </a:spcBef>
            </a:pPr>
            <a:r>
              <a:rPr lang="ru-RU" sz="2300" b="1" dirty="0" smtClean="0">
                <a:solidFill>
                  <a:schemeClr val="accent1">
                    <a:lumMod val="50000"/>
                  </a:schemeClr>
                </a:solidFill>
                <a:latin typeface="Trebuchet MS" pitchFamily="34" charset="0"/>
              </a:rPr>
              <a:t>-</a:t>
            </a:r>
            <a:r>
              <a:rPr lang="ru-RU" sz="2300" b="1" dirty="0">
                <a:solidFill>
                  <a:schemeClr val="accent1">
                    <a:lumMod val="50000"/>
                  </a:schemeClr>
                </a:solidFill>
                <a:latin typeface="Trebuchet MS" pitchFamily="34" charset="0"/>
              </a:rPr>
              <a:t>трудности переработки слуховой и кинестетической </a:t>
            </a:r>
            <a:r>
              <a:rPr lang="ru-RU" sz="2300" b="1" dirty="0" smtClean="0">
                <a:solidFill>
                  <a:schemeClr val="accent1">
                    <a:lumMod val="50000"/>
                  </a:schemeClr>
                </a:solidFill>
                <a:latin typeface="Trebuchet MS" pitchFamily="34" charset="0"/>
              </a:rPr>
              <a:t>информации</a:t>
            </a:r>
            <a:endParaRPr lang="ru-RU" sz="2300" b="1" dirty="0">
              <a:solidFill>
                <a:schemeClr val="accent1">
                  <a:lumMod val="50000"/>
                </a:schemeClr>
              </a:solidFill>
              <a:latin typeface="Trebuchet MS" pitchFamily="34" charset="0"/>
            </a:endParaRPr>
          </a:p>
          <a:p>
            <a:pPr>
              <a:lnSpc>
                <a:spcPct val="120000"/>
              </a:lnSpc>
              <a:spcBef>
                <a:spcPts val="0"/>
              </a:spcBef>
            </a:pPr>
            <a:r>
              <a:rPr lang="ru-RU" sz="2300" b="1" dirty="0">
                <a:solidFill>
                  <a:schemeClr val="accent1">
                    <a:lumMod val="50000"/>
                  </a:schemeClr>
                </a:solidFill>
                <a:latin typeface="Trebuchet MS" pitchFamily="34" charset="0"/>
              </a:rPr>
              <a:t>-трудности переработки зрительно-пространственной </a:t>
            </a:r>
            <a:r>
              <a:rPr lang="ru-RU" sz="2300" b="1" dirty="0" smtClean="0">
                <a:solidFill>
                  <a:schemeClr val="accent1">
                    <a:lumMod val="50000"/>
                  </a:schemeClr>
                </a:solidFill>
                <a:latin typeface="Trebuchet MS" pitchFamily="34" charset="0"/>
              </a:rPr>
              <a:t>информации</a:t>
            </a:r>
            <a:endParaRPr lang="ru-RU" sz="2300" b="1" dirty="0">
              <a:solidFill>
                <a:schemeClr val="accent1">
                  <a:lumMod val="50000"/>
                </a:schemeClr>
              </a:solidFill>
              <a:latin typeface="Trebuchet MS" pitchFamily="34" charset="0"/>
            </a:endParaRPr>
          </a:p>
          <a:p>
            <a:pPr>
              <a:lnSpc>
                <a:spcPct val="120000"/>
              </a:lnSpc>
              <a:spcBef>
                <a:spcPts val="0"/>
              </a:spcBef>
            </a:pPr>
            <a:r>
              <a:rPr lang="ru-RU" sz="2300" b="1" dirty="0">
                <a:solidFill>
                  <a:schemeClr val="accent1">
                    <a:lumMod val="50000"/>
                  </a:schemeClr>
                </a:solidFill>
                <a:latin typeface="Trebuchet MS" pitchFamily="34" charset="0"/>
              </a:rPr>
              <a:t>-трудности  вхождения в </a:t>
            </a:r>
            <a:r>
              <a:rPr lang="ru-RU" sz="2300" b="1" dirty="0" smtClean="0">
                <a:solidFill>
                  <a:schemeClr val="accent1">
                    <a:lumMod val="50000"/>
                  </a:schemeClr>
                </a:solidFill>
                <a:latin typeface="Trebuchet MS" pitchFamily="34" charset="0"/>
              </a:rPr>
              <a:t>задание</a:t>
            </a:r>
            <a:endParaRPr lang="ru-RU" sz="2300" b="1" dirty="0">
              <a:solidFill>
                <a:schemeClr val="accent1">
                  <a:lumMod val="50000"/>
                </a:schemeClr>
              </a:solidFill>
              <a:latin typeface="Trebuchet MS" pitchFamily="34" charset="0"/>
            </a:endParaRPr>
          </a:p>
          <a:p>
            <a:pPr>
              <a:lnSpc>
                <a:spcPct val="120000"/>
              </a:lnSpc>
              <a:spcBef>
                <a:spcPts val="0"/>
              </a:spcBef>
            </a:pPr>
            <a:r>
              <a:rPr lang="ru-RU" sz="2300" b="1" dirty="0">
                <a:solidFill>
                  <a:schemeClr val="accent1">
                    <a:lumMod val="50000"/>
                  </a:schemeClr>
                </a:solidFill>
                <a:latin typeface="Trebuchet MS" pitchFamily="34" charset="0"/>
              </a:rPr>
              <a:t>-трудности ориентировки в условиях задачи (инструкции</a:t>
            </a:r>
            <a:r>
              <a:rPr lang="ru-RU" sz="2300" b="1" dirty="0" smtClean="0">
                <a:solidFill>
                  <a:schemeClr val="accent1">
                    <a:lumMod val="50000"/>
                  </a:schemeClr>
                </a:solidFill>
                <a:latin typeface="Trebuchet MS" pitchFamily="34" charset="0"/>
              </a:rPr>
              <a:t>)</a:t>
            </a:r>
            <a:endParaRPr lang="ru-RU" sz="2300" b="1" dirty="0">
              <a:solidFill>
                <a:schemeClr val="accent1">
                  <a:lumMod val="50000"/>
                </a:schemeClr>
              </a:solidFill>
              <a:latin typeface="Trebuchet MS" pitchFamily="34" charset="0"/>
            </a:endParaRPr>
          </a:p>
          <a:p>
            <a:pPr>
              <a:lnSpc>
                <a:spcPct val="120000"/>
              </a:lnSpc>
              <a:spcBef>
                <a:spcPts val="0"/>
              </a:spcBef>
            </a:pPr>
            <a:r>
              <a:rPr lang="ru-RU" sz="2300" b="1" dirty="0">
                <a:solidFill>
                  <a:schemeClr val="accent1">
                    <a:lumMod val="50000"/>
                  </a:schemeClr>
                </a:solidFill>
                <a:latin typeface="Trebuchet MS" pitchFamily="34" charset="0"/>
              </a:rPr>
              <a:t>-трудности построения программы, её упрощение, повторение </a:t>
            </a:r>
            <a:r>
              <a:rPr lang="ru-RU" sz="2300" b="1" dirty="0" smtClean="0">
                <a:solidFill>
                  <a:schemeClr val="accent1">
                    <a:lumMod val="50000"/>
                  </a:schemeClr>
                </a:solidFill>
                <a:latin typeface="Trebuchet MS" pitchFamily="34" charset="0"/>
              </a:rPr>
              <a:t>программы</a:t>
            </a:r>
            <a:endParaRPr lang="ru-RU" sz="2300" b="1" dirty="0">
              <a:solidFill>
                <a:schemeClr val="accent1">
                  <a:lumMod val="50000"/>
                </a:schemeClr>
              </a:solidFill>
              <a:latin typeface="Trebuchet MS" pitchFamily="34" charset="0"/>
            </a:endParaRPr>
          </a:p>
          <a:p>
            <a:pPr>
              <a:lnSpc>
                <a:spcPct val="120000"/>
              </a:lnSpc>
              <a:spcBef>
                <a:spcPts val="0"/>
              </a:spcBef>
            </a:pPr>
            <a:r>
              <a:rPr lang="ru-RU" sz="2300" b="1" dirty="0">
                <a:solidFill>
                  <a:schemeClr val="accent1">
                    <a:lumMod val="50000"/>
                  </a:schemeClr>
                </a:solidFill>
                <a:latin typeface="Trebuchet MS" pitchFamily="34" charset="0"/>
              </a:rPr>
              <a:t>-импульсивность, лёгкая </a:t>
            </a:r>
            <a:r>
              <a:rPr lang="ru-RU" sz="2300" b="1" dirty="0" smtClean="0">
                <a:solidFill>
                  <a:schemeClr val="accent1">
                    <a:lumMod val="50000"/>
                  </a:schemeClr>
                </a:solidFill>
                <a:latin typeface="Trebuchet MS" pitchFamily="34" charset="0"/>
              </a:rPr>
              <a:t>отвлекаемость</a:t>
            </a:r>
            <a:endParaRPr lang="ru-RU" sz="2300" b="1" dirty="0">
              <a:solidFill>
                <a:schemeClr val="accent1">
                  <a:lumMod val="50000"/>
                </a:schemeClr>
              </a:solidFill>
              <a:latin typeface="Trebuchet MS" pitchFamily="34" charset="0"/>
            </a:endParaRPr>
          </a:p>
          <a:p>
            <a:pPr>
              <a:lnSpc>
                <a:spcPct val="120000"/>
              </a:lnSpc>
              <a:spcBef>
                <a:spcPts val="0"/>
              </a:spcBef>
            </a:pPr>
            <a:r>
              <a:rPr lang="ru-RU" sz="2300" b="1" dirty="0">
                <a:solidFill>
                  <a:schemeClr val="accent1">
                    <a:lumMod val="50000"/>
                  </a:schemeClr>
                </a:solidFill>
                <a:latin typeface="Trebuchet MS" pitchFamily="34" charset="0"/>
              </a:rPr>
              <a:t>-трудности контроля за выполнением </a:t>
            </a:r>
            <a:r>
              <a:rPr lang="ru-RU" sz="2300" b="1" dirty="0" smtClean="0">
                <a:solidFill>
                  <a:schemeClr val="accent1">
                    <a:lumMod val="50000"/>
                  </a:schemeClr>
                </a:solidFill>
                <a:latin typeface="Trebuchet MS" pitchFamily="34" charset="0"/>
              </a:rPr>
              <a:t>задания</a:t>
            </a:r>
            <a:endParaRPr lang="ru-RU" sz="2300" b="1" dirty="0">
              <a:solidFill>
                <a:schemeClr val="accent1">
                  <a:lumMod val="50000"/>
                </a:schemeClr>
              </a:solidFill>
              <a:latin typeface="Trebuchet MS" pitchFamily="34" charset="0"/>
            </a:endParaRPr>
          </a:p>
          <a:p>
            <a:pPr>
              <a:lnSpc>
                <a:spcPct val="120000"/>
              </a:lnSpc>
              <a:spcBef>
                <a:spcPts val="0"/>
              </a:spcBef>
            </a:pPr>
            <a:r>
              <a:rPr lang="ru-RU" sz="2300" b="1" dirty="0">
                <a:solidFill>
                  <a:schemeClr val="accent1">
                    <a:lumMod val="50000"/>
                  </a:schemeClr>
                </a:solidFill>
                <a:latin typeface="Trebuchet MS" pitchFamily="34" charset="0"/>
              </a:rPr>
              <a:t>-трудности переключаемости на другое </a:t>
            </a:r>
            <a:r>
              <a:rPr lang="ru-RU" sz="2300" b="1" dirty="0" smtClean="0">
                <a:solidFill>
                  <a:schemeClr val="accent1">
                    <a:lumMod val="50000"/>
                  </a:schemeClr>
                </a:solidFill>
                <a:latin typeface="Trebuchet MS" pitchFamily="34" charset="0"/>
              </a:rPr>
              <a:t>задание</a:t>
            </a:r>
          </a:p>
          <a:p>
            <a:pPr>
              <a:lnSpc>
                <a:spcPct val="120000"/>
              </a:lnSpc>
              <a:spcBef>
                <a:spcPts val="0"/>
              </a:spcBef>
            </a:pPr>
            <a:r>
              <a:rPr lang="ru-RU" sz="2300" dirty="0" smtClean="0"/>
              <a:t>-</a:t>
            </a:r>
            <a:r>
              <a:rPr lang="ru-RU" sz="2300" b="1" dirty="0" smtClean="0">
                <a:solidFill>
                  <a:schemeClr val="accent1">
                    <a:lumMod val="50000"/>
                  </a:schemeClr>
                </a:solidFill>
                <a:latin typeface="Trebuchet MS" pitchFamily="34" charset="0"/>
              </a:rPr>
              <a:t>трудности программирования и контроля</a:t>
            </a:r>
          </a:p>
          <a:p>
            <a:pPr>
              <a:lnSpc>
                <a:spcPct val="120000"/>
              </a:lnSpc>
              <a:spcBef>
                <a:spcPts val="0"/>
              </a:spcBef>
            </a:pPr>
            <a:endParaRPr lang="ru-RU" sz="2300" b="1" dirty="0">
              <a:solidFill>
                <a:schemeClr val="accent1">
                  <a:lumMod val="50000"/>
                </a:schemeClr>
              </a:solidFill>
              <a:latin typeface="Trebuchet MS" pitchFamily="34" charset="0"/>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5050904" cy="936104"/>
          </a:xfrm>
        </p:spPr>
        <p:txBody>
          <a:bodyPr>
            <a:noAutofit/>
          </a:bodyPr>
          <a:lstStyle/>
          <a:p>
            <a:r>
              <a:rPr lang="ru-RU" sz="2800" b="1" dirty="0">
                <a:solidFill>
                  <a:schemeClr val="accent1">
                    <a:lumMod val="50000"/>
                  </a:schemeClr>
                </a:solidFill>
                <a:latin typeface="Trebuchet MS" pitchFamily="34" charset="0"/>
              </a:rPr>
              <a:t>Александр  Романович  Лурия </a:t>
            </a:r>
          </a:p>
        </p:txBody>
      </p:sp>
      <p:pic>
        <p:nvPicPr>
          <p:cNvPr id="8" name="Содержимое 7" descr="лурия 1.jpg"/>
          <p:cNvPicPr>
            <a:picLocks noGrp="1" noChangeAspect="1"/>
          </p:cNvPicPr>
          <p:nvPr>
            <p:ph idx="1"/>
          </p:nvPr>
        </p:nvPicPr>
        <p:blipFill>
          <a:blip r:embed="rId2" cstate="email"/>
          <a:stretch>
            <a:fillRect/>
          </a:stretch>
        </p:blipFill>
        <p:spPr>
          <a:xfrm>
            <a:off x="6876256" y="260648"/>
            <a:ext cx="1944216" cy="2808312"/>
          </a:xfrm>
        </p:spPr>
      </p:pic>
      <p:sp>
        <p:nvSpPr>
          <p:cNvPr id="4" name="Текст 3"/>
          <p:cNvSpPr>
            <a:spLocks noGrp="1"/>
          </p:cNvSpPr>
          <p:nvPr>
            <p:ph type="body" sz="half" idx="2"/>
          </p:nvPr>
        </p:nvSpPr>
        <p:spPr>
          <a:xfrm>
            <a:off x="457200" y="1435100"/>
            <a:ext cx="5266928" cy="4514180"/>
          </a:xfrm>
        </p:spPr>
        <p:txBody>
          <a:bodyPr>
            <a:normAutofit/>
          </a:bodyPr>
          <a:lstStyle/>
          <a:p>
            <a:r>
              <a:rPr lang="ru-RU" sz="2400" dirty="0">
                <a:solidFill>
                  <a:schemeClr val="accent1">
                    <a:lumMod val="50000"/>
                  </a:schemeClr>
                </a:solidFill>
                <a:latin typeface="Trebuchet MS" pitchFamily="34" charset="0"/>
              </a:rPr>
              <a:t>Психические процессы </a:t>
            </a:r>
            <a:r>
              <a:rPr lang="ru-RU" sz="2400" dirty="0" smtClean="0">
                <a:solidFill>
                  <a:schemeClr val="accent1">
                    <a:lumMod val="50000"/>
                  </a:schemeClr>
                </a:solidFill>
                <a:latin typeface="Trebuchet MS" pitchFamily="34" charset="0"/>
              </a:rPr>
              <a:t>человека - сложные функциональные системы, локализованные в </a:t>
            </a:r>
            <a:r>
              <a:rPr lang="ru-RU" sz="2400" dirty="0">
                <a:solidFill>
                  <a:schemeClr val="accent1">
                    <a:lumMod val="50000"/>
                  </a:schemeClr>
                </a:solidFill>
                <a:latin typeface="Trebuchet MS" pitchFamily="34" charset="0"/>
              </a:rPr>
              <a:t>узких, ограниченных участках </a:t>
            </a:r>
            <a:r>
              <a:rPr lang="ru-RU" sz="2400" dirty="0" smtClean="0">
                <a:solidFill>
                  <a:schemeClr val="accent1">
                    <a:lumMod val="50000"/>
                  </a:schemeClr>
                </a:solidFill>
                <a:latin typeface="Trebuchet MS" pitchFamily="34" charset="0"/>
              </a:rPr>
              <a:t>мозга, а </a:t>
            </a:r>
            <a:r>
              <a:rPr lang="ru-RU" sz="2400" dirty="0">
                <a:solidFill>
                  <a:schemeClr val="accent1">
                    <a:lumMod val="50000"/>
                  </a:schemeClr>
                </a:solidFill>
                <a:latin typeface="Trebuchet MS" pitchFamily="34" charset="0"/>
              </a:rPr>
              <a:t>осуществляются при </a:t>
            </a:r>
            <a:r>
              <a:rPr lang="ru-RU" sz="2400" dirty="0" smtClean="0">
                <a:solidFill>
                  <a:schemeClr val="accent1">
                    <a:lumMod val="50000"/>
                  </a:schemeClr>
                </a:solidFill>
                <a:latin typeface="Trebuchet MS" pitchFamily="34" charset="0"/>
              </a:rPr>
              <a:t>участии </a:t>
            </a:r>
            <a:r>
              <a:rPr lang="ru-RU" sz="2400" dirty="0">
                <a:solidFill>
                  <a:schemeClr val="accent1">
                    <a:lumMod val="50000"/>
                  </a:schemeClr>
                </a:solidFill>
                <a:latin typeface="Trebuchet MS" pitchFamily="34" charset="0"/>
              </a:rPr>
              <a:t>комплексов совместно работающих мозговых аппаратов, каждый из которых </a:t>
            </a:r>
            <a:r>
              <a:rPr lang="ru-RU" sz="2400" dirty="0" smtClean="0">
                <a:solidFill>
                  <a:schemeClr val="accent1">
                    <a:lumMod val="50000"/>
                  </a:schemeClr>
                </a:solidFill>
                <a:latin typeface="Trebuchet MS" pitchFamily="34" charset="0"/>
              </a:rPr>
              <a:t>вносит </a:t>
            </a:r>
            <a:r>
              <a:rPr lang="ru-RU" sz="2400" dirty="0">
                <a:solidFill>
                  <a:schemeClr val="accent1">
                    <a:lumMod val="50000"/>
                  </a:schemeClr>
                </a:solidFill>
                <a:latin typeface="Trebuchet MS" pitchFamily="34" charset="0"/>
              </a:rPr>
              <a:t>свой собственный вклад в организацию этой функциональной системы.</a:t>
            </a:r>
          </a:p>
          <a:p>
            <a:endParaRPr lang="ru-RU" dirty="0"/>
          </a:p>
        </p:txBody>
      </p:sp>
      <p:pic>
        <p:nvPicPr>
          <p:cNvPr id="9" name="Рисунок 8" descr="лурия.jpg"/>
          <p:cNvPicPr>
            <a:picLocks noChangeAspect="1"/>
          </p:cNvPicPr>
          <p:nvPr/>
        </p:nvPicPr>
        <p:blipFill>
          <a:blip r:embed="rId3" cstate="email"/>
          <a:stretch>
            <a:fillRect/>
          </a:stretch>
        </p:blipFill>
        <p:spPr>
          <a:xfrm>
            <a:off x="6660232" y="3545253"/>
            <a:ext cx="2016224" cy="28083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115328" cy="1152128"/>
          </a:xfrm>
        </p:spPr>
        <p:txBody>
          <a:bodyPr>
            <a:noAutofit/>
          </a:bodyPr>
          <a:lstStyle/>
          <a:p>
            <a:r>
              <a:rPr lang="ru-RU" sz="2400" b="1" dirty="0">
                <a:solidFill>
                  <a:schemeClr val="accent1">
                    <a:lumMod val="50000"/>
                  </a:schemeClr>
                </a:solidFill>
                <a:latin typeface="Trebuchet MS" pitchFamily="34" charset="0"/>
              </a:rPr>
              <a:t>По А.Р. Лурия ВПФ осуществляется 3-мя блоками мозга</a:t>
            </a:r>
            <a:r>
              <a:rPr lang="ru-RU" dirty="0">
                <a:latin typeface="Trebuchet MS" pitchFamily="34" charset="0"/>
              </a:rPr>
              <a:t/>
            </a:r>
            <a:br>
              <a:rPr lang="ru-RU" dirty="0">
                <a:latin typeface="Trebuchet MS" pitchFamily="34" charset="0"/>
              </a:rPr>
            </a:br>
            <a:endParaRPr lang="ru-RU" dirty="0">
              <a:latin typeface="Trebuchet MS" pitchFamily="34" charset="0"/>
            </a:endParaRPr>
          </a:p>
        </p:txBody>
      </p:sp>
      <p:pic>
        <p:nvPicPr>
          <p:cNvPr id="5" name="Содержимое 4" descr="2.jpg"/>
          <p:cNvPicPr>
            <a:picLocks noGrp="1" noChangeAspect="1"/>
          </p:cNvPicPr>
          <p:nvPr>
            <p:ph idx="1"/>
          </p:nvPr>
        </p:nvPicPr>
        <p:blipFill>
          <a:blip r:embed="rId2" cstate="email"/>
          <a:srcRect/>
          <a:stretch>
            <a:fillRect/>
          </a:stretch>
        </p:blipFill>
        <p:spPr>
          <a:xfrm>
            <a:off x="4860032" y="1663080"/>
            <a:ext cx="4000528" cy="3693530"/>
          </a:xfrm>
        </p:spPr>
      </p:pic>
      <p:pic>
        <p:nvPicPr>
          <p:cNvPr id="7" name="Рисунок 6" descr="мозг.jpg"/>
          <p:cNvPicPr>
            <a:picLocks noChangeAspect="1"/>
          </p:cNvPicPr>
          <p:nvPr/>
        </p:nvPicPr>
        <p:blipFill>
          <a:blip r:embed="rId3" cstate="email"/>
          <a:srcRect/>
          <a:stretch>
            <a:fillRect/>
          </a:stretch>
        </p:blipFill>
        <p:spPr>
          <a:xfrm>
            <a:off x="251520" y="1707254"/>
            <a:ext cx="4071966" cy="37147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5781308" cy="1196750"/>
          </a:xfrm>
        </p:spPr>
        <p:txBody>
          <a:bodyPr>
            <a:normAutofit fontScale="90000"/>
          </a:bodyPr>
          <a:lstStyle/>
          <a:p>
            <a:r>
              <a:rPr lang="en-US" sz="2700" b="1" dirty="0">
                <a:solidFill>
                  <a:schemeClr val="accent1">
                    <a:lumMod val="50000"/>
                  </a:schemeClr>
                </a:solidFill>
                <a:latin typeface="Trebuchet MS" pitchFamily="34" charset="0"/>
              </a:rPr>
              <a:t>I</a:t>
            </a:r>
            <a:r>
              <a:rPr lang="ru-RU" sz="2700" b="1" dirty="0">
                <a:solidFill>
                  <a:schemeClr val="accent1">
                    <a:lumMod val="50000"/>
                  </a:schemeClr>
                </a:solidFill>
                <a:latin typeface="Trebuchet MS" pitchFamily="34" charset="0"/>
              </a:rPr>
              <a:t> блок. </a:t>
            </a:r>
            <a:r>
              <a:rPr lang="ru-RU" sz="2700" b="1" dirty="0" smtClean="0">
                <a:solidFill>
                  <a:schemeClr val="accent1">
                    <a:lumMod val="50000"/>
                  </a:schemeClr>
                </a:solidFill>
                <a:latin typeface="Trebuchet MS" pitchFamily="34" charset="0"/>
              </a:rPr>
              <a:t>Подкорковые </a:t>
            </a:r>
            <a:r>
              <a:rPr lang="ru-RU" sz="2700" b="1" dirty="0">
                <a:solidFill>
                  <a:schemeClr val="accent1">
                    <a:lumMod val="50000"/>
                  </a:schemeClr>
                </a:solidFill>
                <a:latin typeface="Trebuchet MS" pitchFamily="34" charset="0"/>
              </a:rPr>
              <a:t>и стволовые структуры мозга</a:t>
            </a:r>
            <a:r>
              <a:rPr lang="ru-RU" sz="2200" b="1" dirty="0">
                <a:solidFill>
                  <a:schemeClr val="accent1">
                    <a:lumMod val="50000"/>
                  </a:schemeClr>
                </a:solidFill>
                <a:latin typeface="Trebuchet MS" pitchFamily="34" charset="0"/>
              </a:rPr>
              <a:t>.</a:t>
            </a:r>
            <a:r>
              <a:rPr lang="ru-RU" dirty="0"/>
              <a:t/>
            </a:r>
            <a:br>
              <a:rPr lang="ru-RU" dirty="0"/>
            </a:br>
            <a:endParaRPr lang="ru-RU" dirty="0"/>
          </a:p>
        </p:txBody>
      </p:sp>
      <p:pic>
        <p:nvPicPr>
          <p:cNvPr id="5" name="Содержимое 4" descr="27.bmp"/>
          <p:cNvPicPr>
            <a:picLocks noGrp="1" noChangeAspect="1"/>
          </p:cNvPicPr>
          <p:nvPr>
            <p:ph idx="1"/>
          </p:nvPr>
        </p:nvPicPr>
        <p:blipFill>
          <a:blip r:embed="rId2" cstate="email"/>
          <a:stretch>
            <a:fillRect/>
          </a:stretch>
        </p:blipFill>
        <p:spPr>
          <a:xfrm>
            <a:off x="6238508" y="275203"/>
            <a:ext cx="2535099" cy="2865765"/>
          </a:xfrm>
        </p:spPr>
      </p:pic>
      <p:sp>
        <p:nvSpPr>
          <p:cNvPr id="4" name="Текст 3"/>
          <p:cNvSpPr>
            <a:spLocks noGrp="1"/>
          </p:cNvSpPr>
          <p:nvPr>
            <p:ph type="body" sz="half" idx="2"/>
          </p:nvPr>
        </p:nvSpPr>
        <p:spPr>
          <a:xfrm>
            <a:off x="457200" y="1196750"/>
            <a:ext cx="5626968" cy="5328593"/>
          </a:xfrm>
        </p:spPr>
        <p:txBody>
          <a:bodyPr>
            <a:normAutofit lnSpcReduction="10000"/>
          </a:bodyPr>
          <a:lstStyle/>
          <a:p>
            <a:r>
              <a:rPr lang="ru-RU" sz="2000" b="1" u="sng" dirty="0">
                <a:solidFill>
                  <a:schemeClr val="accent1">
                    <a:lumMod val="50000"/>
                  </a:schemeClr>
                </a:solidFill>
                <a:latin typeface="Trebuchet MS" pitchFamily="34" charset="0"/>
              </a:rPr>
              <a:t>1.Поддержание оптимального уровня бодрствования или общего уровня активности (тонизирует  кору и испытывает её дифференцирующее влияние)</a:t>
            </a:r>
            <a:r>
              <a:rPr lang="ru-RU" sz="2000" b="1" dirty="0">
                <a:solidFill>
                  <a:schemeClr val="accent1">
                    <a:lumMod val="50000"/>
                  </a:schemeClr>
                </a:solidFill>
                <a:latin typeface="Trebuchet MS" pitchFamily="34" charset="0"/>
              </a:rPr>
              <a:t>. </a:t>
            </a:r>
            <a:endParaRPr lang="ru-RU" sz="2000"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-поддержание общего уровня </a:t>
            </a:r>
            <a:r>
              <a:rPr lang="ru-RU" sz="2400" b="1" dirty="0" smtClean="0">
                <a:solidFill>
                  <a:schemeClr val="accent1">
                    <a:lumMod val="50000"/>
                  </a:schemeClr>
                </a:solidFill>
                <a:latin typeface="Trebuchet MS" pitchFamily="34" charset="0"/>
              </a:rPr>
              <a:t>активности</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-темповые </a:t>
            </a:r>
            <a:r>
              <a:rPr lang="ru-RU" sz="2400" b="1" dirty="0" smtClean="0">
                <a:solidFill>
                  <a:schemeClr val="accent1">
                    <a:lumMod val="50000"/>
                  </a:schemeClr>
                </a:solidFill>
                <a:latin typeface="Trebuchet MS" pitchFamily="34" charset="0"/>
              </a:rPr>
              <a:t>характеристики </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a:t>
            </a:r>
            <a:r>
              <a:rPr lang="ru-RU" sz="2400" b="1" dirty="0" smtClean="0">
                <a:solidFill>
                  <a:schemeClr val="accent1">
                    <a:lumMod val="50000"/>
                  </a:schemeClr>
                </a:solidFill>
                <a:latin typeface="Trebuchet MS" pitchFamily="34" charset="0"/>
              </a:rPr>
              <a:t>работоспособность</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-модально-неспецифическая форма </a:t>
            </a:r>
            <a:r>
              <a:rPr lang="ru-RU" sz="2400" b="1" dirty="0" smtClean="0">
                <a:solidFill>
                  <a:schemeClr val="accent1">
                    <a:lumMod val="50000"/>
                  </a:schemeClr>
                </a:solidFill>
                <a:latin typeface="Trebuchet MS" pitchFamily="34" charset="0"/>
              </a:rPr>
              <a:t>памяти </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-устойчивость и концентрация </a:t>
            </a:r>
            <a:r>
              <a:rPr lang="ru-RU" sz="2400" b="1" dirty="0" smtClean="0">
                <a:solidFill>
                  <a:schemeClr val="accent1">
                    <a:lumMod val="50000"/>
                  </a:schemeClr>
                </a:solidFill>
                <a:latin typeface="Trebuchet MS" pitchFamily="34" charset="0"/>
              </a:rPr>
              <a:t>внимания</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-регуляция эмоций</a:t>
            </a:r>
          </a:p>
          <a:p>
            <a:endParaRPr lang="ru-RU" dirty="0">
              <a:latin typeface="Trebuchet MS" pitchFamily="34" charset="0"/>
            </a:endParaRPr>
          </a:p>
        </p:txBody>
      </p:sp>
      <p:pic>
        <p:nvPicPr>
          <p:cNvPr id="6" name="Рисунок 5" descr="4.bmp"/>
          <p:cNvPicPr>
            <a:picLocks noChangeAspect="1"/>
          </p:cNvPicPr>
          <p:nvPr/>
        </p:nvPicPr>
        <p:blipFill>
          <a:blip r:embed="rId3" cstate="email"/>
          <a:stretch>
            <a:fillRect/>
          </a:stretch>
        </p:blipFill>
        <p:spPr>
          <a:xfrm>
            <a:off x="6238508" y="3654268"/>
            <a:ext cx="2592288" cy="241210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906888" cy="995710"/>
          </a:xfrm>
        </p:spPr>
        <p:txBody>
          <a:bodyPr>
            <a:normAutofit/>
          </a:bodyPr>
          <a:lstStyle/>
          <a:p>
            <a:r>
              <a:rPr lang="en-US" sz="2800" b="1" dirty="0">
                <a:solidFill>
                  <a:schemeClr val="accent1">
                    <a:lumMod val="50000"/>
                  </a:schemeClr>
                </a:solidFill>
              </a:rPr>
              <a:t>II</a:t>
            </a:r>
            <a:r>
              <a:rPr lang="ru-RU" sz="2800" b="1" dirty="0">
                <a:solidFill>
                  <a:schemeClr val="accent1">
                    <a:lumMod val="50000"/>
                  </a:schemeClr>
                </a:solidFill>
              </a:rPr>
              <a:t> блок. Височные отделы</a:t>
            </a:r>
            <a:r>
              <a:rPr lang="ru-RU" dirty="0"/>
              <a:t/>
            </a:r>
            <a:br>
              <a:rPr lang="ru-RU" dirty="0"/>
            </a:br>
            <a:endParaRPr lang="ru-RU" dirty="0"/>
          </a:p>
        </p:txBody>
      </p:sp>
      <p:sp>
        <p:nvSpPr>
          <p:cNvPr id="4" name="Текст 3"/>
          <p:cNvSpPr>
            <a:spLocks noGrp="1"/>
          </p:cNvSpPr>
          <p:nvPr>
            <p:ph type="body" sz="half" idx="2"/>
          </p:nvPr>
        </p:nvSpPr>
        <p:spPr>
          <a:xfrm>
            <a:off x="500034" y="1435100"/>
            <a:ext cx="5224094" cy="4874220"/>
          </a:xfrm>
        </p:spPr>
        <p:txBody>
          <a:bodyPr>
            <a:normAutofit/>
          </a:bodyPr>
          <a:lstStyle/>
          <a:p>
            <a:r>
              <a:rPr lang="ru-RU" sz="2800" b="1" u="sng" dirty="0">
                <a:solidFill>
                  <a:schemeClr val="accent1">
                    <a:lumMod val="50000"/>
                  </a:schemeClr>
                </a:solidFill>
                <a:latin typeface="Trebuchet MS" pitchFamily="34" charset="0"/>
              </a:rPr>
              <a:t>2.Переработка  слуховой информации</a:t>
            </a:r>
            <a:r>
              <a:rPr lang="ru-RU" sz="2800" b="1" dirty="0">
                <a:solidFill>
                  <a:schemeClr val="accent1">
                    <a:lumMod val="50000"/>
                  </a:schemeClr>
                </a:solidFill>
                <a:latin typeface="Trebuchet MS" pitchFamily="34" charset="0"/>
              </a:rPr>
              <a:t>. </a:t>
            </a:r>
          </a:p>
          <a:p>
            <a:r>
              <a:rPr lang="ru-RU" sz="2800" b="1" dirty="0">
                <a:solidFill>
                  <a:schemeClr val="accent1">
                    <a:lumMod val="50000"/>
                  </a:schemeClr>
                </a:solidFill>
                <a:latin typeface="Trebuchet MS" pitchFamily="34" charset="0"/>
              </a:rPr>
              <a:t>-слуховое </a:t>
            </a:r>
            <a:r>
              <a:rPr lang="ru-RU" sz="2800" b="1" dirty="0" smtClean="0">
                <a:solidFill>
                  <a:schemeClr val="accent1">
                    <a:lumMod val="50000"/>
                  </a:schemeClr>
                </a:solidFill>
                <a:latin typeface="Trebuchet MS" pitchFamily="34" charset="0"/>
              </a:rPr>
              <a:t>восприятие</a:t>
            </a:r>
            <a:endParaRPr lang="ru-RU" sz="2800" b="1" dirty="0">
              <a:solidFill>
                <a:schemeClr val="accent1">
                  <a:lumMod val="50000"/>
                </a:schemeClr>
              </a:solidFill>
              <a:latin typeface="Trebuchet MS" pitchFamily="34" charset="0"/>
            </a:endParaRPr>
          </a:p>
          <a:p>
            <a:r>
              <a:rPr lang="ru-RU" sz="2800" b="1" dirty="0">
                <a:solidFill>
                  <a:schemeClr val="accent1">
                    <a:lumMod val="50000"/>
                  </a:schemeClr>
                </a:solidFill>
                <a:latin typeface="Trebuchet MS" pitchFamily="34" charset="0"/>
              </a:rPr>
              <a:t>-соотношение слухового образа со значением (словарь</a:t>
            </a:r>
            <a:r>
              <a:rPr lang="ru-RU" sz="2800" b="1" dirty="0" smtClean="0">
                <a:solidFill>
                  <a:schemeClr val="accent1">
                    <a:lumMod val="50000"/>
                  </a:schemeClr>
                </a:solidFill>
                <a:latin typeface="Trebuchet MS" pitchFamily="34" charset="0"/>
              </a:rPr>
              <a:t>)</a:t>
            </a:r>
            <a:endParaRPr lang="ru-RU" sz="2800" b="1" dirty="0">
              <a:solidFill>
                <a:schemeClr val="accent1">
                  <a:lumMod val="50000"/>
                </a:schemeClr>
              </a:solidFill>
              <a:latin typeface="Trebuchet MS" pitchFamily="34" charset="0"/>
            </a:endParaRPr>
          </a:p>
          <a:p>
            <a:r>
              <a:rPr lang="ru-RU" sz="2800" b="1" dirty="0">
                <a:solidFill>
                  <a:schemeClr val="accent1">
                    <a:lumMod val="50000"/>
                  </a:schemeClr>
                </a:solidFill>
                <a:latin typeface="Trebuchet MS" pitchFamily="34" charset="0"/>
              </a:rPr>
              <a:t>-слухоречевая </a:t>
            </a:r>
            <a:r>
              <a:rPr lang="ru-RU" sz="2800" b="1" dirty="0" smtClean="0">
                <a:solidFill>
                  <a:schemeClr val="accent1">
                    <a:lumMod val="50000"/>
                  </a:schemeClr>
                </a:solidFill>
                <a:latin typeface="Trebuchet MS" pitchFamily="34" charset="0"/>
              </a:rPr>
              <a:t>память</a:t>
            </a:r>
            <a:endParaRPr lang="ru-RU" sz="2800" b="1" dirty="0">
              <a:solidFill>
                <a:schemeClr val="accent1">
                  <a:lumMod val="50000"/>
                </a:schemeClr>
              </a:solidFill>
              <a:latin typeface="Trebuchet MS" pitchFamily="34" charset="0"/>
            </a:endParaRPr>
          </a:p>
          <a:p>
            <a:r>
              <a:rPr lang="ru-RU" sz="2800" b="1" dirty="0">
                <a:solidFill>
                  <a:schemeClr val="accent1">
                    <a:lumMod val="50000"/>
                  </a:schemeClr>
                </a:solidFill>
                <a:latin typeface="Trebuchet MS" pitchFamily="34" charset="0"/>
              </a:rPr>
              <a:t>-фонематический анализ</a:t>
            </a:r>
          </a:p>
          <a:p>
            <a:endParaRPr lang="ru-RU" dirty="0"/>
          </a:p>
        </p:txBody>
      </p:sp>
      <p:pic>
        <p:nvPicPr>
          <p:cNvPr id="6" name="Рисунок 5" descr="32.bmp"/>
          <p:cNvPicPr>
            <a:picLocks noChangeAspect="1"/>
          </p:cNvPicPr>
          <p:nvPr/>
        </p:nvPicPr>
        <p:blipFill>
          <a:blip r:embed="rId2" cstate="email"/>
          <a:stretch>
            <a:fillRect/>
          </a:stretch>
        </p:blipFill>
        <p:spPr>
          <a:xfrm>
            <a:off x="6155746" y="3356992"/>
            <a:ext cx="2376694" cy="2659468"/>
          </a:xfrm>
          <a:prstGeom prst="rect">
            <a:avLst/>
          </a:prstGeom>
        </p:spPr>
      </p:pic>
      <p:pic>
        <p:nvPicPr>
          <p:cNvPr id="3074" name="Picture 2" descr="C:\Users\1\Desktop\33.bmp"/>
          <p:cNvPicPr>
            <a:picLocks noChangeAspect="1" noChangeArrowheads="1"/>
          </p:cNvPicPr>
          <p:nvPr/>
        </p:nvPicPr>
        <p:blipFill>
          <a:blip r:embed="rId3" cstate="email"/>
          <a:srcRect/>
          <a:stretch>
            <a:fillRect/>
          </a:stretch>
        </p:blipFill>
        <p:spPr bwMode="auto">
          <a:xfrm>
            <a:off x="6155746" y="260648"/>
            <a:ext cx="2448702" cy="25922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5194920" cy="1211734"/>
          </a:xfrm>
        </p:spPr>
        <p:txBody>
          <a:bodyPr>
            <a:noAutofit/>
          </a:bodyPr>
          <a:lstStyle/>
          <a:p>
            <a:r>
              <a:rPr lang="en-US" sz="2800" b="1" dirty="0">
                <a:solidFill>
                  <a:schemeClr val="accent1">
                    <a:lumMod val="50000"/>
                  </a:schemeClr>
                </a:solidFill>
                <a:latin typeface="Trebuchet MS" pitchFamily="34" charset="0"/>
              </a:rPr>
              <a:t>II</a:t>
            </a:r>
            <a:r>
              <a:rPr lang="ru-RU" sz="2800" b="1" dirty="0">
                <a:solidFill>
                  <a:schemeClr val="accent1">
                    <a:lumMod val="50000"/>
                  </a:schemeClr>
                </a:solidFill>
                <a:latin typeface="Trebuchet MS" pitchFamily="34" charset="0"/>
              </a:rPr>
              <a:t> блок. </a:t>
            </a:r>
            <a:r>
              <a:rPr lang="ru-RU" sz="2800" b="1" dirty="0" smtClean="0">
                <a:solidFill>
                  <a:schemeClr val="accent1">
                    <a:lumMod val="50000"/>
                  </a:schemeClr>
                </a:solidFill>
                <a:latin typeface="Trebuchet MS" pitchFamily="34" charset="0"/>
              </a:rPr>
              <a:t/>
            </a:r>
            <a:br>
              <a:rPr lang="ru-RU" sz="2800" b="1" dirty="0" smtClean="0">
                <a:solidFill>
                  <a:schemeClr val="accent1">
                    <a:lumMod val="50000"/>
                  </a:schemeClr>
                </a:solidFill>
                <a:latin typeface="Trebuchet MS" pitchFamily="34" charset="0"/>
              </a:rPr>
            </a:br>
            <a:r>
              <a:rPr lang="ru-RU" sz="2800" b="1" dirty="0" smtClean="0">
                <a:solidFill>
                  <a:schemeClr val="accent1">
                    <a:lumMod val="50000"/>
                  </a:schemeClr>
                </a:solidFill>
                <a:latin typeface="Trebuchet MS" pitchFamily="34" charset="0"/>
              </a:rPr>
              <a:t>Передние </a:t>
            </a:r>
            <a:r>
              <a:rPr lang="ru-RU" sz="2800" b="1" dirty="0">
                <a:solidFill>
                  <a:schemeClr val="accent1">
                    <a:lumMod val="50000"/>
                  </a:schemeClr>
                </a:solidFill>
                <a:latin typeface="Trebuchet MS" pitchFamily="34" charset="0"/>
              </a:rPr>
              <a:t>теменные отделы</a:t>
            </a:r>
            <a:r>
              <a:rPr lang="ru-RU" sz="2400" dirty="0"/>
              <a:t/>
            </a:r>
            <a:br>
              <a:rPr lang="ru-RU" sz="2400" dirty="0"/>
            </a:br>
            <a:endParaRPr lang="ru-RU" sz="2400" dirty="0"/>
          </a:p>
        </p:txBody>
      </p:sp>
      <p:pic>
        <p:nvPicPr>
          <p:cNvPr id="5" name="Содержимое 4" descr="31.bmp"/>
          <p:cNvPicPr>
            <a:picLocks noGrp="1" noChangeAspect="1"/>
          </p:cNvPicPr>
          <p:nvPr>
            <p:ph idx="1"/>
          </p:nvPr>
        </p:nvPicPr>
        <p:blipFill>
          <a:blip r:embed="rId2" cstate="email"/>
          <a:stretch>
            <a:fillRect/>
          </a:stretch>
        </p:blipFill>
        <p:spPr>
          <a:xfrm>
            <a:off x="5560887" y="3501008"/>
            <a:ext cx="2939584" cy="2379114"/>
          </a:xfrm>
        </p:spPr>
      </p:pic>
      <p:sp>
        <p:nvSpPr>
          <p:cNvPr id="4" name="Текст 3"/>
          <p:cNvSpPr>
            <a:spLocks noGrp="1"/>
          </p:cNvSpPr>
          <p:nvPr>
            <p:ph type="body" sz="half" idx="2"/>
          </p:nvPr>
        </p:nvSpPr>
        <p:spPr>
          <a:xfrm>
            <a:off x="457199" y="1556792"/>
            <a:ext cx="5103687" cy="4569371"/>
          </a:xfrm>
        </p:spPr>
        <p:txBody>
          <a:bodyPr>
            <a:normAutofit/>
          </a:bodyPr>
          <a:lstStyle/>
          <a:p>
            <a:r>
              <a:rPr lang="ru-RU" sz="2400" b="1" u="sng" dirty="0">
                <a:solidFill>
                  <a:schemeClr val="accent1">
                    <a:lumMod val="50000"/>
                  </a:schemeClr>
                </a:solidFill>
                <a:latin typeface="Trebuchet MS" pitchFamily="34" charset="0"/>
              </a:rPr>
              <a:t>3. Переработка </a:t>
            </a:r>
            <a:r>
              <a:rPr lang="ru-RU" sz="2400" b="1" u="sng" dirty="0" smtClean="0">
                <a:solidFill>
                  <a:schemeClr val="accent1">
                    <a:lumMod val="50000"/>
                  </a:schemeClr>
                </a:solidFill>
                <a:latin typeface="Trebuchet MS" pitchFamily="34" charset="0"/>
              </a:rPr>
              <a:t> кинестетической </a:t>
            </a:r>
            <a:r>
              <a:rPr lang="ru-RU" sz="2400" b="1" u="sng" dirty="0">
                <a:solidFill>
                  <a:schemeClr val="accent1">
                    <a:lumMod val="50000"/>
                  </a:schemeClr>
                </a:solidFill>
                <a:latin typeface="Trebuchet MS" pitchFamily="34" charset="0"/>
              </a:rPr>
              <a:t>информации.</a:t>
            </a:r>
            <a:r>
              <a:rPr lang="ru-RU" sz="2400" b="1" dirty="0">
                <a:solidFill>
                  <a:schemeClr val="accent1">
                    <a:lumMod val="50000"/>
                  </a:schemeClr>
                </a:solidFill>
                <a:latin typeface="Trebuchet MS" pitchFamily="34" charset="0"/>
              </a:rPr>
              <a:t> </a:t>
            </a:r>
          </a:p>
          <a:p>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-обработка сенсорной </a:t>
            </a:r>
            <a:r>
              <a:rPr lang="ru-RU" sz="2400" b="1" dirty="0" smtClean="0">
                <a:solidFill>
                  <a:schemeClr val="accent1">
                    <a:lumMod val="50000"/>
                  </a:schemeClr>
                </a:solidFill>
                <a:latin typeface="Trebuchet MS" pitchFamily="34" charset="0"/>
              </a:rPr>
              <a:t>информации</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-представление о «схеме тела</a:t>
            </a:r>
            <a:r>
              <a:rPr lang="ru-RU" sz="2400" b="1" dirty="0" smtClean="0">
                <a:solidFill>
                  <a:schemeClr val="accent1">
                    <a:lumMod val="50000"/>
                  </a:schemeClr>
                </a:solidFill>
                <a:latin typeface="Trebuchet MS" pitchFamily="34" charset="0"/>
              </a:rPr>
              <a:t>»</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a:t>
            </a:r>
            <a:r>
              <a:rPr lang="ru-RU" sz="2400" b="1" dirty="0" smtClean="0">
                <a:solidFill>
                  <a:schemeClr val="accent1">
                    <a:lumMod val="50000"/>
                  </a:schemeClr>
                </a:solidFill>
                <a:latin typeface="Trebuchet MS" pitchFamily="34" charset="0"/>
              </a:rPr>
              <a:t>артикуляция</a:t>
            </a:r>
            <a:endParaRPr lang="ru-RU" sz="2400" b="1" dirty="0">
              <a:solidFill>
                <a:schemeClr val="accent1">
                  <a:lumMod val="50000"/>
                </a:schemeClr>
              </a:solidFill>
              <a:latin typeface="Trebuchet MS" pitchFamily="34" charset="0"/>
            </a:endParaRPr>
          </a:p>
          <a:p>
            <a:r>
              <a:rPr lang="ru-RU" sz="2400" b="1" dirty="0">
                <a:solidFill>
                  <a:schemeClr val="accent1">
                    <a:lumMod val="50000"/>
                  </a:schemeClr>
                </a:solidFill>
                <a:latin typeface="Trebuchet MS" pitchFamily="34" charset="0"/>
              </a:rPr>
              <a:t>-</a:t>
            </a:r>
            <a:r>
              <a:rPr lang="ru-RU" sz="2400" b="1" dirty="0" smtClean="0">
                <a:solidFill>
                  <a:schemeClr val="accent1">
                    <a:lumMod val="50000"/>
                  </a:schemeClr>
                </a:solidFill>
                <a:latin typeface="Trebuchet MS" pitchFamily="34" charset="0"/>
              </a:rPr>
              <a:t>анализ </a:t>
            </a:r>
            <a:r>
              <a:rPr lang="ru-RU" sz="2400" b="1" dirty="0">
                <a:solidFill>
                  <a:schemeClr val="accent1">
                    <a:lumMod val="50000"/>
                  </a:schemeClr>
                </a:solidFill>
                <a:latin typeface="Trebuchet MS" pitchFamily="34" charset="0"/>
              </a:rPr>
              <a:t>графических движений</a:t>
            </a:r>
          </a:p>
          <a:p>
            <a:endParaRPr lang="ru-RU" sz="1800" dirty="0">
              <a:latin typeface="Trebuchet MS" pitchFamily="34" charset="0"/>
            </a:endParaRPr>
          </a:p>
        </p:txBody>
      </p:sp>
      <p:pic>
        <p:nvPicPr>
          <p:cNvPr id="2052" name="Picture 4"/>
          <p:cNvPicPr>
            <a:picLocks noChangeAspect="1" noChangeArrowheads="1"/>
          </p:cNvPicPr>
          <p:nvPr/>
        </p:nvPicPr>
        <p:blipFill>
          <a:blip r:embed="rId3" cstate="email"/>
          <a:srcRect/>
          <a:stretch>
            <a:fillRect/>
          </a:stretch>
        </p:blipFill>
        <p:spPr bwMode="auto">
          <a:xfrm>
            <a:off x="6061340" y="548680"/>
            <a:ext cx="2232248"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624</TotalTime>
  <Words>707</Words>
  <Application>Microsoft Office PowerPoint</Application>
  <PresentationFormat>Экран (4:3)</PresentationFormat>
  <Paragraphs>116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Аспект</vt:lpstr>
      <vt:lpstr>     Структурное подразделение «Детский сад комбинированного вида «Ягодка» Муниципального бюджетного дошкольного образовательного учреждения «Детский сад «Планета детства» комбинированного вида» ИНН 1322001459   КПП 132245003 Республика Мордовия, Чамзинский район, п. Чамзинка, ул. Горячкина, д.7А       Нейропсихологический подход при внедрении  здоровьесберегающих техник с целью повышения эффективности коррекционно-развивающей работы  с дошкольниками с ОНР. </vt:lpstr>
      <vt:lpstr>       Нейропсихология — это наука о мозговой организации  высших психических функций человека. </vt:lpstr>
      <vt:lpstr>                            Для дефектологии  нейропсихология позволяет </vt:lpstr>
      <vt:lpstr>  Нейропсихология   выделяет варианты  трудностей обучения  </vt:lpstr>
      <vt:lpstr>Александр  Романович  Лурия </vt:lpstr>
      <vt:lpstr>По А.Р. Лурия ВПФ осуществляется 3-мя блоками мозга </vt:lpstr>
      <vt:lpstr>I блок. Подкорковые и стволовые структуры мозга. </vt:lpstr>
      <vt:lpstr>II блок. Височные отделы </vt:lpstr>
      <vt:lpstr>II блок.  Передние теменные отделы </vt:lpstr>
      <vt:lpstr>II блок. Затылочные отделы </vt:lpstr>
      <vt:lpstr>III  блок. Префронтальные отделы </vt:lpstr>
      <vt:lpstr>Этапы развития управляющих функций (лобные доли)</vt:lpstr>
      <vt:lpstr>Произвольное движение</vt:lpstr>
      <vt:lpstr>Межполушарное взаимодействие</vt:lpstr>
      <vt:lpstr>Что бывает если межполушарное взаимодействие не сформировано?</vt:lpstr>
      <vt:lpstr>Развитие межполушарное взаимодействия </vt:lpstr>
      <vt:lpstr>Слайд 17</vt:lpstr>
      <vt:lpstr>КИНЕЗИОЛОГИЧЕСКИЕ ИГРА  НА ДИФФЕРЕНЦИАЦИЮ ОППОЗИЦИОННЫХ ЗВУКОВ  </vt:lpstr>
      <vt:lpstr>Заикание. Т. Г. Визель. </vt:lpstr>
      <vt:lpstr>Ритм и смысл</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буджетное дошкольное учреждение  детский сад «Тополёк» г.Волгодонска     Нейропсихологический подход при внедрении инновационных технологий и здоровьесберегающих техник для повышения эффективности коррекционно-развивающей работы  с дошкольниками с ОНР.</dc:title>
  <dc:creator>Наталья</dc:creator>
  <cp:lastModifiedBy>www</cp:lastModifiedBy>
  <cp:revision>69</cp:revision>
  <dcterms:created xsi:type="dcterms:W3CDTF">2020-11-15T14:51:50Z</dcterms:created>
  <dcterms:modified xsi:type="dcterms:W3CDTF">2023-11-09T18:01:34Z</dcterms:modified>
</cp:coreProperties>
</file>