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3" r:id="rId11"/>
    <p:sldId id="264" r:id="rId12"/>
    <p:sldId id="265" r:id="rId13"/>
    <p:sldId id="268" r:id="rId14"/>
    <p:sldId id="269" r:id="rId15"/>
    <p:sldId id="272" r:id="rId16"/>
    <p:sldId id="271" r:id="rId17"/>
    <p:sldId id="273" r:id="rId18"/>
    <p:sldId id="274" r:id="rId19"/>
    <p:sldId id="275" r:id="rId20"/>
  </p:sldIdLst>
  <p:sldSz cx="12169775" cy="7056438"/>
  <p:notesSz cx="6858000" cy="9144000"/>
  <p:defaultTextStyle>
    <a:defPPr>
      <a:defRPr lang="ru-RU"/>
    </a:defPPr>
    <a:lvl1pPr marL="0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9239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8477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7716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6956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6195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5433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4673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93913" algn="l" defTabSz="109847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912" autoAdjust="0"/>
    <p:restoredTop sz="94660"/>
  </p:normalViewPr>
  <p:slideViewPr>
    <p:cSldViewPr>
      <p:cViewPr varScale="1">
        <p:scale>
          <a:sx n="66" d="100"/>
          <a:sy n="66" d="100"/>
        </p:scale>
        <p:origin x="-1032" y="-102"/>
      </p:cViewPr>
      <p:guideLst>
        <p:guide orient="horz" pos="2223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9388" y="1154839"/>
            <a:ext cx="8508867" cy="2456686"/>
          </a:xfrm>
        </p:spPr>
        <p:txBody>
          <a:bodyPr anchor="b"/>
          <a:lstStyle>
            <a:lvl1pPr algn="ctr">
              <a:defRPr sz="7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9388" y="3706264"/>
            <a:ext cx="8508867" cy="1703672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accent4">
                    <a:lumMod val="50000"/>
                  </a:schemeClr>
                </a:solidFill>
              </a:defRPr>
            </a:lvl1pPr>
            <a:lvl2pPr marL="549239" indent="0" algn="ctr">
              <a:buNone/>
              <a:defRPr sz="2400"/>
            </a:lvl2pPr>
            <a:lvl3pPr marL="1098477" indent="0" algn="ctr">
              <a:buNone/>
              <a:defRPr sz="2200"/>
            </a:lvl3pPr>
            <a:lvl4pPr marL="1647716" indent="0" algn="ctr">
              <a:buNone/>
              <a:defRPr sz="1900"/>
            </a:lvl4pPr>
            <a:lvl5pPr marL="2196956" indent="0" algn="ctr">
              <a:buNone/>
              <a:defRPr sz="1900"/>
            </a:lvl5pPr>
            <a:lvl6pPr marL="2746195" indent="0" algn="ctr">
              <a:buNone/>
              <a:defRPr sz="1900"/>
            </a:lvl6pPr>
            <a:lvl7pPr marL="3295433" indent="0" algn="ctr">
              <a:buNone/>
              <a:defRPr sz="1900"/>
            </a:lvl7pPr>
            <a:lvl8pPr marL="3844673" indent="0" algn="ctr">
              <a:buNone/>
              <a:defRPr sz="1900"/>
            </a:lvl8pPr>
            <a:lvl9pPr marL="4393913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218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7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08997" y="375690"/>
            <a:ext cx="2624108" cy="598000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6674" y="375690"/>
            <a:ext cx="7720201" cy="59800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4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84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247" y="679538"/>
            <a:ext cx="8498894" cy="2935282"/>
          </a:xfrm>
        </p:spPr>
        <p:txBody>
          <a:bodyPr anchor="b"/>
          <a:lstStyle>
            <a:lvl1pPr algn="ctr">
              <a:defRPr sz="7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1247" y="3642590"/>
            <a:ext cx="8498894" cy="1543595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accent4">
                    <a:lumMod val="50000"/>
                  </a:schemeClr>
                </a:solidFill>
              </a:defRPr>
            </a:lvl1pPr>
            <a:lvl2pPr marL="5492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847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77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6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61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54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446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939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65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8663" y="1878451"/>
            <a:ext cx="5470165" cy="447724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0949" y="1878451"/>
            <a:ext cx="5435250" cy="447724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402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57" y="555261"/>
            <a:ext cx="10496431" cy="11843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59" y="1729808"/>
            <a:ext cx="5148384" cy="84775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9239" indent="0">
              <a:buNone/>
              <a:defRPr sz="2400" b="1"/>
            </a:lvl2pPr>
            <a:lvl3pPr marL="1098477" indent="0">
              <a:buNone/>
              <a:defRPr sz="2200" b="1"/>
            </a:lvl3pPr>
            <a:lvl4pPr marL="1647716" indent="0">
              <a:buNone/>
              <a:defRPr sz="1900" b="1"/>
            </a:lvl4pPr>
            <a:lvl5pPr marL="2196956" indent="0">
              <a:buNone/>
              <a:defRPr sz="1900" b="1"/>
            </a:lvl5pPr>
            <a:lvl6pPr marL="2746195" indent="0">
              <a:buNone/>
              <a:defRPr sz="1900" b="1"/>
            </a:lvl6pPr>
            <a:lvl7pPr marL="3295433" indent="0">
              <a:buNone/>
              <a:defRPr sz="1900" b="1"/>
            </a:lvl7pPr>
            <a:lvl8pPr marL="3844673" indent="0">
              <a:buNone/>
              <a:defRPr sz="1900" b="1"/>
            </a:lvl8pPr>
            <a:lvl9pPr marL="439391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59" y="2577561"/>
            <a:ext cx="5148384" cy="37912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0951" y="1729808"/>
            <a:ext cx="5173739" cy="84775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9239" indent="0">
              <a:buNone/>
              <a:defRPr sz="2400" b="1"/>
            </a:lvl2pPr>
            <a:lvl3pPr marL="1098477" indent="0">
              <a:buNone/>
              <a:defRPr sz="2200" b="1"/>
            </a:lvl3pPr>
            <a:lvl4pPr marL="1647716" indent="0">
              <a:buNone/>
              <a:defRPr sz="1900" b="1"/>
            </a:lvl4pPr>
            <a:lvl5pPr marL="2196956" indent="0">
              <a:buNone/>
              <a:defRPr sz="1900" b="1"/>
            </a:lvl5pPr>
            <a:lvl6pPr marL="2746195" indent="0">
              <a:buNone/>
              <a:defRPr sz="1900" b="1"/>
            </a:lvl6pPr>
            <a:lvl7pPr marL="3295433" indent="0">
              <a:buNone/>
              <a:defRPr sz="1900" b="1"/>
            </a:lvl7pPr>
            <a:lvl8pPr marL="3844673" indent="0">
              <a:buNone/>
              <a:defRPr sz="1900" b="1"/>
            </a:lvl8pPr>
            <a:lvl9pPr marL="439391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0951" y="2577561"/>
            <a:ext cx="5173739" cy="37912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988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91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05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57" y="470429"/>
            <a:ext cx="3925069" cy="1646502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3739" y="1015999"/>
            <a:ext cx="6160949" cy="5014645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57" y="2116933"/>
            <a:ext cx="3925069" cy="3921877"/>
          </a:xfrm>
        </p:spPr>
        <p:txBody>
          <a:bodyPr/>
          <a:lstStyle>
            <a:lvl1pPr marL="0" indent="0">
              <a:buNone/>
              <a:defRPr sz="1900"/>
            </a:lvl1pPr>
            <a:lvl2pPr marL="549239" indent="0">
              <a:buNone/>
              <a:defRPr sz="1700"/>
            </a:lvl2pPr>
            <a:lvl3pPr marL="1098477" indent="0">
              <a:buNone/>
              <a:defRPr sz="1400"/>
            </a:lvl3pPr>
            <a:lvl4pPr marL="1647716" indent="0">
              <a:buNone/>
              <a:defRPr sz="1200"/>
            </a:lvl4pPr>
            <a:lvl5pPr marL="2196956" indent="0">
              <a:buNone/>
              <a:defRPr sz="1200"/>
            </a:lvl5pPr>
            <a:lvl6pPr marL="2746195" indent="0">
              <a:buNone/>
              <a:defRPr sz="1200"/>
            </a:lvl6pPr>
            <a:lvl7pPr marL="3295433" indent="0">
              <a:buNone/>
              <a:defRPr sz="1200"/>
            </a:lvl7pPr>
            <a:lvl8pPr marL="3844673" indent="0">
              <a:buNone/>
              <a:defRPr sz="1200"/>
            </a:lvl8pPr>
            <a:lvl9pPr marL="439391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99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57" y="470429"/>
            <a:ext cx="3925069" cy="1646502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73739" y="1015999"/>
            <a:ext cx="6160949" cy="5014645"/>
          </a:xfrm>
        </p:spPr>
        <p:txBody>
          <a:bodyPr/>
          <a:lstStyle>
            <a:lvl1pPr marL="0" indent="0">
              <a:buNone/>
              <a:defRPr sz="3800"/>
            </a:lvl1pPr>
            <a:lvl2pPr marL="549239" indent="0">
              <a:buNone/>
              <a:defRPr sz="3400"/>
            </a:lvl2pPr>
            <a:lvl3pPr marL="1098477" indent="0">
              <a:buNone/>
              <a:defRPr sz="2900"/>
            </a:lvl3pPr>
            <a:lvl4pPr marL="1647716" indent="0">
              <a:buNone/>
              <a:defRPr sz="2400"/>
            </a:lvl4pPr>
            <a:lvl5pPr marL="2196956" indent="0">
              <a:buNone/>
              <a:defRPr sz="2400"/>
            </a:lvl5pPr>
            <a:lvl6pPr marL="2746195" indent="0">
              <a:buNone/>
              <a:defRPr sz="2400"/>
            </a:lvl6pPr>
            <a:lvl7pPr marL="3295433" indent="0">
              <a:buNone/>
              <a:defRPr sz="2400"/>
            </a:lvl7pPr>
            <a:lvl8pPr marL="3844673" indent="0">
              <a:buNone/>
              <a:defRPr sz="2400"/>
            </a:lvl8pPr>
            <a:lvl9pPr marL="4393913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57" y="2116933"/>
            <a:ext cx="3925069" cy="3921877"/>
          </a:xfrm>
        </p:spPr>
        <p:txBody>
          <a:bodyPr/>
          <a:lstStyle>
            <a:lvl1pPr marL="0" indent="0">
              <a:buNone/>
              <a:defRPr sz="1900"/>
            </a:lvl1pPr>
            <a:lvl2pPr marL="549239" indent="0">
              <a:buNone/>
              <a:defRPr sz="1700"/>
            </a:lvl2pPr>
            <a:lvl3pPr marL="1098477" indent="0">
              <a:buNone/>
              <a:defRPr sz="1400"/>
            </a:lvl3pPr>
            <a:lvl4pPr marL="1647716" indent="0">
              <a:buNone/>
              <a:defRPr sz="1200"/>
            </a:lvl4pPr>
            <a:lvl5pPr marL="2196956" indent="0">
              <a:buNone/>
              <a:defRPr sz="1200"/>
            </a:lvl5pPr>
            <a:lvl6pPr marL="2746195" indent="0">
              <a:buNone/>
              <a:defRPr sz="1200"/>
            </a:lvl6pPr>
            <a:lvl7pPr marL="3295433" indent="0">
              <a:buNone/>
              <a:defRPr sz="1200"/>
            </a:lvl7pPr>
            <a:lvl8pPr marL="3844673" indent="0">
              <a:buNone/>
              <a:defRPr sz="1200"/>
            </a:lvl8pPr>
            <a:lvl9pPr marL="439391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93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63" y="539837"/>
            <a:ext cx="11057537" cy="1199771"/>
          </a:xfrm>
          <a:prstGeom prst="rect">
            <a:avLst/>
          </a:prstGeom>
        </p:spPr>
        <p:txBody>
          <a:bodyPr vert="horz" lIns="109848" tIns="54924" rIns="109848" bIns="54924" rtlCol="0" anchor="ctr">
            <a:normAutofit/>
            <a:scene3d>
              <a:camera prst="orthographicFront"/>
              <a:lightRig rig="sunset" dir="t"/>
            </a:scene3d>
            <a:sp3d extrusionH="57150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8663" y="1878451"/>
            <a:ext cx="11057537" cy="4477245"/>
          </a:xfrm>
          <a:prstGeom prst="rect">
            <a:avLst/>
          </a:prstGeom>
        </p:spPr>
        <p:txBody>
          <a:bodyPr vert="horz" lIns="109848" tIns="54924" rIns="109848" bIns="549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6672" y="6540274"/>
            <a:ext cx="2738199" cy="375690"/>
          </a:xfrm>
          <a:prstGeom prst="rect">
            <a:avLst/>
          </a:prstGeom>
        </p:spPr>
        <p:txBody>
          <a:bodyPr vert="horz" lIns="109848" tIns="54924" rIns="109848" bIns="5492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1238" y="6540274"/>
            <a:ext cx="4107299" cy="375690"/>
          </a:xfrm>
          <a:prstGeom prst="rect">
            <a:avLst/>
          </a:prstGeom>
        </p:spPr>
        <p:txBody>
          <a:bodyPr vert="horz" lIns="109848" tIns="54924" rIns="109848" bIns="5492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94905" y="6540274"/>
            <a:ext cx="2738199" cy="375690"/>
          </a:xfrm>
          <a:prstGeom prst="rect">
            <a:avLst/>
          </a:prstGeom>
        </p:spPr>
        <p:txBody>
          <a:bodyPr vert="horz" lIns="109848" tIns="54924" rIns="109848" bIns="5492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561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1098477" rtl="0" eaLnBrk="1" latinLnBrk="0" hangingPunct="1">
        <a:lnSpc>
          <a:spcPct val="90000"/>
        </a:lnSpc>
        <a:spcBef>
          <a:spcPct val="0"/>
        </a:spcBef>
        <a:buNone/>
        <a:defRPr sz="5300" b="1" kern="1200">
          <a:solidFill>
            <a:srgbClr val="C7B90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eorgia" panose="02040502050405020303" pitchFamily="18" charset="0"/>
          <a:ea typeface="+mj-ea"/>
          <a:cs typeface="+mj-cs"/>
        </a:defRPr>
      </a:lvl1pPr>
    </p:titleStyle>
    <p:bodyStyle>
      <a:lvl1pPr marL="274620" indent="-274620" algn="l" defTabSz="1098477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823859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373097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922336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471575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3020815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70054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9293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8532" indent="-274620" algn="l" defTabSz="1098477" rtl="0" eaLnBrk="1" latinLnBrk="0" hangingPunct="1">
        <a:lnSpc>
          <a:spcPct val="90000"/>
        </a:lnSpc>
        <a:spcBef>
          <a:spcPts val="60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9239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477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7716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6956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6195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5433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4673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93913" algn="l" defTabSz="109847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6415" y="71835"/>
            <a:ext cx="8856983" cy="132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ea typeface="Calibri"/>
                <a:cs typeface="Times New Roman"/>
              </a:rPr>
              <a:t>Муниципальное бюджетное дошкольное образовательное учреждение</a:t>
            </a:r>
            <a:endParaRPr lang="ru-RU" sz="1400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ea typeface="Calibri"/>
                <a:cs typeface="Times New Roman"/>
              </a:rPr>
              <a:t>«Детский сад комбинированного вида «Звёздочка»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400" dirty="0" smtClean="0">
                <a:solidFill>
                  <a:srgbClr val="000000"/>
                </a:solidFill>
                <a:latin typeface="Open Sans"/>
                <a:ea typeface="Times New Roman"/>
                <a:cs typeface="Times New Roman"/>
              </a:rPr>
              <a:t> 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Краткосрочный проект для средней группы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Рисунок 5" descr="http://izgodavgod.ru/wp-content/uploads/2016/06/2432533t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656" y="1584003"/>
            <a:ext cx="5524500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8167421" y="5346378"/>
            <a:ext cx="2952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                                                                   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92227" y="5557343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Подготовили: </a:t>
            </a:r>
          </a:p>
          <a:p>
            <a:pPr algn="ctr"/>
            <a:r>
              <a:rPr lang="ru-RU" sz="1600" b="1" dirty="0" smtClean="0"/>
              <a:t>Сильвестрова Т.Ю.</a:t>
            </a:r>
          </a:p>
          <a:p>
            <a:pPr algn="ctr"/>
            <a:r>
              <a:rPr lang="ru-RU" sz="1600" b="1" dirty="0" smtClean="0"/>
              <a:t>Фролова Л.П.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3088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146" y="143843"/>
            <a:ext cx="2771901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087" y="143843"/>
            <a:ext cx="2468686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silve\Desktop\IMG_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0969" y="2592115"/>
            <a:ext cx="5544615" cy="401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6695" y="503883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Подарок папам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23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" t="18038" r="1695" b="17996"/>
          <a:stretch/>
        </p:blipFill>
        <p:spPr bwMode="auto">
          <a:xfrm>
            <a:off x="2412478" y="647899"/>
            <a:ext cx="8108755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00511" y="143843"/>
            <a:ext cx="6426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Стенд поздравление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39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992" y="575891"/>
            <a:ext cx="3960440" cy="290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911" y="637364"/>
            <a:ext cx="3652820" cy="290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518" y="3744243"/>
            <a:ext cx="3816424" cy="2879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035" y="3744242"/>
            <a:ext cx="3652820" cy="2879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8543" y="143843"/>
            <a:ext cx="5713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Праздничное развлечение    «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День защитника Отечества».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05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43"/>
          <a:stretch/>
        </p:blipFill>
        <p:spPr bwMode="auto">
          <a:xfrm>
            <a:off x="2052439" y="143843"/>
            <a:ext cx="2664296" cy="243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127" y="208375"/>
            <a:ext cx="2736304" cy="237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5789" y="3456211"/>
            <a:ext cx="224138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silve\Desktop\23 февраля\2018-02-24 (9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2303" y="2914389"/>
            <a:ext cx="1892874" cy="226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3622" y="647899"/>
            <a:ext cx="3024335" cy="242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9854" y="3458028"/>
            <a:ext cx="2016159" cy="2610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671" y="4361581"/>
            <a:ext cx="2088232" cy="242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72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lve\Desktop\23 февраля\2018-02-24 (7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863" y="503882"/>
            <a:ext cx="3384376" cy="2736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silve\Desktop\23 февраля\2018-02-24 (1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1546" y="527290"/>
            <a:ext cx="3240359" cy="268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847" y="3631449"/>
            <a:ext cx="3528392" cy="2849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6415" y="3614998"/>
            <a:ext cx="3528391" cy="2799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239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391" y="215851"/>
            <a:ext cx="3700543" cy="280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879" y="187076"/>
            <a:ext cx="3559301" cy="285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319" y="3528219"/>
            <a:ext cx="3747610" cy="311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935" y="3528219"/>
            <a:ext cx="3644999" cy="310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716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967" y="382536"/>
            <a:ext cx="3744416" cy="305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703" y="3672235"/>
            <a:ext cx="3960440" cy="327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565" y="287859"/>
            <a:ext cx="403244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506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383" y="143843"/>
            <a:ext cx="3888432" cy="307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409" y="160457"/>
            <a:ext cx="4090085" cy="3054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985" y="3456211"/>
            <a:ext cx="389882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408" y="3448906"/>
            <a:ext cx="4090085" cy="3116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921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663" y="3744243"/>
            <a:ext cx="4320683" cy="3044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797" y="143843"/>
            <a:ext cx="5334721" cy="328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38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8543" y="1367979"/>
            <a:ext cx="5760640" cy="1963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115000"/>
              </a:lnSpc>
              <a:spcBef>
                <a:spcPct val="0"/>
              </a:spcBef>
            </a:pPr>
            <a:endParaRPr lang="ru-RU" sz="3600" b="1" dirty="0" smtClean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  <a:p>
            <a:pPr lvl="0" algn="ctr" defTabSz="914400" fontAlgn="base">
              <a:lnSpc>
                <a:spcPct val="115000"/>
              </a:lnSpc>
              <a:spcBef>
                <a:spcPct val="0"/>
              </a:spcBef>
            </a:pPr>
            <a:endParaRPr lang="ru-RU" sz="3600" b="1" dirty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  <a:p>
            <a:pPr lvl="0" algn="ctr" defTabSz="914400" fontAlgn="base">
              <a:lnSpc>
                <a:spcPct val="115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Спасибо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 внимание! </a:t>
            </a:r>
            <a:endParaRPr lang="ru-RU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65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4367" y="71835"/>
            <a:ext cx="82809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ПРОЕКТ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«23 февраля - День защитника Отечества»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Тип проекта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познавательный, творческий, детский.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Срок реализации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краткосрочный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5  февраля- 22 февраля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Участники проекта: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Дети средней группы, воспитатели, родители.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Актуальность проекта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 силу последних перемен все более заметной стала утрата нашим обществом традиционного российского патриотического сознания. В связи с этим очевидна неотложность решения острейших проблем воспитания патриотизма в работе с детьми дошкольного возраста. Исторически сложилось так, что любовь к Родине, патриотизм во все времена в Российском государстве были чертой национального характера. Не менее важным условием нравственно-патриотического воспитания детей является тесная взаимосвязь по данному вопросу с родителями. Взаимодействие с родителями способствует бережному отношению к традициям, сохранению семейных связей. В настоящее время эта работа актуальна и особенно трудна, требует большого такта и терпения, так как в молодых семьях вопросы воспитания патриотизма, гражданственности не считаются важными и зачастую, вызывают лишь недоумение.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Актуальность проблемы:</a:t>
            </a:r>
            <a:r>
              <a:rPr lang="ru-RU" sz="2000" dirty="0">
                <a:solidFill>
                  <a:srgbClr val="11111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отсутствие интереса к Российской Армии.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6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4447" y="80542"/>
            <a:ext cx="8856984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Цель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проекта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  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формирование 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чувство патриотизма у детей среднего дошкольного возраста; 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приобщение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родителей к участию в жизни детского сада. 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  Задачи проекта: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Для детей: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&amp;quot"/>
                <a:ea typeface="Times New Roman"/>
              </a:rPr>
              <a:t>-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познакомить детей с историей возникновения  праздника «День защитника Отечества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-расширять представления детей о Российской Армии, о видах войск, о людях военных профессий.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-развивать  коммуникативные навыки  детей;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-способствовать развитию речи через выразительное чтение стихов, 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обогащать словарь новыми словами;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-способствовать развитию творческой инициативы и поисковой деятельности дошкольников.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воспитывать чувство патриотизма у дошкольников;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-воспитывать чувство уважения к российскому воину</a:t>
            </a:r>
            <a:r>
              <a:rPr lang="ru-RU" sz="2000" dirty="0">
                <a:solidFill>
                  <a:srgbClr val="000000"/>
                </a:solidFill>
                <a:latin typeface="&amp;quot"/>
                <a:ea typeface="Times New Roman"/>
              </a:rPr>
              <a:t>;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-воспитывать чувство любви и гордости за свою страну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28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4367" y="215852"/>
            <a:ext cx="878497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&amp;quot"/>
                <a:ea typeface="Times New Roman"/>
              </a:rPr>
              <a:t>Для педагогов:</a:t>
            </a:r>
            <a:endParaRPr lang="ru-RU" sz="18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совершенствование профессионального уровня педагогов;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-рост творческой активности педагогов;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-развитие навыков планирования;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-создание  условий для взаимодействия с семьями воспитанников;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&amp;quot"/>
                <a:ea typeface="Times New Roman"/>
              </a:rPr>
              <a:t>Для родителей:</a:t>
            </a:r>
            <a:endParaRPr lang="ru-RU" sz="18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-обеспечение преемственности в воспитании ребенка в детском учреждении и в семье;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-привлечение родителей к совместной  вместе с детьми и педагогами деятельности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2000" b="1" u="sng" dirty="0" smtClean="0">
                <a:solidFill>
                  <a:srgbClr val="000000"/>
                </a:solidFill>
                <a:latin typeface="&amp;quot"/>
                <a:ea typeface="Times New Roman"/>
              </a:rPr>
              <a:t> </a:t>
            </a:r>
            <a:r>
              <a:rPr lang="ru-RU" sz="1800" b="1" u="sng" dirty="0">
                <a:solidFill>
                  <a:srgbClr val="000000"/>
                </a:solidFill>
                <a:latin typeface="&amp;quot"/>
                <a:ea typeface="Times New Roman"/>
              </a:rPr>
              <a:t>Предполагаемый результат:</a:t>
            </a:r>
            <a:endParaRPr lang="ru-RU" sz="18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&amp;quot"/>
                <a:ea typeface="Times New Roman"/>
              </a:rPr>
              <a:t>для детей: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воспитание уважительного отношения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Российской Армии;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-стремление к совершенствованию своих физических качеств (быстрота, ловкость, выносливость)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воспитание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мальчиков желание в будущем стать защитником Отечества;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&amp;quot"/>
                <a:ea typeface="Times New Roman"/>
              </a:rPr>
              <a:t>для педагогов: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&amp;quot"/>
                <a:ea typeface="Times New Roman"/>
              </a:rPr>
              <a:t>-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самореализация, повышение творческого потенциала;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-накопление практических навыков проектной деятельности;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&amp;quot"/>
                <a:ea typeface="Times New Roman"/>
              </a:rPr>
              <a:t>для родителей: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-повышение уровня информированности родителей о деятельности ДОУ;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-укрепление заинтересованности родителей в сотрудничестве с ДОУ;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25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4407" y="0"/>
            <a:ext cx="9073007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Этапы реализации проекта.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800" b="1" u="sng" dirty="0">
                <a:latin typeface="Times New Roman"/>
                <a:ea typeface="Calibri"/>
                <a:cs typeface="Times New Roman"/>
              </a:rPr>
              <a:t>ПОДГОТОВИТЕЛЬНЫЙ ЭТАП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 Подбор литературного материала: стихи, загадки, рассказы об армии.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2. Подбор информации для реализации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проекта через ИКТ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: песни, презентация.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3. Подготовка материала для продуктивной деятельности </a:t>
            </a:r>
            <a:r>
              <a:rPr lang="ru-RU" sz="1600" i="1" dirty="0">
                <a:latin typeface="Times New Roman"/>
                <a:ea typeface="Calibri"/>
                <a:cs typeface="Times New Roman"/>
              </a:rPr>
              <a:t>(для изготовления поделок-подарков,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стенда )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4. Пополнение развивающей 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среды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: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800" b="1" u="sng" dirty="0">
                <a:latin typeface="Times New Roman"/>
                <a:ea typeface="Calibri"/>
                <a:cs typeface="Times New Roman"/>
              </a:rPr>
              <a:t>ОСНОВНОЙ ЭТАП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1. Беседа «Защитники Отечества 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2. Беседа «Наша Армия – сильна!»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3. Заучивание стихотворений «Слава Армии Российской», «Наша Армия родная».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4. Чтение рассказов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Л.Кассиля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«Твои защитники», Ю. Ильинского «На земле, в небесах и на море», В. Тюрина «Ездим, плаваем, летаем»,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А.Митяева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«Почему армия родная?».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5. Разучивание песен: «Мой папа», «Любим Армию свою».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6. Слушание патриотической песни «Бравые солдаты».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7. Выставка рисунков «Слава Армии родной».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8. Изготовление подарков для пап «Корабль»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9. НОД по познавательному развитию «День Защитника Отечества».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10.НОД по художественно-эстетическому развитию «Самолёт» (аппликация).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11. НОД по художественно-эстетическому развитию «Это Т-34, нет надёжней танка в мире» (рисование).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12. Сюжетно – ролевые игры «Моряки», «Лётчики», «На боевом посту».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13. Подвижные игры «Самолеты», «Сапер», «Танки», «Меткие стрелки», «Салют».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14. Дидактические игры «Узнай род войск», «Военные профессии», «Соберём картинку», «Что нужно человеку военной профессии».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15. Физкультминутки «Самолет», «Мы военные», «Пилоты», «А теперь на месте шаг», «Богатыри».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16. Пословицы и поговорки. 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25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0431" y="143843"/>
            <a:ext cx="777686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17. Пальчиковая гимнастика «Бойцы-молодцы», «Наша Армия», «Защитники Отечества».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18. Консультации для родителей: «История праздника 23 февраля», «Семейные традиции».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u="sng" dirty="0">
                <a:latin typeface="Times New Roman"/>
                <a:ea typeface="Calibri"/>
                <a:cs typeface="Times New Roman"/>
              </a:rPr>
              <a:t>ЗАВЕРШАЮЩИЙ ЭТАП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1.Стенд-поздравление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2.Изготовление подарков для пап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3.Праздничное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ко «Дню защитника Отечества»!</a:t>
            </a:r>
            <a:endParaRPr lang="ru-RU" sz="16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4.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 Презентации  проекта.  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u="sng" dirty="0" smtClean="0">
                <a:latin typeface="Times New Roman"/>
                <a:ea typeface="Calibri"/>
                <a:cs typeface="Times New Roman"/>
              </a:rPr>
              <a:t>Список используемой литературы :</a:t>
            </a:r>
            <a:endParaRPr lang="ru-RU" sz="1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1. Комарова Т. С. «Занятия по изобразительной деятельности в средней группе детского сада. Конспекты занятий. Средняя группа». Мозаика-Синтез, 2010 5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2. Малышева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А.Н.,Ермолаева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 Н.В. «Аппликация в детском саду» Москва, Академия развития, 2002г.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3.Швайко Г.С. «Занятия по изобразительной деятельности в детском саду. Средняя группа: программа, конспекты».  Москва 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Владос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2008г.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4.Кондрыкинская Л. А., «Дошкольникам о защитниках Отечества. Методическое пособие по патриотическому воспитанию в ДОУ». М., ТЦ «Сфера», 2005-203с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5.http://www.maaam.ru/detskijsad/nod-razvitie-rechi-po-teme-den-zaschitnika-otechestva.html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6.http://nsportal.ru/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detskii-sad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/</a:t>
            </a:r>
            <a:r>
              <a:rPr lang="ru-RU" sz="1600" dirty="0" err="1">
                <a:latin typeface="Times New Roman"/>
                <a:ea typeface="Calibri"/>
                <a:cs typeface="Times New Roman"/>
              </a:rPr>
              <a:t>raznoe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/syuzhetno-rolevaya-igra-kak-sredstvo-patrioticheskogo-vospitaniya-detei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7. http://actualcomment.ru/theme/2219/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96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31" b="13616"/>
          <a:stretch/>
        </p:blipFill>
        <p:spPr bwMode="auto">
          <a:xfrm>
            <a:off x="1980431" y="647899"/>
            <a:ext cx="3315591" cy="264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7" b="35969"/>
          <a:stretch/>
        </p:blipFill>
        <p:spPr bwMode="auto">
          <a:xfrm>
            <a:off x="6607428" y="628716"/>
            <a:ext cx="3556517" cy="268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639" y="3528219"/>
            <a:ext cx="4968552" cy="3298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0471" y="7183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НОД по художественно-эстетическому развитию «Это Т-34, нет надёжней танка в мире» (рисование).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52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1862" y="3384203"/>
            <a:ext cx="4519931" cy="3389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1112" y="559944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25"/>
          <a:stretch/>
        </p:blipFill>
        <p:spPr bwMode="auto">
          <a:xfrm>
            <a:off x="6300911" y="559944"/>
            <a:ext cx="36004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4447" y="0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НОД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 художественно-эстетическому развитию «Самолёт» (аппликация).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4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38" r="18763"/>
          <a:stretch/>
        </p:blipFill>
        <p:spPr bwMode="auto">
          <a:xfrm>
            <a:off x="2340471" y="647899"/>
            <a:ext cx="3960440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99" r="22066" b="1863"/>
          <a:stretch/>
        </p:blipFill>
        <p:spPr bwMode="auto">
          <a:xfrm>
            <a:off x="7020991" y="359867"/>
            <a:ext cx="2974281" cy="341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13" r="14213"/>
          <a:stretch/>
        </p:blipFill>
        <p:spPr bwMode="auto">
          <a:xfrm>
            <a:off x="5220791" y="4227430"/>
            <a:ext cx="3384376" cy="255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8623" y="169275"/>
            <a:ext cx="4248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Беседа «Наша Армия – сильна!»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54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DC163321-F875-4495-8020-06862727054A}" vid="{3EA2DE63-1793-4657-ABED-657E7108D4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240</TotalTime>
  <Words>643</Words>
  <Application>Microsoft Office PowerPoint</Application>
  <PresentationFormat>Произвольный</PresentationFormat>
  <Paragraphs>97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</dc:creator>
  <cp:lastModifiedBy>1</cp:lastModifiedBy>
  <cp:revision>29</cp:revision>
  <dcterms:created xsi:type="dcterms:W3CDTF">2018-02-26T16:19:57Z</dcterms:created>
  <dcterms:modified xsi:type="dcterms:W3CDTF">2018-02-27T10:12:43Z</dcterms:modified>
</cp:coreProperties>
</file>