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6" r:id="rId3"/>
    <p:sldId id="257" r:id="rId4"/>
    <p:sldId id="258" r:id="rId5"/>
    <p:sldId id="259" r:id="rId6"/>
    <p:sldId id="265" r:id="rId7"/>
    <p:sldId id="260" r:id="rId8"/>
    <p:sldId id="261" r:id="rId9"/>
    <p:sldId id="269" r:id="rId10"/>
    <p:sldId id="268" r:id="rId11"/>
    <p:sldId id="262" r:id="rId12"/>
    <p:sldId id="264" r:id="rId13"/>
    <p:sldId id="270" r:id="rId14"/>
    <p:sldId id="267" r:id="rId15"/>
    <p:sldId id="271" r:id="rId16"/>
    <p:sldId id="263" r:id="rId1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00D4"/>
    <a:srgbClr val="000066"/>
    <a:srgbClr val="800000"/>
    <a:srgbClr val="C13503"/>
    <a:srgbClr val="009900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33" autoAdjust="0"/>
    <p:restoredTop sz="94500" autoAdjust="0"/>
  </p:normalViewPr>
  <p:slideViewPr>
    <p:cSldViewPr>
      <p:cViewPr varScale="1">
        <p:scale>
          <a:sx n="65" d="100"/>
          <a:sy n="65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06/relationships/legacyDocTextInfo" Target="legacyDocTextInfo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openxmlformats.org/officeDocument/2006/relationships/image" Target="../media/image14.png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107F58-355E-452F-8CE5-041ADAEBF03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136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BA4C83-6168-4B5D-B061-D1FE51E5849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C14D88-9A94-4F7C-A9A8-0B56117ECBDB}" type="slidenum">
              <a:rPr lang="ru-RU"/>
              <a:pPr/>
              <a:t>1</a:t>
            </a:fld>
            <a:endParaRPr lang="ru-RU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886200"/>
            <a:ext cx="8610600" cy="998538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953000"/>
            <a:ext cx="8610600" cy="838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r>
              <a:rPr lang="ru-RU"/>
              <a:t>Подзаголовок</a:t>
            </a: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2473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2474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853EF38-66C6-4AEF-90DD-F5CFCB5BBC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EE9D8-0F4A-4A2D-A2BE-AA4EB97817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400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400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21A05-6571-4D56-B748-8E80FAB911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FE5FC-C589-4C0E-9651-A02812C8EA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73C1B-55E6-4D7A-9F9A-DDDD381640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6764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32DAF-4D73-4771-A1C4-92F1B3DDD5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DD217-214C-48CB-B6C6-FA69AE478B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45B04-70D8-4C22-9D2B-8955390668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99077-D82A-424D-97CB-A7A6510EE0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C265E-432E-447C-BB52-2E8821FEC6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4479D-F4EE-461E-BF4D-2A77519C87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152400"/>
            <a:ext cx="7467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6144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6144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D46BB0-4005-4760-9931-98034E103AC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yaroslaw.narod.ru/o3201.gif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B77BB3E4-74E3-4378-91CC-21138C967F13}" type="slidenum">
              <a:rPr lang="ru-RU"/>
              <a:pPr/>
              <a:t>1</a:t>
            </a:fld>
            <a:endParaRPr lang="ru-RU"/>
          </a:p>
        </p:txBody>
      </p:sp>
      <p:sp>
        <p:nvSpPr>
          <p:cNvPr id="111622" name="WordArt 6"/>
          <p:cNvSpPr>
            <a:spLocks noChangeArrowheads="1" noChangeShapeType="1" noTextEdit="1"/>
          </p:cNvSpPr>
          <p:nvPr/>
        </p:nvSpPr>
        <p:spPr bwMode="auto">
          <a:xfrm>
            <a:off x="2268538" y="3789363"/>
            <a:ext cx="4427537" cy="998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i="1" kern="10" dirty="0">
                <a:ln w="222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66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Альдегиды</a:t>
            </a:r>
          </a:p>
        </p:txBody>
      </p:sp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260350" y="6140450"/>
            <a:ext cx="8178800" cy="584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96"/>
              </a:avLst>
            </a:prstTxWarp>
          </a:bodyPr>
          <a:lstStyle/>
          <a:p>
            <a:r>
              <a:rPr lang="ru-RU" sz="3600" i="1" kern="10" dirty="0" smtClean="0">
                <a:ln w="222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Дополненный вариант </a:t>
            </a:r>
            <a:endParaRPr lang="ru-RU" sz="3600" i="1" kern="10" dirty="0">
              <a:ln w="222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получения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Окисление спиртов с помощью дихромата калия в кислой среде.</a:t>
            </a:r>
            <a:br>
              <a:rPr lang="ru-RU" dirty="0" smtClean="0"/>
            </a:br>
            <a:r>
              <a:rPr lang="ru-RU" dirty="0" smtClean="0"/>
              <a:t>1. СН</a:t>
            </a:r>
            <a:r>
              <a:rPr lang="ru-RU" sz="2000" dirty="0" smtClean="0"/>
              <a:t>3</a:t>
            </a:r>
            <a:r>
              <a:rPr lang="ru-RU" dirty="0" smtClean="0"/>
              <a:t>-СН</a:t>
            </a:r>
            <a:r>
              <a:rPr lang="ru-RU" sz="2000" dirty="0" smtClean="0"/>
              <a:t>2</a:t>
            </a:r>
            <a:r>
              <a:rPr lang="ru-RU" dirty="0" smtClean="0"/>
              <a:t>-ОН + </a:t>
            </a:r>
            <a:r>
              <a:rPr lang="en-US" dirty="0" smtClean="0"/>
              <a:t>[</a:t>
            </a:r>
            <a:r>
              <a:rPr lang="ru-RU" dirty="0" smtClean="0"/>
              <a:t>О</a:t>
            </a:r>
            <a:r>
              <a:rPr lang="en-US" dirty="0" smtClean="0"/>
              <a:t>]</a:t>
            </a:r>
            <a:r>
              <a:rPr lang="ru-RU" dirty="0" smtClean="0"/>
              <a:t> → СН</a:t>
            </a:r>
            <a:r>
              <a:rPr lang="ru-RU" sz="2000" dirty="0" smtClean="0"/>
              <a:t>3</a:t>
            </a:r>
            <a:r>
              <a:rPr lang="ru-RU" dirty="0" smtClean="0"/>
              <a:t>-СН=О + Н</a:t>
            </a:r>
            <a:r>
              <a:rPr lang="ru-RU" sz="2000" dirty="0" smtClean="0"/>
              <a:t>2</a:t>
            </a:r>
            <a:r>
              <a:rPr lang="ru-RU" dirty="0" smtClean="0"/>
              <a:t>О</a:t>
            </a:r>
            <a:endParaRPr lang="en-US" dirty="0" smtClean="0"/>
          </a:p>
          <a:p>
            <a:r>
              <a:rPr lang="ru-RU" dirty="0" smtClean="0"/>
              <a:t>Окисление оксидом меди при нагревании.</a:t>
            </a:r>
            <a:br>
              <a:rPr lang="ru-RU" dirty="0" smtClean="0"/>
            </a:br>
            <a:r>
              <a:rPr lang="ru-RU" dirty="0" smtClean="0"/>
              <a:t>2. СН</a:t>
            </a:r>
            <a:r>
              <a:rPr lang="ru-RU" sz="2000" dirty="0" smtClean="0"/>
              <a:t>3</a:t>
            </a:r>
            <a:r>
              <a:rPr lang="ru-RU" dirty="0" smtClean="0"/>
              <a:t>-ОН + С</a:t>
            </a:r>
            <a:r>
              <a:rPr lang="en-US" dirty="0" err="1" smtClean="0"/>
              <a:t>uO</a:t>
            </a:r>
            <a:r>
              <a:rPr lang="en-US" dirty="0" smtClean="0"/>
              <a:t> </a:t>
            </a:r>
            <a:r>
              <a:rPr lang="ru-RU" dirty="0" smtClean="0"/>
              <a:t>→</a:t>
            </a:r>
            <a:r>
              <a:rPr lang="en-US" dirty="0" smtClean="0"/>
              <a:t> </a:t>
            </a:r>
            <a:r>
              <a:rPr lang="ru-RU" dirty="0" smtClean="0"/>
              <a:t>СН=О + Н</a:t>
            </a:r>
            <a:r>
              <a:rPr lang="ru-RU" sz="2000" dirty="0" smtClean="0"/>
              <a:t>2</a:t>
            </a:r>
            <a:r>
              <a:rPr lang="ru-RU" dirty="0" smtClean="0"/>
              <a:t>О</a:t>
            </a:r>
            <a:r>
              <a:rPr lang="en-US" dirty="0" smtClean="0"/>
              <a:t> + </a:t>
            </a:r>
            <a:r>
              <a:rPr lang="ru-RU" dirty="0" smtClean="0"/>
              <a:t>С</a:t>
            </a:r>
            <a:r>
              <a:rPr lang="en-US" dirty="0" smtClean="0"/>
              <a:t>u</a:t>
            </a:r>
            <a:endParaRPr lang="ru-RU" dirty="0" smtClean="0"/>
          </a:p>
          <a:p>
            <a:r>
              <a:rPr lang="ru-RU" dirty="0" smtClean="0"/>
              <a:t>Дегидрирование первичных спиртов.(</a:t>
            </a:r>
            <a:r>
              <a:rPr lang="en-US" dirty="0" smtClean="0"/>
              <a:t>Pt)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 СН</a:t>
            </a:r>
            <a:r>
              <a:rPr lang="ru-RU" sz="2000" dirty="0" smtClean="0"/>
              <a:t>3</a:t>
            </a:r>
            <a:r>
              <a:rPr lang="ru-RU" dirty="0" smtClean="0"/>
              <a:t>-СН</a:t>
            </a:r>
            <a:r>
              <a:rPr lang="ru-RU" sz="2000" dirty="0" smtClean="0"/>
              <a:t>2</a:t>
            </a:r>
            <a:r>
              <a:rPr lang="ru-RU" dirty="0" smtClean="0"/>
              <a:t>-ОН → СН</a:t>
            </a:r>
            <a:r>
              <a:rPr lang="ru-RU" sz="2000" dirty="0" smtClean="0"/>
              <a:t>3</a:t>
            </a:r>
            <a:r>
              <a:rPr lang="ru-RU" dirty="0" smtClean="0"/>
              <a:t>-СН=О + Н</a:t>
            </a:r>
            <a:r>
              <a:rPr lang="ru-RU" sz="2000" dirty="0" smtClean="0"/>
              <a:t>2</a:t>
            </a:r>
          </a:p>
          <a:p>
            <a:r>
              <a:rPr lang="ru-RU" dirty="0" smtClean="0"/>
              <a:t>Из </a:t>
            </a:r>
            <a:r>
              <a:rPr lang="ru-RU" dirty="0" err="1" smtClean="0"/>
              <a:t>дигалогензамещённых</a:t>
            </a:r>
            <a:r>
              <a:rPr lang="ru-RU" dirty="0" smtClean="0"/>
              <a:t> щёлочью.</a:t>
            </a:r>
            <a:br>
              <a:rPr lang="ru-RU" dirty="0" smtClean="0"/>
            </a:br>
            <a:r>
              <a:rPr lang="ru-RU" sz="2400" dirty="0" smtClean="0"/>
              <a:t>4. СН3-СНС</a:t>
            </a:r>
            <a:r>
              <a:rPr lang="en-US" sz="2400" dirty="0" smtClean="0"/>
              <a:t>l</a:t>
            </a:r>
            <a:r>
              <a:rPr lang="ru-RU" sz="2400" dirty="0" smtClean="0"/>
              <a:t>2</a:t>
            </a:r>
            <a:r>
              <a:rPr lang="en-US" sz="2400" dirty="0" smtClean="0"/>
              <a:t>+2Na</a:t>
            </a:r>
            <a:r>
              <a:rPr lang="ru-RU" sz="2400" dirty="0" smtClean="0"/>
              <a:t>ОН→</a:t>
            </a:r>
            <a:r>
              <a:rPr lang="en-US" sz="2400" dirty="0" smtClean="0"/>
              <a:t> 2Na</a:t>
            </a:r>
            <a:r>
              <a:rPr lang="ru-RU" sz="2400" dirty="0" smtClean="0"/>
              <a:t>С</a:t>
            </a:r>
            <a:r>
              <a:rPr lang="en-US" sz="2400" dirty="0" smtClean="0"/>
              <a:t>l+</a:t>
            </a:r>
            <a:r>
              <a:rPr lang="ru-RU" sz="2400" dirty="0" smtClean="0"/>
              <a:t>СН3-СН=О + Н</a:t>
            </a:r>
            <a:r>
              <a:rPr lang="ru-RU" sz="1800" dirty="0" smtClean="0"/>
              <a:t>2</a:t>
            </a:r>
            <a:r>
              <a:rPr lang="ru-RU" sz="2400" dirty="0" smtClean="0"/>
              <a:t>О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E5FC-C589-4C0E-9651-A02812C8EA2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D60A-E3CB-4604-904E-271732BC3D0A}" type="slidenum">
              <a:rPr lang="ru-RU"/>
              <a:pPr/>
              <a:t>11</a:t>
            </a:fld>
            <a:endParaRPr lang="ru-RU"/>
          </a:p>
        </p:txBody>
      </p:sp>
      <p:graphicFrame>
        <p:nvGraphicFramePr>
          <p:cNvPr id="125959" name="Organization Chart 7"/>
          <p:cNvGraphicFramePr>
            <a:graphicFrameLocks noChangeAspect="1"/>
          </p:cNvGraphicFramePr>
          <p:nvPr>
            <p:ph idx="1"/>
          </p:nvPr>
        </p:nvGraphicFramePr>
        <p:xfrm>
          <a:off x="177800" y="225425"/>
          <a:ext cx="8637588" cy="6269038"/>
        </p:xfrm>
        <a:graphic>
          <a:graphicData uri="http://schemas.openxmlformats.org/drawingml/2006/compatibility">
            <com:legacyDrawing xmlns:com="http://schemas.openxmlformats.org/drawingml/2006/compatibility" spid="_x0000_s12595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84D8-A3C0-48AD-8212-1785A72C1E49}" type="slidenum">
              <a:rPr lang="ru-RU"/>
              <a:pPr/>
              <a:t>12</a:t>
            </a:fld>
            <a:endParaRPr lang="ru-RU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Химические </a:t>
            </a:r>
            <a:r>
              <a:rPr lang="ru-RU" sz="4000" dirty="0"/>
              <a:t>свойства</a:t>
            </a:r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kumimoji="0" lang="ru-RU" sz="2800" dirty="0" smtClean="0"/>
              <a:t>Условно </a:t>
            </a:r>
            <a:r>
              <a:rPr kumimoji="0" lang="ru-RU" sz="2800" dirty="0" err="1" smtClean="0"/>
              <a:t>р-ции</a:t>
            </a:r>
            <a:r>
              <a:rPr kumimoji="0" lang="ru-RU" sz="2800" dirty="0" smtClean="0"/>
              <a:t> можно разделить на 3 группы.</a:t>
            </a:r>
            <a:endParaRPr kumimoji="0" lang="en-US" sz="2800" dirty="0" smtClean="0"/>
          </a:p>
          <a:p>
            <a:pPr marL="609600" indent="-609600">
              <a:buNone/>
            </a:pPr>
            <a:r>
              <a:rPr kumimoji="0" lang="ru-RU" sz="2800" dirty="0" smtClean="0">
                <a:solidFill>
                  <a:srgbClr val="FF0000"/>
                </a:solidFill>
              </a:rPr>
              <a:t>	</a:t>
            </a:r>
            <a:r>
              <a:rPr kumimoji="0" lang="ru-RU" sz="1600" dirty="0" smtClean="0">
                <a:solidFill>
                  <a:srgbClr val="FF0000"/>
                </a:solidFill>
              </a:rPr>
              <a:t>Н</a:t>
            </a:r>
            <a:r>
              <a:rPr kumimoji="0" lang="ru-RU" sz="1600" dirty="0" smtClean="0"/>
              <a:t> – С – </a:t>
            </a:r>
            <a:r>
              <a:rPr kumimoji="0" lang="en-US" sz="1600" dirty="0" smtClean="0">
                <a:solidFill>
                  <a:srgbClr val="00CCFF"/>
                </a:solidFill>
              </a:rPr>
              <a:t>R  </a:t>
            </a:r>
            <a:r>
              <a:rPr kumimoji="0" lang="ru-RU" sz="1600" dirty="0" smtClean="0">
                <a:solidFill>
                  <a:srgbClr val="FF0000"/>
                </a:solidFill>
              </a:rPr>
              <a:t>Протекающие за счёт атома Н карбонильной группы.</a:t>
            </a:r>
            <a:r>
              <a:rPr kumimoji="0" lang="en-US" sz="1600" dirty="0" smtClean="0"/>
              <a:t/>
            </a:r>
            <a:br>
              <a:rPr kumimoji="0" lang="en-US" sz="1600" dirty="0" smtClean="0"/>
            </a:br>
            <a:r>
              <a:rPr kumimoji="0" lang="en-US" sz="1600" dirty="0" smtClean="0"/>
              <a:t>       </a:t>
            </a:r>
            <a:r>
              <a:rPr kumimoji="0" lang="en-US" sz="1600" dirty="0" err="1" smtClean="0">
                <a:latin typeface="Agency FB"/>
              </a:rPr>
              <a:t>ll</a:t>
            </a:r>
            <a:endParaRPr kumimoji="0" lang="en-US" sz="1600" dirty="0" smtClean="0">
              <a:latin typeface="Agency FB"/>
            </a:endParaRPr>
          </a:p>
          <a:p>
            <a:pPr marL="609600" indent="-609600">
              <a:buNone/>
            </a:pPr>
            <a:r>
              <a:rPr kumimoji="0" lang="ru-RU" sz="1600" dirty="0" smtClean="0"/>
              <a:t>	</a:t>
            </a:r>
            <a:r>
              <a:rPr kumimoji="0" lang="en-US" sz="1600" dirty="0" smtClean="0"/>
              <a:t>      </a:t>
            </a:r>
            <a:r>
              <a:rPr kumimoji="0" lang="en-US" sz="1600" dirty="0" smtClean="0">
                <a:solidFill>
                  <a:srgbClr val="FFC000"/>
                </a:solidFill>
              </a:rPr>
              <a:t>O</a:t>
            </a:r>
            <a:endParaRPr kumimoji="0" lang="ru-RU" sz="1600" dirty="0" smtClean="0">
              <a:solidFill>
                <a:srgbClr val="FFC000"/>
              </a:solidFill>
            </a:endParaRPr>
          </a:p>
          <a:p>
            <a:pPr marL="609600" indent="-609600">
              <a:buNone/>
            </a:pPr>
            <a:r>
              <a:rPr kumimoji="0" lang="ru-RU" sz="2800" dirty="0" smtClean="0"/>
              <a:t>1. </a:t>
            </a:r>
            <a:r>
              <a:rPr kumimoji="0" lang="ru-RU" sz="2800" dirty="0" smtClean="0">
                <a:solidFill>
                  <a:srgbClr val="FF0000"/>
                </a:solidFill>
              </a:rPr>
              <a:t>Н</a:t>
            </a:r>
            <a:r>
              <a:rPr kumimoji="0" lang="ru-RU" sz="2800" dirty="0" smtClean="0"/>
              <a:t> – С – </a:t>
            </a:r>
            <a:r>
              <a:rPr kumimoji="0" lang="en-US" sz="2800" dirty="0" smtClean="0"/>
              <a:t>R</a:t>
            </a:r>
            <a:r>
              <a:rPr kumimoji="0" lang="ru-RU" sz="2800" dirty="0" smtClean="0"/>
              <a:t> + </a:t>
            </a:r>
            <a:r>
              <a:rPr kumimoji="0" lang="en-US" sz="2800" dirty="0" smtClean="0"/>
              <a:t>Ag</a:t>
            </a:r>
            <a:r>
              <a:rPr kumimoji="0" lang="en-US" sz="1800" dirty="0" smtClean="0"/>
              <a:t>2</a:t>
            </a:r>
            <a:r>
              <a:rPr kumimoji="0" lang="en-US" sz="2800" dirty="0" smtClean="0">
                <a:solidFill>
                  <a:srgbClr val="FF0000"/>
                </a:solidFill>
              </a:rPr>
              <a:t>O</a:t>
            </a:r>
            <a:r>
              <a:rPr kumimoji="0" lang="en-US" sz="2800" dirty="0" smtClean="0"/>
              <a:t> →R </a:t>
            </a:r>
            <a:r>
              <a:rPr kumimoji="0" lang="ru-RU" sz="2800" dirty="0" smtClean="0"/>
              <a:t>– С – </a:t>
            </a:r>
            <a:r>
              <a:rPr kumimoji="0" lang="ru-RU" sz="2800" dirty="0" smtClean="0">
                <a:solidFill>
                  <a:srgbClr val="FF0000"/>
                </a:solidFill>
              </a:rPr>
              <a:t>Н</a:t>
            </a:r>
            <a:r>
              <a:rPr kumimoji="0" lang="en-US" sz="2800" dirty="0" smtClean="0">
                <a:solidFill>
                  <a:srgbClr val="FF0000"/>
                </a:solidFill>
              </a:rPr>
              <a:t>O</a:t>
            </a:r>
            <a:r>
              <a:rPr kumimoji="0" lang="ru-RU" sz="2800" dirty="0" smtClean="0"/>
              <a:t> + </a:t>
            </a:r>
            <a:r>
              <a:rPr kumimoji="0" lang="en-US" sz="2800" dirty="0" smtClean="0"/>
              <a:t>2Ag </a:t>
            </a:r>
            <a:br>
              <a:rPr kumimoji="0" lang="en-US" sz="2800" dirty="0" smtClean="0"/>
            </a:br>
            <a:r>
              <a:rPr kumimoji="0" lang="en-US" sz="2800" dirty="0" smtClean="0"/>
              <a:t>     </a:t>
            </a:r>
            <a:r>
              <a:rPr kumimoji="0" lang="en-US" sz="2800" dirty="0" err="1" smtClean="0">
                <a:latin typeface="Agency FB"/>
              </a:rPr>
              <a:t>ll</a:t>
            </a:r>
            <a:r>
              <a:rPr kumimoji="0" lang="en-US" sz="2800" dirty="0" smtClean="0">
                <a:latin typeface="Agency FB"/>
              </a:rPr>
              <a:t>			          </a:t>
            </a:r>
            <a:r>
              <a:rPr kumimoji="0" lang="en-US" sz="2800" dirty="0" err="1" smtClean="0">
                <a:latin typeface="Agency FB"/>
              </a:rPr>
              <a:t>ll</a:t>
            </a:r>
            <a:endParaRPr kumimoji="0" lang="en-US" sz="2800" dirty="0" smtClean="0">
              <a:latin typeface="Agency FB"/>
            </a:endParaRPr>
          </a:p>
          <a:p>
            <a:pPr marL="609600" indent="-609600">
              <a:buNone/>
            </a:pPr>
            <a:r>
              <a:rPr kumimoji="0" lang="ru-RU" sz="2800" dirty="0" smtClean="0"/>
              <a:t>	</a:t>
            </a:r>
            <a:r>
              <a:rPr kumimoji="0" lang="en-US" sz="2800" dirty="0" smtClean="0"/>
              <a:t>    O			      </a:t>
            </a:r>
            <a:r>
              <a:rPr kumimoji="0" lang="en-US" sz="2800" dirty="0" err="1" smtClean="0"/>
              <a:t>O</a:t>
            </a:r>
            <a:endParaRPr kumimoji="0" lang="en-US" sz="2800" dirty="0" smtClean="0"/>
          </a:p>
          <a:p>
            <a:pPr marL="609600" indent="-609600">
              <a:buNone/>
            </a:pPr>
            <a:r>
              <a:rPr kumimoji="0" lang="en-US" sz="2800" dirty="0" smtClean="0"/>
              <a:t>2</a:t>
            </a:r>
            <a:r>
              <a:rPr kumimoji="0" lang="ru-RU" sz="2800" dirty="0" smtClean="0"/>
              <a:t>. </a:t>
            </a:r>
            <a:r>
              <a:rPr kumimoji="0" lang="ru-RU" sz="2400" dirty="0" smtClean="0">
                <a:solidFill>
                  <a:srgbClr val="FF0000"/>
                </a:solidFill>
              </a:rPr>
              <a:t>Н</a:t>
            </a:r>
            <a:r>
              <a:rPr kumimoji="0" lang="ru-RU" sz="2400" dirty="0" smtClean="0"/>
              <a:t> – С – </a:t>
            </a:r>
            <a:r>
              <a:rPr kumimoji="0" lang="en-US" sz="2400" dirty="0" smtClean="0"/>
              <a:t>R</a:t>
            </a:r>
            <a:r>
              <a:rPr kumimoji="0" lang="ru-RU" sz="2400" dirty="0" smtClean="0"/>
              <a:t> + 2</a:t>
            </a:r>
            <a:r>
              <a:rPr kumimoji="0" lang="en-US" sz="2400" dirty="0" smtClean="0"/>
              <a:t>Cu(OH)</a:t>
            </a:r>
            <a:r>
              <a:rPr kumimoji="0" lang="en-US" sz="1800" dirty="0" smtClean="0"/>
              <a:t>2</a:t>
            </a:r>
            <a:r>
              <a:rPr kumimoji="0" lang="en-US" sz="2400" dirty="0" smtClean="0"/>
              <a:t> →R </a:t>
            </a:r>
            <a:r>
              <a:rPr kumimoji="0" lang="ru-RU" sz="2400" dirty="0" smtClean="0"/>
              <a:t>– С – </a:t>
            </a:r>
            <a:r>
              <a:rPr kumimoji="0" lang="ru-RU" sz="2400" dirty="0" smtClean="0">
                <a:solidFill>
                  <a:srgbClr val="FF0000"/>
                </a:solidFill>
              </a:rPr>
              <a:t>Н</a:t>
            </a:r>
            <a:r>
              <a:rPr kumimoji="0" lang="en-US" sz="2400" dirty="0" smtClean="0">
                <a:solidFill>
                  <a:srgbClr val="FF0000"/>
                </a:solidFill>
              </a:rPr>
              <a:t>O</a:t>
            </a:r>
            <a:r>
              <a:rPr kumimoji="0" lang="ru-RU" sz="2400" dirty="0" smtClean="0"/>
              <a:t> + 2</a:t>
            </a:r>
            <a:r>
              <a:rPr kumimoji="0" lang="en-US" sz="2400" dirty="0" err="1" smtClean="0"/>
              <a:t>CuOH</a:t>
            </a:r>
            <a:r>
              <a:rPr kumimoji="0" lang="en-US" sz="2400" dirty="0" smtClean="0"/>
              <a:t> + </a:t>
            </a:r>
            <a:r>
              <a:rPr kumimoji="0" lang="en-US" sz="2800" dirty="0" smtClean="0"/>
              <a:t>H</a:t>
            </a:r>
            <a:r>
              <a:rPr kumimoji="0" lang="en-US" sz="1800" dirty="0" smtClean="0"/>
              <a:t>2</a:t>
            </a:r>
            <a:r>
              <a:rPr kumimoji="0" lang="en-US" sz="2800" dirty="0" smtClean="0"/>
              <a:t>O </a:t>
            </a:r>
            <a:br>
              <a:rPr kumimoji="0" lang="en-US" sz="2800" dirty="0" smtClean="0"/>
            </a:br>
            <a:r>
              <a:rPr kumimoji="0" lang="en-US" sz="2800" dirty="0" smtClean="0"/>
              <a:t>    </a:t>
            </a:r>
            <a:r>
              <a:rPr kumimoji="0" lang="en-US" sz="2800" dirty="0" err="1" smtClean="0">
                <a:latin typeface="Agency FB"/>
              </a:rPr>
              <a:t>ll</a:t>
            </a:r>
            <a:r>
              <a:rPr kumimoji="0" lang="en-US" sz="2800" dirty="0" smtClean="0">
                <a:latin typeface="Agency FB"/>
              </a:rPr>
              <a:t>			           </a:t>
            </a:r>
            <a:r>
              <a:rPr kumimoji="0" lang="en-US" sz="2800" dirty="0" err="1" smtClean="0">
                <a:latin typeface="Agency FB"/>
              </a:rPr>
              <a:t>ll</a:t>
            </a:r>
            <a:endParaRPr kumimoji="0" lang="en-US" sz="2800" dirty="0" smtClean="0">
              <a:latin typeface="Agency FB"/>
            </a:endParaRPr>
          </a:p>
          <a:p>
            <a:pPr marL="609600" indent="-609600">
              <a:buNone/>
            </a:pPr>
            <a:r>
              <a:rPr kumimoji="0" lang="ru-RU" sz="2800" dirty="0" smtClean="0"/>
              <a:t>	</a:t>
            </a:r>
            <a:r>
              <a:rPr kumimoji="0" lang="en-US" sz="2800" dirty="0" smtClean="0"/>
              <a:t>   O			       </a:t>
            </a:r>
            <a:r>
              <a:rPr kumimoji="0" lang="en-US" sz="2800" dirty="0" err="1" smtClean="0"/>
              <a:t>O</a:t>
            </a:r>
            <a:endParaRPr kumimoji="0" lang="en-US" sz="2800" dirty="0" smtClean="0"/>
          </a:p>
          <a:p>
            <a:pPr marL="609600" indent="-609600">
              <a:buNone/>
            </a:pPr>
            <a:endParaRPr kumimoji="0" lang="ru-RU" sz="2800" dirty="0" smtClean="0"/>
          </a:p>
          <a:p>
            <a:pPr marL="609600" indent="-609600">
              <a:buNone/>
            </a:pPr>
            <a:endParaRPr kumimoji="0" lang="ru-RU" sz="2800" dirty="0" smtClean="0"/>
          </a:p>
          <a:p>
            <a:pPr marL="609600" indent="-609600">
              <a:buFont typeface="Wingdings" pitchFamily="2" charset="2"/>
              <a:buAutoNum type="arabicPeriod"/>
            </a:pPr>
            <a:endParaRPr kumimoji="0" lang="en-US" sz="2000" dirty="0">
              <a:ea typeface="Arial Unicode MS" pitchFamily="34" charset="-128"/>
              <a:cs typeface="Arial Unicode MS" pitchFamily="34" charset="-128"/>
            </a:endParaRPr>
          </a:p>
          <a:p>
            <a:pPr marL="609600" indent="-609600">
              <a:buFont typeface="Wingdings" pitchFamily="2" charset="2"/>
              <a:buNone/>
            </a:pPr>
            <a:endParaRPr kumimoji="0" lang="en-US" sz="2000" dirty="0"/>
          </a:p>
          <a:p>
            <a:pPr marL="609600" indent="-609600">
              <a:buFont typeface="Wingdings" pitchFamily="2" charset="2"/>
              <a:buNone/>
            </a:pPr>
            <a:endParaRPr kumimoji="0" lang="en-US" sz="2800" dirty="0"/>
          </a:p>
          <a:p>
            <a:pPr marL="609600" indent="-609600">
              <a:buFont typeface="Wingdings" pitchFamily="2" charset="2"/>
              <a:buNone/>
            </a:pPr>
            <a:endParaRPr kumimoji="0" lang="en-US" sz="2800" dirty="0"/>
          </a:p>
          <a:p>
            <a:pPr marL="609600" indent="-609600">
              <a:buFont typeface="Wingdings" pitchFamily="2" charset="2"/>
              <a:buNone/>
            </a:pPr>
            <a:r>
              <a:rPr kumimoji="0" lang="en-US" sz="2800" dirty="0"/>
              <a:t>      </a:t>
            </a:r>
          </a:p>
          <a:p>
            <a:pPr marL="609600" indent="-609600">
              <a:buFont typeface="Wingdings" pitchFamily="2" charset="2"/>
              <a:buNone/>
            </a:pP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Химические свойства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Реакция протекающая за счёт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карбонила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присутствии катализатора никеля.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E5FC-C589-4C0E-9651-A02812C8EA20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5900" y="2584450"/>
            <a:ext cx="84899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None/>
            </a:pPr>
            <a:r>
              <a:rPr lang="ru-RU" dirty="0" smtClean="0">
                <a:solidFill>
                  <a:srgbClr val="FFC000"/>
                </a:solidFill>
              </a:rPr>
              <a:t>          Н</a:t>
            </a:r>
            <a:r>
              <a:rPr lang="ru-RU" dirty="0" smtClean="0"/>
              <a:t> – С –СН</a:t>
            </a:r>
            <a:r>
              <a:rPr lang="ru-RU" sz="1800" dirty="0" smtClean="0"/>
              <a:t>3</a:t>
            </a:r>
            <a:r>
              <a:rPr lang="ru-RU" sz="1800" dirty="0" smtClean="0">
                <a:solidFill>
                  <a:srgbClr val="FFC000"/>
                </a:solidFill>
              </a:rPr>
              <a:t> </a:t>
            </a:r>
            <a:r>
              <a:rPr lang="ru-RU" dirty="0" smtClean="0"/>
              <a:t>+ </a:t>
            </a:r>
            <a:r>
              <a:rPr lang="ru-RU" dirty="0" smtClean="0">
                <a:solidFill>
                  <a:srgbClr val="FFC000"/>
                </a:solidFill>
              </a:rPr>
              <a:t>Н</a:t>
            </a:r>
            <a:r>
              <a:rPr lang="en-US" sz="1600" dirty="0" smtClean="0">
                <a:solidFill>
                  <a:srgbClr val="FFC000"/>
                </a:solidFill>
              </a:rPr>
              <a:t>2</a:t>
            </a:r>
            <a:r>
              <a:rPr lang="en-US" dirty="0" smtClean="0"/>
              <a:t> →</a:t>
            </a:r>
            <a:r>
              <a:rPr lang="ru-RU" dirty="0" smtClean="0"/>
              <a:t>СН</a:t>
            </a:r>
            <a:r>
              <a:rPr lang="ru-RU" sz="1800" dirty="0" smtClean="0"/>
              <a:t>3</a:t>
            </a:r>
            <a:r>
              <a:rPr lang="en-US" dirty="0" smtClean="0"/>
              <a:t> </a:t>
            </a:r>
            <a:r>
              <a:rPr lang="ru-RU" dirty="0" smtClean="0"/>
              <a:t>– С</a:t>
            </a:r>
            <a:r>
              <a:rPr lang="ru-RU" dirty="0" smtClean="0">
                <a:solidFill>
                  <a:srgbClr val="FFC000"/>
                </a:solidFill>
              </a:rPr>
              <a:t>Н</a:t>
            </a:r>
            <a:r>
              <a:rPr lang="ru-RU" sz="1800" dirty="0" smtClean="0">
                <a:solidFill>
                  <a:srgbClr val="FFC000"/>
                </a:solidFill>
              </a:rPr>
              <a:t>2</a:t>
            </a:r>
            <a:r>
              <a:rPr lang="ru-RU" dirty="0" smtClean="0"/>
              <a:t> </a:t>
            </a:r>
          </a:p>
          <a:p>
            <a:pPr marL="609600" indent="-609600" algn="l">
              <a:buNone/>
            </a:pPr>
            <a:r>
              <a:rPr lang="ru-RU" dirty="0" smtClean="0">
                <a:solidFill>
                  <a:srgbClr val="FFC000"/>
                </a:solidFill>
                <a:latin typeface="Agency FB"/>
              </a:rPr>
              <a:t>                                                     </a:t>
            </a:r>
            <a:r>
              <a:rPr lang="en-US" dirty="0" err="1" smtClean="0">
                <a:solidFill>
                  <a:srgbClr val="FFC000"/>
                </a:solidFill>
                <a:latin typeface="Agency FB"/>
              </a:rPr>
              <a:t>ll</a:t>
            </a:r>
            <a:r>
              <a:rPr lang="en-US" dirty="0" smtClean="0">
                <a:latin typeface="Agency FB"/>
              </a:rPr>
              <a:t>		</a:t>
            </a:r>
            <a:r>
              <a:rPr lang="ru-RU" dirty="0" smtClean="0">
                <a:latin typeface="Agency FB"/>
              </a:rPr>
              <a:t>      </a:t>
            </a:r>
            <a:r>
              <a:rPr lang="en-US" dirty="0" smtClean="0">
                <a:latin typeface="Agency FB"/>
              </a:rPr>
              <a:t>  </a:t>
            </a:r>
            <a:r>
              <a:rPr lang="ru-RU" dirty="0" smtClean="0">
                <a:latin typeface="Agency FB"/>
              </a:rPr>
              <a:t>                </a:t>
            </a:r>
            <a:r>
              <a:rPr lang="en-US" dirty="0" smtClean="0">
                <a:solidFill>
                  <a:srgbClr val="FFC000"/>
                </a:solidFill>
                <a:latin typeface="Agency FB"/>
              </a:rPr>
              <a:t>l</a:t>
            </a:r>
          </a:p>
          <a:p>
            <a:pPr marL="609600" indent="-609600" algn="l">
              <a:buNone/>
            </a:pPr>
            <a:r>
              <a:rPr lang="ru-RU" dirty="0" smtClean="0"/>
              <a:t>        			     </a:t>
            </a:r>
            <a:r>
              <a:rPr lang="en-US" dirty="0" smtClean="0">
                <a:solidFill>
                  <a:srgbClr val="FFC000"/>
                </a:solidFill>
              </a:rPr>
              <a:t>O</a:t>
            </a:r>
            <a:r>
              <a:rPr lang="en-US" dirty="0" smtClean="0"/>
              <a:t>		</a:t>
            </a:r>
            <a:r>
              <a:rPr lang="ru-RU" dirty="0" smtClean="0"/>
              <a:t>                  </a:t>
            </a:r>
            <a:r>
              <a:rPr lang="en-US" dirty="0" smtClean="0">
                <a:solidFill>
                  <a:srgbClr val="FFC000"/>
                </a:solidFill>
              </a:rPr>
              <a:t>O</a:t>
            </a:r>
            <a:r>
              <a:rPr lang="ru-RU" dirty="0" smtClean="0">
                <a:solidFill>
                  <a:srgbClr val="FFC000"/>
                </a:solidFill>
              </a:rPr>
              <a:t>Н</a:t>
            </a:r>
            <a:endParaRPr lang="en-US" dirty="0" smtClean="0">
              <a:solidFill>
                <a:srgbClr val="FFC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5900" y="5073650"/>
            <a:ext cx="84899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None/>
            </a:pPr>
            <a:r>
              <a:rPr lang="ru-RU" dirty="0" smtClean="0">
                <a:solidFill>
                  <a:srgbClr val="FFC000"/>
                </a:solidFill>
              </a:rPr>
              <a:t>          </a:t>
            </a:r>
            <a:r>
              <a:rPr lang="ru-RU" dirty="0" smtClean="0"/>
              <a:t>Н – С –</a:t>
            </a:r>
            <a:r>
              <a:rPr lang="ru-RU" dirty="0" smtClean="0">
                <a:solidFill>
                  <a:srgbClr val="00CCFF"/>
                </a:solidFill>
              </a:rPr>
              <a:t>СН</a:t>
            </a:r>
            <a:r>
              <a:rPr lang="ru-RU" sz="1800" dirty="0" smtClean="0">
                <a:solidFill>
                  <a:srgbClr val="00CCFF"/>
                </a:solidFill>
              </a:rPr>
              <a:t>3</a:t>
            </a:r>
            <a:r>
              <a:rPr lang="ru-RU" dirty="0" smtClean="0"/>
              <a:t>+ 3</a:t>
            </a:r>
            <a:r>
              <a:rPr lang="en-US" dirty="0" smtClean="0">
                <a:solidFill>
                  <a:srgbClr val="00CCFF"/>
                </a:solidFill>
              </a:rPr>
              <a:t>Cl</a:t>
            </a:r>
            <a:r>
              <a:rPr lang="en-US" sz="1600" dirty="0" smtClean="0">
                <a:solidFill>
                  <a:srgbClr val="00CCFF"/>
                </a:solidFill>
              </a:rPr>
              <a:t>2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→</a:t>
            </a:r>
            <a:r>
              <a:rPr lang="ru-RU" dirty="0" smtClean="0"/>
              <a:t>    </a:t>
            </a:r>
            <a:r>
              <a:rPr lang="ru-RU" dirty="0" smtClean="0">
                <a:solidFill>
                  <a:srgbClr val="00CCFF"/>
                </a:solidFill>
              </a:rPr>
              <a:t>С</a:t>
            </a:r>
            <a:r>
              <a:rPr lang="en-US" dirty="0" err="1" smtClean="0">
                <a:solidFill>
                  <a:srgbClr val="00CCFF"/>
                </a:solidFill>
              </a:rPr>
              <a:t>Cl</a:t>
            </a:r>
            <a:r>
              <a:rPr lang="ru-RU" sz="1600" dirty="0" smtClean="0">
                <a:solidFill>
                  <a:srgbClr val="00CCFF"/>
                </a:solidFill>
              </a:rPr>
              <a:t>3</a:t>
            </a:r>
            <a:r>
              <a:rPr lang="en-US" dirty="0" smtClean="0"/>
              <a:t> </a:t>
            </a:r>
            <a:r>
              <a:rPr lang="ru-RU" dirty="0" smtClean="0"/>
              <a:t>– СН + 3</a:t>
            </a:r>
            <a:r>
              <a:rPr lang="ru-RU" dirty="0" smtClean="0">
                <a:solidFill>
                  <a:srgbClr val="00CCFF"/>
                </a:solidFill>
              </a:rPr>
              <a:t>Н</a:t>
            </a:r>
            <a:r>
              <a:rPr lang="en-US" dirty="0" err="1" smtClean="0">
                <a:solidFill>
                  <a:srgbClr val="00CCFF"/>
                </a:solidFill>
              </a:rPr>
              <a:t>Cl</a:t>
            </a:r>
            <a:r>
              <a:rPr lang="ru-RU" dirty="0" smtClean="0"/>
              <a:t> </a:t>
            </a:r>
          </a:p>
          <a:p>
            <a:pPr marL="609600" indent="-609600" algn="l">
              <a:buNone/>
            </a:pPr>
            <a:r>
              <a:rPr lang="ru-RU" dirty="0" smtClean="0">
                <a:solidFill>
                  <a:srgbClr val="FFC000"/>
                </a:solidFill>
                <a:latin typeface="Agency FB"/>
              </a:rPr>
              <a:t>                                        </a:t>
            </a:r>
            <a:r>
              <a:rPr lang="en-US" dirty="0" err="1" smtClean="0">
                <a:latin typeface="Agency FB"/>
              </a:rPr>
              <a:t>ll</a:t>
            </a:r>
            <a:r>
              <a:rPr lang="en-US" dirty="0" smtClean="0">
                <a:latin typeface="Agency FB"/>
              </a:rPr>
              <a:t>		</a:t>
            </a:r>
            <a:r>
              <a:rPr lang="ru-RU" dirty="0" smtClean="0">
                <a:latin typeface="Agency FB"/>
              </a:rPr>
              <a:t>      </a:t>
            </a:r>
            <a:r>
              <a:rPr lang="en-US" dirty="0" smtClean="0">
                <a:latin typeface="Agency FB"/>
              </a:rPr>
              <a:t>  </a:t>
            </a:r>
            <a:r>
              <a:rPr lang="ru-RU" dirty="0" smtClean="0">
                <a:latin typeface="Agency FB"/>
              </a:rPr>
              <a:t>            </a:t>
            </a:r>
            <a:r>
              <a:rPr lang="en-US" dirty="0" smtClean="0">
                <a:solidFill>
                  <a:srgbClr val="FFC000"/>
                </a:solidFill>
                <a:latin typeface="Agency FB"/>
              </a:rPr>
              <a:t>   </a:t>
            </a:r>
            <a:r>
              <a:rPr lang="ru-RU" dirty="0" smtClean="0">
                <a:solidFill>
                  <a:srgbClr val="FFC000"/>
                </a:solidFill>
                <a:latin typeface="Agency FB"/>
              </a:rPr>
              <a:t>             </a:t>
            </a:r>
            <a:r>
              <a:rPr lang="en-US" dirty="0" err="1" smtClean="0">
                <a:latin typeface="Agency FB"/>
              </a:rPr>
              <a:t>ll</a:t>
            </a:r>
            <a:endParaRPr lang="en-US" dirty="0" smtClean="0">
              <a:solidFill>
                <a:srgbClr val="FFC000"/>
              </a:solidFill>
              <a:latin typeface="Agency FB"/>
            </a:endParaRPr>
          </a:p>
          <a:p>
            <a:pPr marL="609600" indent="-609600" algn="l">
              <a:buNone/>
            </a:pPr>
            <a:r>
              <a:rPr lang="ru-RU" dirty="0" smtClean="0"/>
              <a:t>        		       </a:t>
            </a:r>
            <a:r>
              <a:rPr lang="en-US" dirty="0" smtClean="0"/>
              <a:t>O		</a:t>
            </a:r>
            <a:r>
              <a:rPr lang="ru-RU" dirty="0" smtClean="0"/>
              <a:t>               </a:t>
            </a:r>
            <a:r>
              <a:rPr lang="en-US" dirty="0" smtClean="0"/>
              <a:t>   </a:t>
            </a:r>
            <a:r>
              <a:rPr lang="ru-RU" dirty="0" smtClean="0"/>
              <a:t>          </a:t>
            </a:r>
            <a:r>
              <a:rPr lang="en-US" dirty="0" smtClean="0"/>
              <a:t>O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1450" y="3829050"/>
            <a:ext cx="84899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l">
              <a:buNone/>
            </a:pPr>
            <a:r>
              <a:rPr lang="ru-RU" dirty="0" smtClean="0">
                <a:solidFill>
                  <a:srgbClr val="FFC000"/>
                </a:solidFill>
              </a:rPr>
              <a:t>          </a:t>
            </a:r>
            <a:r>
              <a:rPr lang="ru-RU" dirty="0" smtClean="0"/>
              <a:t>Реакция протекает за счёт углеводородного радикала</a:t>
            </a:r>
            <a:br>
              <a:rPr lang="ru-RU" dirty="0" smtClean="0"/>
            </a:br>
            <a:r>
              <a:rPr lang="ru-RU" dirty="0" smtClean="0"/>
              <a:t>с образованием </a:t>
            </a:r>
            <a:r>
              <a:rPr lang="ru-RU" dirty="0" err="1" smtClean="0"/>
              <a:t>трихлораля</a:t>
            </a:r>
            <a:r>
              <a:rPr lang="ru-RU" dirty="0" smtClean="0"/>
              <a:t>. </a:t>
            </a:r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Образование фенолформальдегидных смол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E5FC-C589-4C0E-9651-A02812C8EA20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AutoShape 13"/>
          <p:cNvSpPr>
            <a:spLocks noChangeArrowheads="1"/>
          </p:cNvSpPr>
          <p:nvPr/>
        </p:nvSpPr>
        <p:spPr bwMode="auto">
          <a:xfrm rot="5400000">
            <a:off x="526256" y="4664869"/>
            <a:ext cx="827087" cy="755650"/>
          </a:xfrm>
          <a:prstGeom prst="hexagon">
            <a:avLst>
              <a:gd name="adj" fmla="val 27363"/>
              <a:gd name="vf" fmla="val 115470"/>
            </a:avLst>
          </a:prstGeom>
          <a:solidFill>
            <a:srgbClr val="99CCFF"/>
          </a:solidFill>
          <a:ln w="317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Oval 14"/>
          <p:cNvSpPr>
            <a:spLocks noChangeArrowheads="1"/>
          </p:cNvSpPr>
          <p:nvPr/>
        </p:nvSpPr>
        <p:spPr bwMode="auto">
          <a:xfrm>
            <a:off x="777875" y="4845050"/>
            <a:ext cx="360362" cy="360362"/>
          </a:xfrm>
          <a:prstGeom prst="ellipse">
            <a:avLst/>
          </a:prstGeom>
          <a:solidFill>
            <a:schemeClr val="accent1"/>
          </a:solidFill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15"/>
          <p:cNvSpPr>
            <a:spLocks noChangeArrowheads="1"/>
          </p:cNvSpPr>
          <p:nvPr/>
        </p:nvSpPr>
        <p:spPr bwMode="auto">
          <a:xfrm rot="5400000">
            <a:off x="3047206" y="4664869"/>
            <a:ext cx="827087" cy="755650"/>
          </a:xfrm>
          <a:prstGeom prst="hexagon">
            <a:avLst>
              <a:gd name="adj" fmla="val 27363"/>
              <a:gd name="vf" fmla="val 115470"/>
            </a:avLst>
          </a:prstGeom>
          <a:solidFill>
            <a:srgbClr val="99CCFF"/>
          </a:solidFill>
          <a:ln w="317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Oval 16"/>
          <p:cNvSpPr>
            <a:spLocks noChangeArrowheads="1"/>
          </p:cNvSpPr>
          <p:nvPr/>
        </p:nvSpPr>
        <p:spPr bwMode="auto">
          <a:xfrm>
            <a:off x="3298825" y="4845050"/>
            <a:ext cx="360362" cy="360362"/>
          </a:xfrm>
          <a:prstGeom prst="ellipse">
            <a:avLst/>
          </a:prstGeom>
          <a:solidFill>
            <a:schemeClr val="accent1"/>
          </a:solidFill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Line 17"/>
          <p:cNvSpPr>
            <a:spLocks noChangeAspect="1" noChangeShapeType="1"/>
          </p:cNvSpPr>
          <p:nvPr/>
        </p:nvSpPr>
        <p:spPr bwMode="auto">
          <a:xfrm>
            <a:off x="4235450" y="4989512"/>
            <a:ext cx="576262" cy="7938"/>
          </a:xfrm>
          <a:prstGeom prst="line">
            <a:avLst/>
          </a:prstGeom>
          <a:noFill/>
          <a:ln w="44450" cap="sq">
            <a:solidFill>
              <a:schemeClr val="tx1"/>
            </a:solidFill>
            <a:round/>
            <a:headEnd type="none" w="sm" len="sm"/>
            <a:tailEnd type="arrow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0" name="AutoShape 18"/>
          <p:cNvSpPr>
            <a:spLocks noChangeArrowheads="1"/>
          </p:cNvSpPr>
          <p:nvPr/>
        </p:nvSpPr>
        <p:spPr bwMode="auto">
          <a:xfrm rot="5400000">
            <a:off x="7008018" y="4664869"/>
            <a:ext cx="827087" cy="755650"/>
          </a:xfrm>
          <a:prstGeom prst="hexagon">
            <a:avLst>
              <a:gd name="adj" fmla="val 27363"/>
              <a:gd name="vf" fmla="val 115470"/>
            </a:avLst>
          </a:prstGeom>
          <a:solidFill>
            <a:srgbClr val="99CCFF"/>
          </a:solidFill>
          <a:ln w="317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9"/>
          <p:cNvSpPr>
            <a:spLocks noChangeArrowheads="1"/>
          </p:cNvSpPr>
          <p:nvPr/>
        </p:nvSpPr>
        <p:spPr bwMode="auto">
          <a:xfrm rot="5400000">
            <a:off x="4847431" y="4664869"/>
            <a:ext cx="827087" cy="755650"/>
          </a:xfrm>
          <a:prstGeom prst="hexagon">
            <a:avLst>
              <a:gd name="adj" fmla="val 27363"/>
              <a:gd name="vf" fmla="val 115470"/>
            </a:avLst>
          </a:prstGeom>
          <a:solidFill>
            <a:srgbClr val="99CCFF"/>
          </a:solidFill>
          <a:ln w="317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Oval 20"/>
          <p:cNvSpPr>
            <a:spLocks noChangeArrowheads="1"/>
          </p:cNvSpPr>
          <p:nvPr/>
        </p:nvSpPr>
        <p:spPr bwMode="auto">
          <a:xfrm>
            <a:off x="5027612" y="4845050"/>
            <a:ext cx="360363" cy="360362"/>
          </a:xfrm>
          <a:prstGeom prst="ellipse">
            <a:avLst/>
          </a:prstGeom>
          <a:solidFill>
            <a:schemeClr val="accent1"/>
          </a:solidFill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Oval 21"/>
          <p:cNvSpPr>
            <a:spLocks noChangeArrowheads="1"/>
          </p:cNvSpPr>
          <p:nvPr/>
        </p:nvSpPr>
        <p:spPr bwMode="auto">
          <a:xfrm>
            <a:off x="7259637" y="4845050"/>
            <a:ext cx="360363" cy="360362"/>
          </a:xfrm>
          <a:prstGeom prst="ellipse">
            <a:avLst/>
          </a:prstGeom>
          <a:solidFill>
            <a:schemeClr val="accent1"/>
          </a:solidFill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Line 22"/>
          <p:cNvSpPr>
            <a:spLocks noChangeShapeType="1"/>
          </p:cNvSpPr>
          <p:nvPr/>
        </p:nvSpPr>
        <p:spPr bwMode="auto">
          <a:xfrm flipV="1">
            <a:off x="5675312" y="4629150"/>
            <a:ext cx="215900" cy="146050"/>
          </a:xfrm>
          <a:prstGeom prst="line">
            <a:avLst/>
          </a:prstGeom>
          <a:noFill/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5" name="Line 23"/>
          <p:cNvSpPr>
            <a:spLocks noChangeShapeType="1"/>
          </p:cNvSpPr>
          <p:nvPr/>
        </p:nvSpPr>
        <p:spPr bwMode="auto">
          <a:xfrm>
            <a:off x="6754812" y="4629150"/>
            <a:ext cx="288925" cy="215900"/>
          </a:xfrm>
          <a:prstGeom prst="line">
            <a:avLst/>
          </a:prstGeom>
          <a:noFill/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6" name="Text Box 24"/>
          <p:cNvSpPr txBox="1">
            <a:spLocks noChangeArrowheads="1"/>
          </p:cNvSpPr>
          <p:nvPr/>
        </p:nvSpPr>
        <p:spPr bwMode="auto">
          <a:xfrm>
            <a:off x="5962650" y="4197350"/>
            <a:ext cx="720725" cy="457200"/>
          </a:xfrm>
          <a:prstGeom prst="rect">
            <a:avLst/>
          </a:prstGeom>
          <a:noFill/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/>
              <a:t>С</a:t>
            </a:r>
            <a:r>
              <a:rPr lang="en-US"/>
              <a:t>H</a:t>
            </a:r>
            <a:r>
              <a:rPr lang="en-US" baseline="-25000"/>
              <a:t>2</a:t>
            </a:r>
            <a:endParaRPr lang="ru-RU"/>
          </a:p>
        </p:txBody>
      </p: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2184400" y="4794250"/>
            <a:ext cx="355600" cy="457200"/>
          </a:xfrm>
          <a:prstGeom prst="rect">
            <a:avLst/>
          </a:prstGeom>
          <a:noFill/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+</a:t>
            </a:r>
            <a:endParaRPr lang="ru-RU" b="1"/>
          </a:p>
        </p:txBody>
      </p: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1892300" y="4413250"/>
            <a:ext cx="930275" cy="457200"/>
          </a:xfrm>
          <a:prstGeom prst="rect">
            <a:avLst/>
          </a:prstGeom>
          <a:noFill/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/>
              <a:t>С</a:t>
            </a:r>
            <a:r>
              <a:rPr lang="en-US"/>
              <a:t>H</a:t>
            </a:r>
            <a:r>
              <a:rPr lang="en-US" baseline="-25000"/>
              <a:t>2</a:t>
            </a:r>
            <a:r>
              <a:rPr lang="en-US"/>
              <a:t>O</a:t>
            </a:r>
            <a:endParaRPr lang="ru-RU"/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7907337" y="4702175"/>
            <a:ext cx="974725" cy="457200"/>
          </a:xfrm>
          <a:prstGeom prst="rect">
            <a:avLst/>
          </a:prstGeom>
          <a:noFill/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+ H</a:t>
            </a:r>
            <a:r>
              <a:rPr lang="en-US" baseline="-25000"/>
              <a:t>2</a:t>
            </a:r>
            <a:r>
              <a:rPr lang="en-US"/>
              <a:t>O</a:t>
            </a:r>
            <a:endParaRPr lang="ru-RU"/>
          </a:p>
        </p:txBody>
      </p:sp>
      <p:sp>
        <p:nvSpPr>
          <p:cNvPr id="20" name="Text Box 30"/>
          <p:cNvSpPr txBox="1">
            <a:spLocks noGrp="1" noChangeArrowheads="1"/>
          </p:cNvSpPr>
          <p:nvPr>
            <p:ph idx="1"/>
          </p:nvPr>
        </p:nvSpPr>
        <p:spPr bwMode="auto">
          <a:xfrm>
            <a:off x="228600" y="1676400"/>
            <a:ext cx="8788400" cy="2308324"/>
          </a:xfrm>
          <a:prstGeom prst="rect">
            <a:avLst/>
          </a:prstGeom>
          <a:noFill/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ru-RU" sz="2400" b="1" dirty="0" smtClean="0"/>
              <a:t>Были открыты Новолачные смолы были открыты Байёром в 1872 году, широкое применение нашли в 20-30 годы прошлого столетия. </a:t>
            </a:r>
            <a:br>
              <a:rPr lang="ru-RU" sz="2400" b="1" dirty="0" smtClean="0"/>
            </a:br>
            <a:r>
              <a:rPr lang="ru-RU" sz="2400" b="1" dirty="0" smtClean="0"/>
              <a:t>Делятся на новолачные и резольные формы.</a:t>
            </a:r>
            <a:br>
              <a:rPr lang="ru-RU" sz="2400" b="1" dirty="0" smtClean="0"/>
            </a:br>
            <a:r>
              <a:rPr lang="ru-RU" sz="2400" b="1" dirty="0" smtClean="0"/>
              <a:t>Новолачная смола образуется методом поликонденсации в положение 2,6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Резольные формы ФФС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51000"/>
            <a:ext cx="8743950" cy="4521200"/>
          </a:xfrm>
        </p:spPr>
        <p:txBody>
          <a:bodyPr/>
          <a:lstStyle/>
          <a:p>
            <a:r>
              <a:rPr lang="ru-RU" dirty="0" smtClean="0"/>
              <a:t>Образование резольной формы в положение 2,4,6.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E5FC-C589-4C0E-9651-A02812C8EA20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AutoShape 13"/>
          <p:cNvSpPr>
            <a:spLocks noChangeArrowheads="1"/>
          </p:cNvSpPr>
          <p:nvPr/>
        </p:nvSpPr>
        <p:spPr bwMode="auto">
          <a:xfrm rot="5400000">
            <a:off x="535781" y="5287169"/>
            <a:ext cx="827087" cy="755650"/>
          </a:xfrm>
          <a:prstGeom prst="hexagon">
            <a:avLst>
              <a:gd name="adj" fmla="val 27363"/>
              <a:gd name="vf" fmla="val 115470"/>
            </a:avLst>
          </a:prstGeom>
          <a:solidFill>
            <a:srgbClr val="99CCFF"/>
          </a:solidFill>
          <a:ln w="317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Oval 14"/>
          <p:cNvSpPr>
            <a:spLocks noChangeArrowheads="1"/>
          </p:cNvSpPr>
          <p:nvPr/>
        </p:nvSpPr>
        <p:spPr bwMode="auto">
          <a:xfrm>
            <a:off x="749300" y="5473700"/>
            <a:ext cx="360362" cy="360362"/>
          </a:xfrm>
          <a:prstGeom prst="ellipse">
            <a:avLst/>
          </a:prstGeom>
          <a:solidFill>
            <a:schemeClr val="accent1"/>
          </a:solidFill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15"/>
          <p:cNvSpPr>
            <a:spLocks noChangeArrowheads="1"/>
          </p:cNvSpPr>
          <p:nvPr/>
        </p:nvSpPr>
        <p:spPr bwMode="auto">
          <a:xfrm rot="5400000">
            <a:off x="2936081" y="5153819"/>
            <a:ext cx="827087" cy="755650"/>
          </a:xfrm>
          <a:prstGeom prst="hexagon">
            <a:avLst>
              <a:gd name="adj" fmla="val 27363"/>
              <a:gd name="vf" fmla="val 115470"/>
            </a:avLst>
          </a:prstGeom>
          <a:solidFill>
            <a:srgbClr val="99CCFF"/>
          </a:solidFill>
          <a:ln w="317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Oval 16"/>
          <p:cNvSpPr>
            <a:spLocks noChangeArrowheads="1"/>
          </p:cNvSpPr>
          <p:nvPr/>
        </p:nvSpPr>
        <p:spPr bwMode="auto">
          <a:xfrm>
            <a:off x="3149600" y="5340350"/>
            <a:ext cx="360362" cy="360362"/>
          </a:xfrm>
          <a:prstGeom prst="ellipse">
            <a:avLst/>
          </a:prstGeom>
          <a:solidFill>
            <a:schemeClr val="accent1"/>
          </a:solidFill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Line 17"/>
          <p:cNvSpPr>
            <a:spLocks noChangeAspect="1" noChangeShapeType="1"/>
          </p:cNvSpPr>
          <p:nvPr/>
        </p:nvSpPr>
        <p:spPr bwMode="auto">
          <a:xfrm>
            <a:off x="4038600" y="5562600"/>
            <a:ext cx="576262" cy="7938"/>
          </a:xfrm>
          <a:prstGeom prst="line">
            <a:avLst/>
          </a:prstGeom>
          <a:noFill/>
          <a:ln w="44450" cap="sq">
            <a:solidFill>
              <a:schemeClr val="tx1"/>
            </a:solidFill>
            <a:round/>
            <a:headEnd type="none" w="sm" len="sm"/>
            <a:tailEnd type="arrow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0" name="AutoShape 18"/>
          <p:cNvSpPr>
            <a:spLocks noChangeArrowheads="1"/>
          </p:cNvSpPr>
          <p:nvPr/>
        </p:nvSpPr>
        <p:spPr bwMode="auto">
          <a:xfrm rot="5400000">
            <a:off x="7158831" y="5153819"/>
            <a:ext cx="827087" cy="755650"/>
          </a:xfrm>
          <a:prstGeom prst="hexagon">
            <a:avLst>
              <a:gd name="adj" fmla="val 27363"/>
              <a:gd name="vf" fmla="val 115470"/>
            </a:avLst>
          </a:prstGeom>
          <a:solidFill>
            <a:srgbClr val="99CCFF"/>
          </a:solidFill>
          <a:ln w="317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9"/>
          <p:cNvSpPr>
            <a:spLocks noChangeArrowheads="1"/>
          </p:cNvSpPr>
          <p:nvPr/>
        </p:nvSpPr>
        <p:spPr bwMode="auto">
          <a:xfrm rot="5400000">
            <a:off x="4847431" y="5153819"/>
            <a:ext cx="827087" cy="755650"/>
          </a:xfrm>
          <a:prstGeom prst="hexagon">
            <a:avLst>
              <a:gd name="adj" fmla="val 27363"/>
              <a:gd name="vf" fmla="val 115470"/>
            </a:avLst>
          </a:prstGeom>
          <a:solidFill>
            <a:srgbClr val="99CCFF"/>
          </a:solidFill>
          <a:ln w="317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Oval 20"/>
          <p:cNvSpPr>
            <a:spLocks noChangeArrowheads="1"/>
          </p:cNvSpPr>
          <p:nvPr/>
        </p:nvSpPr>
        <p:spPr bwMode="auto">
          <a:xfrm>
            <a:off x="5060950" y="5340350"/>
            <a:ext cx="360363" cy="360362"/>
          </a:xfrm>
          <a:prstGeom prst="ellipse">
            <a:avLst/>
          </a:prstGeom>
          <a:solidFill>
            <a:schemeClr val="accent1"/>
          </a:solidFill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Oval 21"/>
          <p:cNvSpPr>
            <a:spLocks noChangeArrowheads="1"/>
          </p:cNvSpPr>
          <p:nvPr/>
        </p:nvSpPr>
        <p:spPr bwMode="auto">
          <a:xfrm>
            <a:off x="7416800" y="5340350"/>
            <a:ext cx="360363" cy="360362"/>
          </a:xfrm>
          <a:prstGeom prst="ellipse">
            <a:avLst/>
          </a:prstGeom>
          <a:solidFill>
            <a:schemeClr val="accent1"/>
          </a:solidFill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Line 22"/>
          <p:cNvSpPr>
            <a:spLocks noChangeShapeType="1"/>
          </p:cNvSpPr>
          <p:nvPr/>
        </p:nvSpPr>
        <p:spPr bwMode="auto">
          <a:xfrm>
            <a:off x="5727700" y="5753100"/>
            <a:ext cx="177800" cy="120650"/>
          </a:xfrm>
          <a:prstGeom prst="line">
            <a:avLst/>
          </a:prstGeom>
          <a:noFill/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5" name="Line 23"/>
          <p:cNvSpPr>
            <a:spLocks noChangeShapeType="1"/>
          </p:cNvSpPr>
          <p:nvPr/>
        </p:nvSpPr>
        <p:spPr bwMode="auto">
          <a:xfrm flipV="1">
            <a:off x="6838950" y="5778500"/>
            <a:ext cx="288925" cy="139700"/>
          </a:xfrm>
          <a:prstGeom prst="line">
            <a:avLst/>
          </a:prstGeom>
          <a:noFill/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6" name="Text Box 24"/>
          <p:cNvSpPr txBox="1">
            <a:spLocks noChangeArrowheads="1"/>
          </p:cNvSpPr>
          <p:nvPr/>
        </p:nvSpPr>
        <p:spPr bwMode="auto">
          <a:xfrm>
            <a:off x="5994400" y="5651500"/>
            <a:ext cx="720725" cy="457200"/>
          </a:xfrm>
          <a:prstGeom prst="rect">
            <a:avLst/>
          </a:prstGeom>
          <a:noFill/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dirty="0"/>
              <a:t>С</a:t>
            </a:r>
            <a:r>
              <a:rPr lang="en-US" dirty="0"/>
              <a:t>H</a:t>
            </a:r>
            <a:r>
              <a:rPr lang="en-US" baseline="-25000" dirty="0"/>
              <a:t>2</a:t>
            </a:r>
            <a:endParaRPr lang="ru-RU" dirty="0"/>
          </a:p>
        </p:txBody>
      </p: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1949450" y="5384800"/>
            <a:ext cx="355600" cy="457200"/>
          </a:xfrm>
          <a:prstGeom prst="rect">
            <a:avLst/>
          </a:prstGeom>
          <a:noFill/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+</a:t>
            </a:r>
            <a:endParaRPr lang="ru-RU" b="1"/>
          </a:p>
        </p:txBody>
      </p: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1638300" y="5073650"/>
            <a:ext cx="930275" cy="457200"/>
          </a:xfrm>
          <a:prstGeom prst="rect">
            <a:avLst/>
          </a:prstGeom>
          <a:noFill/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dirty="0"/>
              <a:t>С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endParaRPr lang="ru-RU" dirty="0"/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7683500" y="4584700"/>
            <a:ext cx="1136850" cy="461665"/>
          </a:xfrm>
          <a:prstGeom prst="rect">
            <a:avLst/>
          </a:prstGeom>
          <a:noFill/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+ </a:t>
            </a:r>
            <a:r>
              <a:rPr lang="ru-RU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50" name="AutoShape 13"/>
          <p:cNvSpPr>
            <a:spLocks noChangeArrowheads="1"/>
          </p:cNvSpPr>
          <p:nvPr/>
        </p:nvSpPr>
        <p:spPr bwMode="auto">
          <a:xfrm rot="5400000">
            <a:off x="678656" y="2817018"/>
            <a:ext cx="827087" cy="755650"/>
          </a:xfrm>
          <a:prstGeom prst="hexagon">
            <a:avLst>
              <a:gd name="adj" fmla="val 27363"/>
              <a:gd name="vf" fmla="val 115470"/>
            </a:avLst>
          </a:prstGeom>
          <a:solidFill>
            <a:srgbClr val="99CCFF"/>
          </a:solidFill>
          <a:ln w="317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" name="Oval 14"/>
          <p:cNvSpPr>
            <a:spLocks noChangeArrowheads="1"/>
          </p:cNvSpPr>
          <p:nvPr/>
        </p:nvSpPr>
        <p:spPr bwMode="auto">
          <a:xfrm>
            <a:off x="930275" y="2997199"/>
            <a:ext cx="360362" cy="360362"/>
          </a:xfrm>
          <a:prstGeom prst="ellipse">
            <a:avLst/>
          </a:prstGeom>
          <a:solidFill>
            <a:schemeClr val="accent1"/>
          </a:solidFill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" name="AutoShape 15"/>
          <p:cNvSpPr>
            <a:spLocks noChangeArrowheads="1"/>
          </p:cNvSpPr>
          <p:nvPr/>
        </p:nvSpPr>
        <p:spPr bwMode="auto">
          <a:xfrm rot="5400000">
            <a:off x="2980531" y="2797970"/>
            <a:ext cx="827087" cy="755650"/>
          </a:xfrm>
          <a:prstGeom prst="hexagon">
            <a:avLst>
              <a:gd name="adj" fmla="val 27363"/>
              <a:gd name="vf" fmla="val 115470"/>
            </a:avLst>
          </a:prstGeom>
          <a:solidFill>
            <a:srgbClr val="99CCFF"/>
          </a:solidFill>
          <a:ln w="317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" name="Oval 16"/>
          <p:cNvSpPr>
            <a:spLocks noChangeArrowheads="1"/>
          </p:cNvSpPr>
          <p:nvPr/>
        </p:nvSpPr>
        <p:spPr bwMode="auto">
          <a:xfrm>
            <a:off x="3238500" y="2984500"/>
            <a:ext cx="360362" cy="360362"/>
          </a:xfrm>
          <a:prstGeom prst="ellipse">
            <a:avLst/>
          </a:prstGeom>
          <a:solidFill>
            <a:schemeClr val="accent1"/>
          </a:solidFill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" name="Line 17"/>
          <p:cNvSpPr>
            <a:spLocks noChangeAspect="1" noChangeShapeType="1"/>
          </p:cNvSpPr>
          <p:nvPr/>
        </p:nvSpPr>
        <p:spPr bwMode="auto">
          <a:xfrm>
            <a:off x="4171950" y="3162300"/>
            <a:ext cx="576262" cy="7938"/>
          </a:xfrm>
          <a:prstGeom prst="line">
            <a:avLst/>
          </a:prstGeom>
          <a:noFill/>
          <a:ln w="44450" cap="sq">
            <a:solidFill>
              <a:schemeClr val="tx1"/>
            </a:solidFill>
            <a:round/>
            <a:headEnd type="none" w="sm" len="sm"/>
            <a:tailEnd type="arrow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5" name="AutoShape 18"/>
          <p:cNvSpPr>
            <a:spLocks noChangeArrowheads="1"/>
          </p:cNvSpPr>
          <p:nvPr/>
        </p:nvSpPr>
        <p:spPr bwMode="auto">
          <a:xfrm rot="5400000">
            <a:off x="7160418" y="2817018"/>
            <a:ext cx="827087" cy="755650"/>
          </a:xfrm>
          <a:prstGeom prst="hexagon">
            <a:avLst>
              <a:gd name="adj" fmla="val 27363"/>
              <a:gd name="vf" fmla="val 115470"/>
            </a:avLst>
          </a:prstGeom>
          <a:solidFill>
            <a:srgbClr val="99CCFF"/>
          </a:solidFill>
          <a:ln w="317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" name="AutoShape 19"/>
          <p:cNvSpPr>
            <a:spLocks noChangeArrowheads="1"/>
          </p:cNvSpPr>
          <p:nvPr/>
        </p:nvSpPr>
        <p:spPr bwMode="auto">
          <a:xfrm rot="5400000">
            <a:off x="4999831" y="2817018"/>
            <a:ext cx="827087" cy="755650"/>
          </a:xfrm>
          <a:prstGeom prst="hexagon">
            <a:avLst>
              <a:gd name="adj" fmla="val 27363"/>
              <a:gd name="vf" fmla="val 115470"/>
            </a:avLst>
          </a:prstGeom>
          <a:solidFill>
            <a:srgbClr val="99CCFF"/>
          </a:solidFill>
          <a:ln w="317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" name="Oval 20"/>
          <p:cNvSpPr>
            <a:spLocks noChangeArrowheads="1"/>
          </p:cNvSpPr>
          <p:nvPr/>
        </p:nvSpPr>
        <p:spPr bwMode="auto">
          <a:xfrm>
            <a:off x="5238750" y="3028950"/>
            <a:ext cx="360363" cy="360362"/>
          </a:xfrm>
          <a:prstGeom prst="ellipse">
            <a:avLst/>
          </a:prstGeom>
          <a:solidFill>
            <a:schemeClr val="accent1"/>
          </a:solidFill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" name="Oval 21"/>
          <p:cNvSpPr>
            <a:spLocks noChangeArrowheads="1"/>
          </p:cNvSpPr>
          <p:nvPr/>
        </p:nvSpPr>
        <p:spPr bwMode="auto">
          <a:xfrm>
            <a:off x="7412037" y="2997199"/>
            <a:ext cx="360363" cy="360362"/>
          </a:xfrm>
          <a:prstGeom prst="ellipse">
            <a:avLst/>
          </a:prstGeom>
          <a:solidFill>
            <a:schemeClr val="accent1"/>
          </a:solidFill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" name="Line 22"/>
          <p:cNvSpPr>
            <a:spLocks noChangeShapeType="1"/>
          </p:cNvSpPr>
          <p:nvPr/>
        </p:nvSpPr>
        <p:spPr bwMode="auto">
          <a:xfrm flipV="1">
            <a:off x="5827712" y="2781299"/>
            <a:ext cx="215900" cy="146050"/>
          </a:xfrm>
          <a:prstGeom prst="line">
            <a:avLst/>
          </a:prstGeom>
          <a:noFill/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60" name="Line 23"/>
          <p:cNvSpPr>
            <a:spLocks noChangeShapeType="1"/>
          </p:cNvSpPr>
          <p:nvPr/>
        </p:nvSpPr>
        <p:spPr bwMode="auto">
          <a:xfrm>
            <a:off x="6907212" y="2781299"/>
            <a:ext cx="288925" cy="215900"/>
          </a:xfrm>
          <a:prstGeom prst="line">
            <a:avLst/>
          </a:prstGeom>
          <a:noFill/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61" name="Text Box 24"/>
          <p:cNvSpPr txBox="1">
            <a:spLocks noChangeArrowheads="1"/>
          </p:cNvSpPr>
          <p:nvPr/>
        </p:nvSpPr>
        <p:spPr bwMode="auto">
          <a:xfrm>
            <a:off x="6115050" y="2349499"/>
            <a:ext cx="720725" cy="457200"/>
          </a:xfrm>
          <a:prstGeom prst="rect">
            <a:avLst/>
          </a:prstGeom>
          <a:noFill/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/>
              <a:t>С</a:t>
            </a:r>
            <a:r>
              <a:rPr lang="en-US"/>
              <a:t>H</a:t>
            </a:r>
            <a:r>
              <a:rPr lang="en-US" baseline="-25000"/>
              <a:t>2</a:t>
            </a:r>
            <a:endParaRPr lang="ru-RU"/>
          </a:p>
        </p:txBody>
      </p:sp>
      <p:sp>
        <p:nvSpPr>
          <p:cNvPr id="62" name="Text Box 25"/>
          <p:cNvSpPr txBox="1">
            <a:spLocks noChangeArrowheads="1"/>
          </p:cNvSpPr>
          <p:nvPr/>
        </p:nvSpPr>
        <p:spPr bwMode="auto">
          <a:xfrm>
            <a:off x="2038350" y="2940050"/>
            <a:ext cx="355600" cy="457200"/>
          </a:xfrm>
          <a:prstGeom prst="rect">
            <a:avLst/>
          </a:prstGeom>
          <a:noFill/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+</a:t>
            </a:r>
            <a:endParaRPr lang="ru-RU" b="1" dirty="0"/>
          </a:p>
        </p:txBody>
      </p:sp>
      <p:sp>
        <p:nvSpPr>
          <p:cNvPr id="63" name="Text Box 26"/>
          <p:cNvSpPr txBox="1">
            <a:spLocks noChangeArrowheads="1"/>
          </p:cNvSpPr>
          <p:nvPr/>
        </p:nvSpPr>
        <p:spPr bwMode="auto">
          <a:xfrm>
            <a:off x="1816100" y="2584450"/>
            <a:ext cx="930275" cy="457200"/>
          </a:xfrm>
          <a:prstGeom prst="rect">
            <a:avLst/>
          </a:prstGeom>
          <a:noFill/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dirty="0"/>
              <a:t>С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endParaRPr lang="ru-RU" dirty="0"/>
          </a:p>
        </p:txBody>
      </p:sp>
      <p:sp>
        <p:nvSpPr>
          <p:cNvPr id="64" name="Text Box 27"/>
          <p:cNvSpPr txBox="1">
            <a:spLocks noChangeArrowheads="1"/>
          </p:cNvSpPr>
          <p:nvPr/>
        </p:nvSpPr>
        <p:spPr bwMode="auto">
          <a:xfrm>
            <a:off x="7727950" y="3606800"/>
            <a:ext cx="1136850" cy="461665"/>
          </a:xfrm>
          <a:prstGeom prst="rect">
            <a:avLst/>
          </a:prstGeom>
          <a:noFill/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+ </a:t>
            </a:r>
            <a:r>
              <a:rPr lang="ru-RU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65" name="Text Box 26"/>
          <p:cNvSpPr txBox="1">
            <a:spLocks noChangeArrowheads="1"/>
          </p:cNvSpPr>
          <p:nvPr/>
        </p:nvSpPr>
        <p:spPr bwMode="auto">
          <a:xfrm>
            <a:off x="482600" y="4229100"/>
            <a:ext cx="1111202" cy="461665"/>
          </a:xfrm>
          <a:prstGeom prst="rect">
            <a:avLst/>
          </a:prstGeom>
          <a:noFill/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dirty="0" smtClean="0"/>
              <a:t>+С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endParaRPr lang="ru-RU" dirty="0"/>
          </a:p>
        </p:txBody>
      </p:sp>
      <p:sp>
        <p:nvSpPr>
          <p:cNvPr id="66" name="Text Box 26"/>
          <p:cNvSpPr txBox="1">
            <a:spLocks noChangeArrowheads="1"/>
          </p:cNvSpPr>
          <p:nvPr/>
        </p:nvSpPr>
        <p:spPr bwMode="auto">
          <a:xfrm>
            <a:off x="2927350" y="4140200"/>
            <a:ext cx="1111202" cy="461665"/>
          </a:xfrm>
          <a:prstGeom prst="rect">
            <a:avLst/>
          </a:prstGeom>
          <a:noFill/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dirty="0" smtClean="0"/>
              <a:t>+С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endParaRPr lang="ru-RU" dirty="0"/>
          </a:p>
        </p:txBody>
      </p:sp>
      <p:sp>
        <p:nvSpPr>
          <p:cNvPr id="67" name="Text Box 24"/>
          <p:cNvSpPr txBox="1">
            <a:spLocks noChangeArrowheads="1"/>
          </p:cNvSpPr>
          <p:nvPr/>
        </p:nvSpPr>
        <p:spPr bwMode="auto">
          <a:xfrm>
            <a:off x="4972050" y="4184650"/>
            <a:ext cx="720725" cy="457200"/>
          </a:xfrm>
          <a:prstGeom prst="rect">
            <a:avLst/>
          </a:prstGeom>
          <a:noFill/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dirty="0"/>
              <a:t>С</a:t>
            </a:r>
            <a:r>
              <a:rPr lang="en-US" dirty="0"/>
              <a:t>H</a:t>
            </a:r>
            <a:r>
              <a:rPr lang="en-US" baseline="-25000" dirty="0"/>
              <a:t>2</a:t>
            </a:r>
            <a:endParaRPr lang="ru-RU" dirty="0"/>
          </a:p>
        </p:txBody>
      </p:sp>
      <p:sp>
        <p:nvSpPr>
          <p:cNvPr id="68" name="Text Box 24"/>
          <p:cNvSpPr txBox="1">
            <a:spLocks noChangeArrowheads="1"/>
          </p:cNvSpPr>
          <p:nvPr/>
        </p:nvSpPr>
        <p:spPr bwMode="auto">
          <a:xfrm>
            <a:off x="7372350" y="4184650"/>
            <a:ext cx="720725" cy="457200"/>
          </a:xfrm>
          <a:prstGeom prst="rect">
            <a:avLst/>
          </a:prstGeom>
          <a:noFill/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dirty="0"/>
              <a:t>С</a:t>
            </a:r>
            <a:r>
              <a:rPr lang="en-US" dirty="0"/>
              <a:t>H</a:t>
            </a:r>
            <a:r>
              <a:rPr lang="en-US" baseline="-25000" dirty="0"/>
              <a:t>2</a:t>
            </a:r>
            <a:endParaRPr lang="ru-RU" dirty="0"/>
          </a:p>
        </p:txBody>
      </p:sp>
      <p:sp>
        <p:nvSpPr>
          <p:cNvPr id="69" name="Line 22"/>
          <p:cNvSpPr>
            <a:spLocks noChangeShapeType="1"/>
          </p:cNvSpPr>
          <p:nvPr/>
        </p:nvSpPr>
        <p:spPr bwMode="auto">
          <a:xfrm flipH="1">
            <a:off x="7551419" y="4584700"/>
            <a:ext cx="45719" cy="476250"/>
          </a:xfrm>
          <a:prstGeom prst="line">
            <a:avLst/>
          </a:prstGeom>
          <a:noFill/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>
            <a:off x="7550149" y="3695700"/>
            <a:ext cx="45719" cy="533400"/>
          </a:xfrm>
          <a:prstGeom prst="line">
            <a:avLst/>
          </a:prstGeom>
          <a:noFill/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1" name="Line 22"/>
          <p:cNvSpPr>
            <a:spLocks noChangeShapeType="1"/>
          </p:cNvSpPr>
          <p:nvPr/>
        </p:nvSpPr>
        <p:spPr bwMode="auto">
          <a:xfrm flipH="1">
            <a:off x="5149850" y="3651250"/>
            <a:ext cx="266700" cy="577850"/>
          </a:xfrm>
          <a:prstGeom prst="line">
            <a:avLst/>
          </a:prstGeom>
          <a:noFill/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2" name="Line 22"/>
          <p:cNvSpPr>
            <a:spLocks noChangeShapeType="1"/>
          </p:cNvSpPr>
          <p:nvPr/>
        </p:nvSpPr>
        <p:spPr bwMode="auto">
          <a:xfrm>
            <a:off x="5149850" y="4584700"/>
            <a:ext cx="133350" cy="488950"/>
          </a:xfrm>
          <a:prstGeom prst="line">
            <a:avLst/>
          </a:prstGeom>
          <a:noFill/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25B4-809E-48AB-A758-6A5D97D8CB42}" type="slidenum">
              <a:rPr lang="ru-RU"/>
              <a:pPr/>
              <a:t>16</a:t>
            </a:fld>
            <a:endParaRPr lang="ru-RU"/>
          </a:p>
        </p:txBody>
      </p:sp>
      <p:sp>
        <p:nvSpPr>
          <p:cNvPr id="134154" name="Rectangle 10"/>
          <p:cNvSpPr>
            <a:spLocks noChangeArrowheads="1"/>
          </p:cNvSpPr>
          <p:nvPr/>
        </p:nvSpPr>
        <p:spPr bwMode="auto">
          <a:xfrm>
            <a:off x="4427538" y="1773238"/>
            <a:ext cx="451802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l" eaLnBrk="0" hangingPunct="0">
              <a:spcBef>
                <a:spcPct val="20000"/>
              </a:spcBef>
              <a:buClr>
                <a:srgbClr val="0000D4"/>
              </a:buClr>
              <a:buSzPct val="75000"/>
              <a:buFont typeface="Wingdings" pitchFamily="2" charset="2"/>
              <a:buChar char="n"/>
            </a:pPr>
            <a:r>
              <a:rPr kumimoji="1" lang="ru-RU" sz="2800">
                <a:latin typeface="Arial" charset="0"/>
              </a:rPr>
              <a:t>Фенолформальдегид-ные смолы</a:t>
            </a:r>
          </a:p>
          <a:p>
            <a:pPr marL="533400" indent="-533400" algn="l" eaLnBrk="0" hangingPunct="0">
              <a:spcBef>
                <a:spcPct val="20000"/>
              </a:spcBef>
              <a:buClr>
                <a:srgbClr val="0000D4"/>
              </a:buClr>
              <a:buSzPct val="75000"/>
              <a:buFont typeface="Wingdings" pitchFamily="2" charset="2"/>
              <a:buChar char="n"/>
            </a:pPr>
            <a:r>
              <a:rPr kumimoji="1" lang="ru-RU" sz="2800">
                <a:latin typeface="Arial" charset="0"/>
              </a:rPr>
              <a:t>Уксусная кислота</a:t>
            </a:r>
          </a:p>
          <a:p>
            <a:pPr marL="533400" indent="-533400" algn="l" eaLnBrk="0" hangingPunct="0">
              <a:spcBef>
                <a:spcPct val="20000"/>
              </a:spcBef>
              <a:buClr>
                <a:srgbClr val="0000D4"/>
              </a:buClr>
              <a:buSzPct val="75000"/>
              <a:buFont typeface="Wingdings" pitchFamily="2" charset="2"/>
              <a:buChar char="n"/>
            </a:pPr>
            <a:r>
              <a:rPr kumimoji="1" lang="ru-RU" sz="2800">
                <a:latin typeface="Arial" charset="0"/>
              </a:rPr>
              <a:t>Этилацетат</a:t>
            </a:r>
          </a:p>
          <a:p>
            <a:pPr marL="533400" indent="-533400" algn="l" eaLnBrk="0" hangingPunct="0">
              <a:spcBef>
                <a:spcPct val="20000"/>
              </a:spcBef>
              <a:buClr>
                <a:srgbClr val="0000D4"/>
              </a:buClr>
              <a:buSzPct val="75000"/>
              <a:buFont typeface="Wingdings" pitchFamily="2" charset="2"/>
              <a:buChar char="n"/>
            </a:pPr>
            <a:r>
              <a:rPr kumimoji="1" lang="ru-RU" sz="2800">
                <a:latin typeface="Arial" charset="0"/>
              </a:rPr>
              <a:t>Формалин </a:t>
            </a:r>
          </a:p>
          <a:p>
            <a:pPr marL="533400" indent="-533400" algn="l" eaLnBrk="0" hangingPunct="0">
              <a:spcBef>
                <a:spcPct val="20000"/>
              </a:spcBef>
              <a:buClr>
                <a:srgbClr val="0000D4"/>
              </a:buClr>
              <a:buSzPct val="75000"/>
              <a:buFont typeface="Wingdings" pitchFamily="2" charset="2"/>
              <a:buAutoNum type="arabicPeriod"/>
            </a:pPr>
            <a:endParaRPr kumimoji="1" lang="ru-RU" sz="2800">
              <a:latin typeface="Arial" charset="0"/>
            </a:endParaRP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Применение альдегидов</a:t>
            </a:r>
          </a:p>
        </p:txBody>
      </p:sp>
      <p:sp>
        <p:nvSpPr>
          <p:cNvPr id="134152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ru-RU" dirty="0">
                <a:solidFill>
                  <a:srgbClr val="800000"/>
                </a:solidFill>
              </a:rPr>
              <a:t>Парфюмерия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dirty="0">
                <a:solidFill>
                  <a:srgbClr val="800000"/>
                </a:solidFill>
              </a:rPr>
              <a:t>Полимерные материалы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dirty="0">
                <a:solidFill>
                  <a:srgbClr val="800000"/>
                </a:solidFill>
              </a:rPr>
              <a:t>Производство веществ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dirty="0">
                <a:solidFill>
                  <a:srgbClr val="800000"/>
                </a:solidFill>
              </a:rPr>
              <a:t>Загрязнители атмосферы</a:t>
            </a:r>
          </a:p>
          <a:p>
            <a:pPr marL="533400" indent="-533400">
              <a:buFont typeface="Wingdings" pitchFamily="2" charset="2"/>
              <a:buAutoNum type="arabicPeriod"/>
            </a:pP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134153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700213"/>
            <a:ext cx="4300538" cy="4876800"/>
          </a:xfrm>
        </p:spPr>
        <p:txBody>
          <a:bodyPr/>
          <a:lstStyle/>
          <a:p>
            <a:pPr>
              <a:buNone/>
            </a:pPr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Альдегид анисовый, </a:t>
            </a:r>
            <a:r>
              <a:rPr lang="ru-RU" sz="1800" dirty="0" err="1" smtClean="0"/>
              <a:t>обепин</a:t>
            </a:r>
            <a:r>
              <a:rPr lang="ru-RU" sz="1800" dirty="0" smtClean="0"/>
              <a:t> – жидкость с приятным </a:t>
            </a:r>
            <a:r>
              <a:rPr lang="ru-RU" sz="1800" dirty="0" smtClean="0">
                <a:solidFill>
                  <a:srgbClr val="0000D4"/>
                </a:solidFill>
              </a:rPr>
              <a:t>запахом мимозы</a:t>
            </a:r>
          </a:p>
          <a:p>
            <a:r>
              <a:rPr lang="ru-RU" sz="1800" dirty="0" smtClean="0"/>
              <a:t>Альдегид </a:t>
            </a:r>
            <a:r>
              <a:rPr lang="ru-RU" sz="1800" dirty="0" err="1"/>
              <a:t>дециловый</a:t>
            </a:r>
            <a:r>
              <a:rPr lang="ru-RU" sz="1800" dirty="0"/>
              <a:t>, </a:t>
            </a:r>
            <a:r>
              <a:rPr lang="ru-RU" sz="1800" dirty="0" err="1"/>
              <a:t>деканаль</a:t>
            </a:r>
            <a:r>
              <a:rPr lang="ru-RU" sz="1800" dirty="0"/>
              <a:t> – при разбавлении появляются нотки </a:t>
            </a:r>
            <a:r>
              <a:rPr lang="ru-RU" sz="1800" dirty="0">
                <a:solidFill>
                  <a:srgbClr val="0000D4"/>
                </a:solidFill>
              </a:rPr>
              <a:t>запаха апельсиновой корки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4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4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4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41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41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341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41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41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41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341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41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4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4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34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4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4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4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34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4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4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134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4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4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4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134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4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4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134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4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4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134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4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4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134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4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9F04-97BE-47D4-9B47-4FA86EC98AD6}" type="slidenum">
              <a:rPr lang="ru-RU"/>
              <a:pPr/>
              <a:t>2</a:t>
            </a:fld>
            <a:endParaRPr lang="ru-RU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772400" cy="1219200"/>
          </a:xfrm>
        </p:spPr>
        <p:txBody>
          <a:bodyPr/>
          <a:lstStyle/>
          <a:p>
            <a:r>
              <a:rPr lang="ru-RU" sz="3600" b="0"/>
              <a:t/>
            </a:r>
            <a:br>
              <a:rPr lang="ru-RU" sz="3600" b="0"/>
            </a:br>
            <a:endParaRPr lang="ru-RU" sz="360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0" y="1557338"/>
            <a:ext cx="8461375" cy="4662487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 sz="3600" dirty="0">
                <a:solidFill>
                  <a:srgbClr val="C13503"/>
                </a:solidFill>
              </a:rPr>
              <a:t>Цели урока: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ru-RU" sz="2800" b="1" dirty="0" smtClean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800" b="1" dirty="0" smtClean="0"/>
              <a:t>Познакомиться </a:t>
            </a:r>
            <a:r>
              <a:rPr lang="ru-RU" sz="2800" b="1" dirty="0"/>
              <a:t>с классом альдегидов, его </a:t>
            </a:r>
            <a:r>
              <a:rPr lang="ru-RU" sz="2800" b="1" dirty="0" smtClean="0"/>
              <a:t>свойствами. </a:t>
            </a:r>
            <a:endParaRPr lang="ru-RU" sz="2800" b="1" dirty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800" b="1" dirty="0"/>
              <a:t>Выяснить области применения альдегидов</a:t>
            </a:r>
            <a:r>
              <a:rPr lang="ru-RU" sz="2800" b="1" dirty="0" smtClean="0"/>
              <a:t>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800" b="1" dirty="0" smtClean="0"/>
              <a:t>Развивать умственные способности студентов.</a:t>
            </a:r>
            <a:endParaRPr lang="ru-RU" sz="3600" dirty="0"/>
          </a:p>
        </p:txBody>
      </p:sp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385763" y="1673225"/>
            <a:ext cx="8507412" cy="457200"/>
          </a:xfrm>
          <a:prstGeom prst="rect">
            <a:avLst/>
          </a:prstGeom>
          <a:noFill/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2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2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42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E496-CBB2-4EF0-9B88-131FFD727FA2}" type="slidenum">
              <a:rPr lang="ru-RU"/>
              <a:pPr/>
              <a:t>3</a:t>
            </a:fld>
            <a:endParaRPr lang="ru-RU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772400" cy="1219200"/>
          </a:xfrm>
          <a:noFill/>
        </p:spPr>
        <p:txBody>
          <a:bodyPr anchor="t"/>
          <a:lstStyle/>
          <a:p>
            <a:pPr algn="ctr"/>
            <a:r>
              <a:rPr lang="ru-RU" sz="2200" dirty="0">
                <a:solidFill>
                  <a:srgbClr val="FFFF00"/>
                </a:solidFill>
              </a:rPr>
              <a:t>Альдегиды</a:t>
            </a:r>
            <a:r>
              <a:rPr lang="ru-RU" sz="2200" dirty="0"/>
              <a:t> – это органические вещества, молекулы, которых содержат карбонильную группу, соединенную с углеводородным радикалом </a:t>
            </a:r>
            <a:r>
              <a:rPr lang="ru-RU" sz="2200" dirty="0" smtClean="0"/>
              <a:t>.</a:t>
            </a:r>
            <a:r>
              <a:rPr lang="ru-RU" sz="2200" dirty="0"/>
              <a:t/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28775"/>
            <a:ext cx="8610600" cy="49244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</a:t>
            </a:r>
          </a:p>
        </p:txBody>
      </p:sp>
      <p:pic>
        <p:nvPicPr>
          <p:cNvPr id="115718" name="Picture 6" descr="Альдегиды (247 байт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700213"/>
            <a:ext cx="2305050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71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773238"/>
            <a:ext cx="1798638" cy="1765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15720" name="WordArt 8"/>
          <p:cNvSpPr>
            <a:spLocks noChangeArrowheads="1" noChangeShapeType="1" noTextEdit="1"/>
          </p:cNvSpPr>
          <p:nvPr/>
        </p:nvSpPr>
        <p:spPr bwMode="auto">
          <a:xfrm>
            <a:off x="5292725" y="3789363"/>
            <a:ext cx="3529013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Arial"/>
                <a:cs typeface="Arial"/>
              </a:rPr>
              <a:t>альдегидная   группа</a:t>
            </a:r>
          </a:p>
        </p:txBody>
      </p:sp>
      <p:sp>
        <p:nvSpPr>
          <p:cNvPr id="115722" name="WordArt 10"/>
          <p:cNvSpPr>
            <a:spLocks noChangeArrowheads="1" noChangeShapeType="1" noTextEdit="1"/>
          </p:cNvSpPr>
          <p:nvPr/>
        </p:nvSpPr>
        <p:spPr bwMode="auto">
          <a:xfrm>
            <a:off x="250825" y="3644900"/>
            <a:ext cx="295275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Arial"/>
                <a:cs typeface="Arial"/>
              </a:rPr>
              <a:t>общая   формула</a:t>
            </a:r>
          </a:p>
        </p:txBody>
      </p:sp>
      <p:pic>
        <p:nvPicPr>
          <p:cNvPr id="115725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975" y="4510088"/>
            <a:ext cx="4824413" cy="1920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15726" name="Text Box 14"/>
          <p:cNvSpPr txBox="1">
            <a:spLocks noChangeArrowheads="1"/>
          </p:cNvSpPr>
          <p:nvPr/>
        </p:nvSpPr>
        <p:spPr bwMode="auto">
          <a:xfrm>
            <a:off x="3506788" y="2266950"/>
            <a:ext cx="207327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C</a:t>
            </a:r>
            <a:r>
              <a:rPr lang="en-US" sz="4000" b="1" baseline="-25000"/>
              <a:t>n</a:t>
            </a:r>
            <a:r>
              <a:rPr lang="en-US" sz="4000" b="1"/>
              <a:t>H</a:t>
            </a:r>
            <a:r>
              <a:rPr lang="en-US" sz="4000" b="1" baseline="-25000"/>
              <a:t>2n</a:t>
            </a:r>
            <a:r>
              <a:rPr lang="en-US" sz="4000" b="1"/>
              <a:t>O</a:t>
            </a:r>
            <a:endParaRPr lang="ru-RU" sz="4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BBFA-3770-4A76-9C5C-CA6DDE1E0D43}" type="slidenum">
              <a:rPr lang="ru-RU"/>
              <a:pPr/>
              <a:t>4</a:t>
            </a:fld>
            <a:endParaRPr lang="ru-RU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5"/>
            <a:ext cx="8610600" cy="44894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</a:t>
            </a:r>
          </a:p>
        </p:txBody>
      </p:sp>
      <p:sp>
        <p:nvSpPr>
          <p:cNvPr id="117764" name="WordArt 4"/>
          <p:cNvSpPr>
            <a:spLocks noChangeArrowheads="1" noChangeShapeType="1" noTextEdit="1"/>
          </p:cNvSpPr>
          <p:nvPr/>
        </p:nvSpPr>
        <p:spPr bwMode="auto">
          <a:xfrm>
            <a:off x="2124075" y="404813"/>
            <a:ext cx="50403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"/>
                <a:cs typeface="Arial"/>
              </a:rPr>
              <a:t>Строение</a:t>
            </a:r>
          </a:p>
        </p:txBody>
      </p:sp>
      <p:pic>
        <p:nvPicPr>
          <p:cNvPr id="11776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557338"/>
            <a:ext cx="4381500" cy="5013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117768" name="Picture 8" descr="формальдегид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1700213"/>
            <a:ext cx="1727200" cy="1643062"/>
          </a:xfrm>
          <a:prstGeom prst="rect">
            <a:avLst/>
          </a:prstGeom>
          <a:noFill/>
        </p:spPr>
      </p:pic>
      <p:pic>
        <p:nvPicPr>
          <p:cNvPr id="117769" name="Picture 9" descr="ацетальдегид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1385980">
            <a:off x="5508625" y="4292600"/>
            <a:ext cx="2160588" cy="1846263"/>
          </a:xfrm>
          <a:prstGeom prst="rect">
            <a:avLst/>
          </a:prstGeom>
          <a:noFill/>
        </p:spPr>
      </p:pic>
      <p:sp>
        <p:nvSpPr>
          <p:cNvPr id="117770" name="WordArt 10"/>
          <p:cNvSpPr>
            <a:spLocks noChangeArrowheads="1" noChangeShapeType="1" noTextEdit="1"/>
          </p:cNvSpPr>
          <p:nvPr/>
        </p:nvSpPr>
        <p:spPr bwMode="auto">
          <a:xfrm>
            <a:off x="7019925" y="5876925"/>
            <a:ext cx="1819275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"/>
                <a:cs typeface="Arial"/>
              </a:rPr>
              <a:t>Этаналь</a:t>
            </a:r>
          </a:p>
        </p:txBody>
      </p:sp>
      <p:sp>
        <p:nvSpPr>
          <p:cNvPr id="117771" name="WordArt 11"/>
          <p:cNvSpPr>
            <a:spLocks noChangeArrowheads="1" noChangeShapeType="1" noTextEdit="1"/>
          </p:cNvSpPr>
          <p:nvPr/>
        </p:nvSpPr>
        <p:spPr bwMode="auto">
          <a:xfrm>
            <a:off x="6948488" y="3141663"/>
            <a:ext cx="1819275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"/>
                <a:cs typeface="Arial"/>
              </a:rPr>
              <a:t>Метаналь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B013D-1F84-4C6D-B75C-605D1259D7A5}" type="slidenum">
              <a:rPr lang="ru-RU"/>
              <a:pPr/>
              <a:t>5</a:t>
            </a:fld>
            <a:endParaRPr lang="ru-RU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400"/>
              <a:t>Номенклатура альдегидов</a:t>
            </a:r>
            <a:r>
              <a:rPr lang="ru-RU"/>
              <a:t/>
            </a:r>
            <a:br>
              <a:rPr lang="ru-RU"/>
            </a:br>
            <a:r>
              <a:rPr lang="ru-RU" sz="3000"/>
              <a:t>(международная)</a:t>
            </a:r>
          </a:p>
        </p:txBody>
      </p:sp>
      <p:graphicFrame>
        <p:nvGraphicFramePr>
          <p:cNvPr id="118943" name="Group 159"/>
          <p:cNvGraphicFramePr>
            <a:graphicFrameLocks noGrp="1"/>
          </p:cNvGraphicFramePr>
          <p:nvPr>
            <p:ph sz="half" idx="1"/>
          </p:nvPr>
        </p:nvGraphicFramePr>
        <p:xfrm>
          <a:off x="228600" y="1628775"/>
          <a:ext cx="8915400" cy="2966720"/>
        </p:xfrm>
        <a:graphic>
          <a:graphicData uri="http://schemas.openxmlformats.org/drawingml/2006/table">
            <a:tbl>
              <a:tblPr/>
              <a:tblGrid>
                <a:gridCol w="1695450"/>
                <a:gridCol w="809625"/>
                <a:gridCol w="1539875"/>
                <a:gridCol w="809625"/>
                <a:gridCol w="1538288"/>
                <a:gridCol w="809625"/>
                <a:gridCol w="762000"/>
                <a:gridCol w="950912"/>
              </a:tblGrid>
              <a:tr h="86360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40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40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sz="40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8931" name="WordArt 147"/>
          <p:cNvSpPr>
            <a:spLocks noChangeArrowheads="1" noChangeShapeType="1" noTextEdit="1"/>
          </p:cNvSpPr>
          <p:nvPr/>
        </p:nvSpPr>
        <p:spPr bwMode="auto">
          <a:xfrm>
            <a:off x="7740650" y="2060575"/>
            <a:ext cx="13335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800" kern="10">
                <a:ln w="9525" cap="sq">
                  <a:noFill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1</a:t>
            </a:r>
          </a:p>
        </p:txBody>
      </p:sp>
      <p:sp>
        <p:nvSpPr>
          <p:cNvPr id="118932" name="WordArt 148"/>
          <p:cNvSpPr>
            <a:spLocks noChangeArrowheads="1" noChangeShapeType="1" noTextEdit="1"/>
          </p:cNvSpPr>
          <p:nvPr/>
        </p:nvSpPr>
        <p:spPr bwMode="auto">
          <a:xfrm>
            <a:off x="1403350" y="2060575"/>
            <a:ext cx="17145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800" kern="10">
                <a:ln w="9525" cap="sq">
                  <a:noFill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4</a:t>
            </a:r>
          </a:p>
        </p:txBody>
      </p:sp>
      <p:sp>
        <p:nvSpPr>
          <p:cNvPr id="118933" name="WordArt 149"/>
          <p:cNvSpPr>
            <a:spLocks noChangeArrowheads="1" noChangeShapeType="1" noTextEdit="1"/>
          </p:cNvSpPr>
          <p:nvPr/>
        </p:nvSpPr>
        <p:spPr bwMode="auto">
          <a:xfrm>
            <a:off x="3203575" y="2060575"/>
            <a:ext cx="19050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800" kern="10">
                <a:ln w="9525" cap="sq">
                  <a:noFill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3</a:t>
            </a:r>
          </a:p>
        </p:txBody>
      </p:sp>
      <p:sp>
        <p:nvSpPr>
          <p:cNvPr id="118934" name="WordArt 150"/>
          <p:cNvSpPr>
            <a:spLocks noChangeArrowheads="1" noChangeShapeType="1" noTextEdit="1"/>
          </p:cNvSpPr>
          <p:nvPr/>
        </p:nvSpPr>
        <p:spPr bwMode="auto">
          <a:xfrm>
            <a:off x="5435600" y="2060575"/>
            <a:ext cx="18097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800" kern="10">
                <a:ln w="9525" cap="sq">
                  <a:noFill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2</a:t>
            </a:r>
          </a:p>
        </p:txBody>
      </p:sp>
      <p:sp>
        <p:nvSpPr>
          <p:cNvPr id="118940" name="Text Box 156"/>
          <p:cNvSpPr txBox="1">
            <a:spLocks noChangeArrowheads="1"/>
          </p:cNvSpPr>
          <p:nvPr/>
        </p:nvSpPr>
        <p:spPr bwMode="auto">
          <a:xfrm>
            <a:off x="741363" y="4652963"/>
            <a:ext cx="2967037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1C9056"/>
                </a:solidFill>
              </a:rPr>
              <a:t>3-метил</a:t>
            </a:r>
            <a:endParaRPr lang="ru-RU" sz="6000" b="1">
              <a:solidFill>
                <a:srgbClr val="FF0000"/>
              </a:solidFill>
            </a:endParaRPr>
          </a:p>
        </p:txBody>
      </p:sp>
      <p:sp>
        <p:nvSpPr>
          <p:cNvPr id="118941" name="Text Box 157"/>
          <p:cNvSpPr txBox="1">
            <a:spLocks noChangeArrowheads="1"/>
          </p:cNvSpPr>
          <p:nvPr/>
        </p:nvSpPr>
        <p:spPr bwMode="auto">
          <a:xfrm>
            <a:off x="3708400" y="4581525"/>
            <a:ext cx="606425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sz="6000"/>
              <a:t>-</a:t>
            </a:r>
          </a:p>
        </p:txBody>
      </p:sp>
      <p:sp>
        <p:nvSpPr>
          <p:cNvPr id="118942" name="Text Box 158"/>
          <p:cNvSpPr txBox="1">
            <a:spLocks noChangeArrowheads="1"/>
          </p:cNvSpPr>
          <p:nvPr/>
        </p:nvSpPr>
        <p:spPr bwMode="auto">
          <a:xfrm>
            <a:off x="4211638" y="4652963"/>
            <a:ext cx="2232025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sz="6000" b="1"/>
              <a:t>бутан</a:t>
            </a:r>
            <a:endParaRPr lang="ru-RU" sz="6000" b="1">
              <a:solidFill>
                <a:srgbClr val="FF0000"/>
              </a:solidFill>
            </a:endParaRPr>
          </a:p>
        </p:txBody>
      </p:sp>
      <p:sp>
        <p:nvSpPr>
          <p:cNvPr id="118944" name="Text Box 160"/>
          <p:cNvSpPr txBox="1">
            <a:spLocks noChangeArrowheads="1"/>
          </p:cNvSpPr>
          <p:nvPr/>
        </p:nvSpPr>
        <p:spPr bwMode="auto">
          <a:xfrm>
            <a:off x="6227763" y="4652963"/>
            <a:ext cx="1395412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6000" b="1">
                <a:solidFill>
                  <a:srgbClr val="FF0000"/>
                </a:solidFill>
              </a:rPr>
              <a:t>аль</a:t>
            </a:r>
          </a:p>
        </p:txBody>
      </p:sp>
      <p:sp>
        <p:nvSpPr>
          <p:cNvPr id="118945" name="Line 161"/>
          <p:cNvSpPr>
            <a:spLocks noChangeShapeType="1"/>
          </p:cNvSpPr>
          <p:nvPr/>
        </p:nvSpPr>
        <p:spPr bwMode="auto">
          <a:xfrm flipV="1">
            <a:off x="8027988" y="2133600"/>
            <a:ext cx="360362" cy="287338"/>
          </a:xfrm>
          <a:prstGeom prst="line">
            <a:avLst/>
          </a:prstGeom>
          <a:noFill/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18946" name="Line 162"/>
          <p:cNvSpPr>
            <a:spLocks noChangeShapeType="1"/>
          </p:cNvSpPr>
          <p:nvPr/>
        </p:nvSpPr>
        <p:spPr bwMode="auto">
          <a:xfrm flipV="1">
            <a:off x="8101013" y="2205038"/>
            <a:ext cx="360362" cy="287337"/>
          </a:xfrm>
          <a:prstGeom prst="line">
            <a:avLst/>
          </a:prstGeom>
          <a:noFill/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18947" name="Line 163"/>
          <p:cNvSpPr>
            <a:spLocks noChangeShapeType="1"/>
          </p:cNvSpPr>
          <p:nvPr/>
        </p:nvSpPr>
        <p:spPr bwMode="auto">
          <a:xfrm flipH="1" flipV="1">
            <a:off x="8027988" y="2997200"/>
            <a:ext cx="288925" cy="287338"/>
          </a:xfrm>
          <a:prstGeom prst="line">
            <a:avLst/>
          </a:prstGeom>
          <a:noFill/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8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8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8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931" grpId="0" animBg="1"/>
      <p:bldP spid="118932" grpId="0" animBg="1"/>
      <p:bldP spid="118933" grpId="0" animBg="1"/>
      <p:bldP spid="118934" grpId="0" animBg="1"/>
      <p:bldP spid="1189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6398-85D1-41DC-97DA-583225EBD1E9}" type="slidenum">
              <a:rPr lang="ru-RU"/>
              <a:pPr/>
              <a:t>6</a:t>
            </a:fld>
            <a:endParaRPr lang="ru-RU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Как составить формулу</a:t>
            </a:r>
            <a:r>
              <a:rPr lang="en-US" sz="4000"/>
              <a:t> </a:t>
            </a:r>
            <a:r>
              <a:rPr lang="ru-RU" sz="4000"/>
              <a:t>альдегида по названию?</a:t>
            </a: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307975" y="1408113"/>
            <a:ext cx="1712913" cy="622300"/>
          </a:xfrm>
          <a:prstGeom prst="rect">
            <a:avLst/>
          </a:prstGeom>
          <a:noFill/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36000" tIns="36000" rIns="36000" bIns="36000">
            <a:spAutoFit/>
          </a:bodyPr>
          <a:lstStyle/>
          <a:p>
            <a:r>
              <a:rPr lang="ru-RU" sz="3600" b="1"/>
              <a:t>3-метил</a:t>
            </a:r>
          </a:p>
        </p:txBody>
      </p:sp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2020888" y="1408113"/>
            <a:ext cx="1547812" cy="622300"/>
          </a:xfrm>
          <a:prstGeom prst="rect">
            <a:avLst/>
          </a:prstGeom>
          <a:noFill/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36000" rIns="0" bIns="36000">
            <a:spAutoFit/>
          </a:bodyPr>
          <a:lstStyle/>
          <a:p>
            <a:r>
              <a:rPr lang="ru-RU"/>
              <a:t>-</a:t>
            </a:r>
            <a:r>
              <a:rPr lang="ru-RU" sz="3600" b="1"/>
              <a:t>пентан</a:t>
            </a: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3568700" y="1408113"/>
            <a:ext cx="787400" cy="622300"/>
          </a:xfrm>
          <a:prstGeom prst="rect">
            <a:avLst/>
          </a:prstGeom>
          <a:noFill/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36000" rIns="0" bIns="36000">
            <a:spAutoFit/>
          </a:bodyPr>
          <a:lstStyle/>
          <a:p>
            <a:pPr algn="l"/>
            <a:r>
              <a:rPr lang="ru-RU" sz="3600" b="1"/>
              <a:t>аль</a:t>
            </a:r>
          </a:p>
        </p:txBody>
      </p:sp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1106488" y="2801938"/>
            <a:ext cx="6865937" cy="923330"/>
          </a:xfrm>
          <a:prstGeom prst="rect">
            <a:avLst/>
          </a:prstGeom>
          <a:noFill/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algn="l"/>
            <a:r>
              <a:rPr lang="ru-RU" sz="6000" b="1" dirty="0"/>
              <a:t>С</a:t>
            </a:r>
            <a:r>
              <a:rPr lang="en-US" sz="6000" b="1" dirty="0"/>
              <a:t> -</a:t>
            </a:r>
            <a:r>
              <a:rPr lang="ru-RU" sz="6000" b="1" dirty="0"/>
              <a:t> С </a:t>
            </a:r>
            <a:r>
              <a:rPr lang="en-US" sz="6000" b="1" dirty="0"/>
              <a:t> </a:t>
            </a:r>
            <a:r>
              <a:rPr lang="ru-RU" sz="6000" b="1" dirty="0"/>
              <a:t> </a:t>
            </a:r>
            <a:r>
              <a:rPr lang="en-US" sz="6000" b="1" dirty="0"/>
              <a:t> -</a:t>
            </a:r>
            <a:r>
              <a:rPr lang="ru-RU" sz="6000" b="1" dirty="0"/>
              <a:t>С </a:t>
            </a:r>
            <a:r>
              <a:rPr lang="en-US" sz="6000" b="1" dirty="0"/>
              <a:t>  - </a:t>
            </a:r>
            <a:r>
              <a:rPr lang="ru-RU" sz="6000" b="1" dirty="0" smtClean="0"/>
              <a:t>С    </a:t>
            </a:r>
            <a:r>
              <a:rPr lang="en-US" sz="6000" b="1" dirty="0" smtClean="0"/>
              <a:t>-</a:t>
            </a:r>
            <a:r>
              <a:rPr lang="ru-RU" sz="6000" b="1" dirty="0" smtClean="0"/>
              <a:t>С</a:t>
            </a:r>
            <a:r>
              <a:rPr lang="ru-RU" sz="4000" b="1" dirty="0" smtClean="0"/>
              <a:t> </a:t>
            </a:r>
            <a:r>
              <a:rPr lang="ru-RU" sz="4000" dirty="0" smtClean="0"/>
              <a:t>  </a:t>
            </a:r>
            <a:endParaRPr lang="ru-RU" sz="4000" dirty="0"/>
          </a:p>
        </p:txBody>
      </p:sp>
      <p:sp>
        <p:nvSpPr>
          <p:cNvPr id="141320" name="Text Box 8"/>
          <p:cNvSpPr txBox="1">
            <a:spLocks noChangeArrowheads="1"/>
          </p:cNvSpPr>
          <p:nvPr/>
        </p:nvSpPr>
        <p:spPr bwMode="auto">
          <a:xfrm>
            <a:off x="1279525" y="2462213"/>
            <a:ext cx="5956300" cy="457200"/>
          </a:xfrm>
          <a:prstGeom prst="rect">
            <a:avLst/>
          </a:prstGeom>
          <a:noFill/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ru-RU">
                <a:solidFill>
                  <a:srgbClr val="FF3300"/>
                </a:solidFill>
              </a:rPr>
              <a:t>  5	         4		  3	       2		 1</a:t>
            </a:r>
          </a:p>
        </p:txBody>
      </p:sp>
      <p:sp>
        <p:nvSpPr>
          <p:cNvPr id="141322" name="Text Box 10"/>
          <p:cNvSpPr txBox="1">
            <a:spLocks noChangeArrowheads="1"/>
          </p:cNvSpPr>
          <p:nvPr/>
        </p:nvSpPr>
        <p:spPr bwMode="auto">
          <a:xfrm>
            <a:off x="7845425" y="2030413"/>
            <a:ext cx="1298575" cy="2286000"/>
          </a:xfrm>
          <a:prstGeom prst="rect">
            <a:avLst/>
          </a:prstGeom>
          <a:noFill/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009900"/>
                </a:solidFill>
              </a:rPr>
              <a:t>O</a:t>
            </a:r>
          </a:p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009900"/>
                </a:solidFill>
              </a:rPr>
              <a:t>H</a:t>
            </a:r>
            <a:endParaRPr lang="ru-RU" sz="6000" b="1">
              <a:solidFill>
                <a:srgbClr val="009900"/>
              </a:solidFill>
            </a:endParaRPr>
          </a:p>
        </p:txBody>
      </p:sp>
      <p:sp>
        <p:nvSpPr>
          <p:cNvPr id="141323" name="Line 11"/>
          <p:cNvSpPr>
            <a:spLocks noChangeShapeType="1"/>
          </p:cNvSpPr>
          <p:nvPr/>
        </p:nvSpPr>
        <p:spPr bwMode="auto">
          <a:xfrm flipV="1">
            <a:off x="7756525" y="2632075"/>
            <a:ext cx="431800" cy="339725"/>
          </a:xfrm>
          <a:prstGeom prst="line">
            <a:avLst/>
          </a:prstGeom>
          <a:noFill/>
          <a:ln w="31750" cap="sq">
            <a:solidFill>
              <a:srgbClr val="008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1324" name="Line 12"/>
          <p:cNvSpPr>
            <a:spLocks noChangeShapeType="1"/>
          </p:cNvSpPr>
          <p:nvPr/>
        </p:nvSpPr>
        <p:spPr bwMode="auto">
          <a:xfrm flipV="1">
            <a:off x="7845425" y="2749550"/>
            <a:ext cx="431800" cy="339725"/>
          </a:xfrm>
          <a:prstGeom prst="line">
            <a:avLst/>
          </a:prstGeom>
          <a:noFill/>
          <a:ln w="31750" cap="sq">
            <a:solidFill>
              <a:srgbClr val="008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1325" name="Line 13"/>
          <p:cNvSpPr>
            <a:spLocks noChangeShapeType="1"/>
          </p:cNvSpPr>
          <p:nvPr/>
        </p:nvSpPr>
        <p:spPr bwMode="auto">
          <a:xfrm>
            <a:off x="7756525" y="3513138"/>
            <a:ext cx="431800" cy="288925"/>
          </a:xfrm>
          <a:prstGeom prst="line">
            <a:avLst/>
          </a:prstGeom>
          <a:noFill/>
          <a:ln w="31750" cap="sq">
            <a:solidFill>
              <a:srgbClr val="008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1326" name="Text Box 14"/>
          <p:cNvSpPr txBox="1">
            <a:spLocks noChangeArrowheads="1"/>
          </p:cNvSpPr>
          <p:nvPr/>
        </p:nvSpPr>
        <p:spPr bwMode="auto">
          <a:xfrm>
            <a:off x="3349625" y="3802063"/>
            <a:ext cx="1603375" cy="1371600"/>
          </a:xfrm>
          <a:prstGeom prst="rect">
            <a:avLst/>
          </a:prstGeom>
          <a:noFill/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6000" b="1" dirty="0">
                <a:solidFill>
                  <a:srgbClr val="0000D4"/>
                </a:solidFill>
              </a:rPr>
              <a:t>|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6000" b="1" dirty="0">
                <a:solidFill>
                  <a:srgbClr val="0000D4"/>
                </a:solidFill>
              </a:rPr>
              <a:t>CH</a:t>
            </a:r>
            <a:r>
              <a:rPr lang="en-US" sz="6000" b="1" baseline="-25000" dirty="0">
                <a:solidFill>
                  <a:srgbClr val="0000D4"/>
                </a:solidFill>
              </a:rPr>
              <a:t>3</a:t>
            </a:r>
            <a:endParaRPr lang="ru-RU" sz="6000" b="1" dirty="0">
              <a:solidFill>
                <a:srgbClr val="0000D4"/>
              </a:solidFill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307975" y="3200400"/>
            <a:ext cx="971550" cy="457200"/>
          </a:xfrm>
          <a:prstGeom prst="rect">
            <a:avLst/>
          </a:prstGeom>
          <a:noFill/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6000" b="1" dirty="0"/>
              <a:t>H</a:t>
            </a:r>
            <a:r>
              <a:rPr lang="en-US" sz="6000" b="1" baseline="-25000" dirty="0"/>
              <a:t>3</a:t>
            </a:r>
            <a:endParaRPr lang="ru-RU" sz="6000" b="1" dirty="0"/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2843213" y="3200400"/>
            <a:ext cx="846137" cy="457200"/>
          </a:xfrm>
          <a:prstGeom prst="rect">
            <a:avLst/>
          </a:prstGeom>
          <a:noFill/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6000" b="1"/>
              <a:t>H</a:t>
            </a:r>
            <a:r>
              <a:rPr lang="en-US" sz="6000" b="1" baseline="-25000"/>
              <a:t>2</a:t>
            </a:r>
            <a:endParaRPr lang="ru-RU" sz="5000" b="1"/>
          </a:p>
        </p:txBody>
      </p:sp>
      <p:sp>
        <p:nvSpPr>
          <p:cNvPr id="141331" name="Text Box 19"/>
          <p:cNvSpPr txBox="1">
            <a:spLocks noChangeArrowheads="1"/>
          </p:cNvSpPr>
          <p:nvPr/>
        </p:nvSpPr>
        <p:spPr bwMode="auto">
          <a:xfrm>
            <a:off x="4356100" y="3200400"/>
            <a:ext cx="596900" cy="457200"/>
          </a:xfrm>
          <a:prstGeom prst="rect">
            <a:avLst/>
          </a:prstGeom>
          <a:noFill/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6000" b="1"/>
              <a:t>H</a:t>
            </a:r>
            <a:endParaRPr lang="ru-RU" sz="6000" b="1"/>
          </a:p>
        </p:txBody>
      </p:sp>
      <p:sp>
        <p:nvSpPr>
          <p:cNvPr id="141332" name="Text Box 20"/>
          <p:cNvSpPr txBox="1">
            <a:spLocks noChangeArrowheads="1"/>
          </p:cNvSpPr>
          <p:nvPr/>
        </p:nvSpPr>
        <p:spPr bwMode="auto">
          <a:xfrm>
            <a:off x="5861050" y="2717800"/>
            <a:ext cx="933450" cy="923330"/>
          </a:xfrm>
          <a:prstGeom prst="rect">
            <a:avLst/>
          </a:prstGeom>
          <a:noFill/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6000" b="1" dirty="0" smtClean="0"/>
              <a:t> </a:t>
            </a:r>
            <a:r>
              <a:rPr lang="en-US" sz="6000" b="1" dirty="0" smtClean="0"/>
              <a:t>H</a:t>
            </a:r>
            <a:r>
              <a:rPr lang="en-US" sz="6000" b="1" baseline="-25000" dirty="0" smtClean="0"/>
              <a:t>2</a:t>
            </a:r>
            <a:endParaRPr lang="ru-RU" sz="5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141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141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141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600"/>
                            </p:stCondLst>
                            <p:childTnLst>
                              <p:par>
                                <p:cTn id="1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41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41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41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1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1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41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autoRev="1" fill="hold"/>
                                        <p:tgtEl>
                                          <p:spTgt spid="141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autoRev="1" fill="hold"/>
                                        <p:tgtEl>
                                          <p:spTgt spid="141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autoRev="1" fill="hold"/>
                                        <p:tgtEl>
                                          <p:spTgt spid="141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1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autoRev="1" fill="hold"/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D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autoRev="1" fill="hold"/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D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autoRev="1" fill="hold"/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41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41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41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41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41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41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41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41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41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41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22" grpId="0"/>
      <p:bldP spid="141323" grpId="0" animBg="1"/>
      <p:bldP spid="141324" grpId="0" animBg="1"/>
      <p:bldP spid="141325" grpId="0" animBg="1"/>
      <p:bldP spid="141326" grpId="0" build="allAtOnce"/>
      <p:bldP spid="141328" grpId="0" build="allAtOnce"/>
      <p:bldP spid="141331" grpId="0" build="allAtOnce"/>
      <p:bldP spid="141332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BDCE-CF2B-4F0A-9800-3B322CCDCC88}" type="slidenum">
              <a:rPr lang="ru-RU"/>
              <a:pPr/>
              <a:t>7</a:t>
            </a:fld>
            <a:endParaRPr lang="ru-RU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Изомерия</a:t>
            </a:r>
          </a:p>
        </p:txBody>
      </p:sp>
      <p:sp>
        <p:nvSpPr>
          <p:cNvPr id="122901" name="Rectangle 21"/>
          <p:cNvSpPr>
            <a:spLocks noChangeArrowheads="1"/>
          </p:cNvSpPr>
          <p:nvPr/>
        </p:nvSpPr>
        <p:spPr bwMode="auto">
          <a:xfrm>
            <a:off x="1738313" y="2971800"/>
            <a:ext cx="3429000" cy="0"/>
          </a:xfrm>
          <a:prstGeom prst="rect">
            <a:avLst/>
          </a:prstGeom>
          <a:solidFill>
            <a:srgbClr val="F2F2F2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122956" name="Group 76"/>
          <p:cNvGraphicFramePr>
            <a:graphicFrameLocks noGrp="1"/>
          </p:cNvGraphicFramePr>
          <p:nvPr/>
        </p:nvGraphicFramePr>
        <p:xfrm>
          <a:off x="323850" y="1628775"/>
          <a:ext cx="8497888" cy="4579620"/>
        </p:xfrm>
        <a:graphic>
          <a:graphicData uri="http://schemas.openxmlformats.org/drawingml/2006/table">
            <a:tbl>
              <a:tblPr/>
              <a:tblGrid>
                <a:gridCol w="2519363"/>
                <a:gridCol w="597852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изомерии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Формулы изомеров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152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D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углеродному скелету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начиная с С</a:t>
                      </a:r>
                      <a:r>
                        <a:rPr kumimoji="0" lang="ru-RU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185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D4"/>
                          </a:solidFill>
                          <a:effectLst/>
                          <a:latin typeface="Times New Roman" pitchFamily="18" charset="0"/>
                        </a:rPr>
                        <a:t>межклассовая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с кетонами, начиная с С3   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152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непредельными спиртами и простыми эфирами (с С3)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D4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pic>
        <p:nvPicPr>
          <p:cNvPr id="122897" name="Picture 17" descr="http://yaroslaw.narod.ru/o3201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492500" y="2276475"/>
            <a:ext cx="4465638" cy="1133475"/>
          </a:xfrm>
          <a:prstGeom prst="rect">
            <a:avLst/>
          </a:prstGeom>
          <a:noFill/>
        </p:spPr>
      </p:pic>
      <p:pic>
        <p:nvPicPr>
          <p:cNvPr id="122943" name="Picture 63" descr="o32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00" y="3429000"/>
            <a:ext cx="4465638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1" name="Picture 71" descr="o320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00" y="4652963"/>
            <a:ext cx="4465638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A2C6-87FF-42AC-812A-F72B8E95DC20}" type="slidenum">
              <a:rPr lang="ru-RU"/>
              <a:pPr/>
              <a:t>8</a:t>
            </a:fld>
            <a:endParaRPr lang="ru-RU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Физические свойства альдегидов определяются строением карбонильной группы   </a:t>
            </a:r>
            <a:r>
              <a:rPr lang="ru-RU" sz="2800">
                <a:solidFill>
                  <a:srgbClr val="FFFF00"/>
                </a:solidFill>
              </a:rPr>
              <a:t>&gt;C=O.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600" b="1"/>
              <a:t>Водородная связь</a:t>
            </a:r>
          </a:p>
          <a:p>
            <a:pPr>
              <a:buFont typeface="Wingdings" pitchFamily="2" charset="2"/>
              <a:buNone/>
            </a:pPr>
            <a:r>
              <a:rPr lang="en-US" sz="4600" b="1">
                <a:solidFill>
                  <a:srgbClr val="0000D4"/>
                </a:solidFill>
              </a:rPr>
              <a:t>t</a:t>
            </a:r>
            <a:r>
              <a:rPr lang="en-US" sz="4600" b="1" baseline="-25000">
                <a:solidFill>
                  <a:srgbClr val="0000D4"/>
                </a:solidFill>
              </a:rPr>
              <a:t> </a:t>
            </a:r>
            <a:r>
              <a:rPr lang="ru-RU" sz="4600" b="1" baseline="-25000">
                <a:solidFill>
                  <a:srgbClr val="0000D4"/>
                </a:solidFill>
              </a:rPr>
              <a:t>кип</a:t>
            </a:r>
            <a:r>
              <a:rPr lang="ru-RU" sz="4600" b="1">
                <a:solidFill>
                  <a:srgbClr val="0000D4"/>
                </a:solidFill>
              </a:rPr>
              <a:t> </a:t>
            </a:r>
            <a:r>
              <a:rPr lang="en-US" sz="4600" b="1">
                <a:solidFill>
                  <a:srgbClr val="0000D4"/>
                </a:solidFill>
                <a:cs typeface="Arial" charset="0"/>
              </a:rPr>
              <a:t>&lt; t</a:t>
            </a:r>
            <a:r>
              <a:rPr lang="ru-RU" sz="4600" b="1" baseline="-25000">
                <a:solidFill>
                  <a:srgbClr val="0000D4"/>
                </a:solidFill>
              </a:rPr>
              <a:t>кип</a:t>
            </a:r>
            <a:r>
              <a:rPr lang="ru-RU" sz="4600" b="1">
                <a:solidFill>
                  <a:srgbClr val="0000D4"/>
                </a:solidFill>
              </a:rPr>
              <a:t> </a:t>
            </a:r>
            <a:r>
              <a:rPr lang="ru-RU" sz="2800" i="1">
                <a:solidFill>
                  <a:srgbClr val="0000D4"/>
                </a:solidFill>
              </a:rPr>
              <a:t>спиртов</a:t>
            </a:r>
            <a:endParaRPr lang="en-US" sz="2800" i="1">
              <a:solidFill>
                <a:srgbClr val="0000D4"/>
              </a:solidFill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ru-RU" sz="4600" b="1"/>
              <a:t>С</a:t>
            </a:r>
            <a:r>
              <a:rPr lang="ru-RU" sz="4600" b="1" baseline="-25000"/>
              <a:t>1 </a:t>
            </a:r>
            <a:r>
              <a:rPr lang="ru-RU" sz="4600" b="1"/>
              <a:t>- газ </a:t>
            </a:r>
          </a:p>
          <a:p>
            <a:pPr>
              <a:buFont typeface="Wingdings" pitchFamily="2" charset="2"/>
              <a:buNone/>
            </a:pPr>
            <a:r>
              <a:rPr lang="ru-RU" sz="4600" b="1"/>
              <a:t>С</a:t>
            </a:r>
            <a:r>
              <a:rPr lang="ru-RU" sz="4600" b="1" baseline="-25000"/>
              <a:t>2</a:t>
            </a:r>
            <a:r>
              <a:rPr lang="ru-RU" sz="4600" b="1"/>
              <a:t>– С</a:t>
            </a:r>
            <a:r>
              <a:rPr lang="ru-RU" sz="4600" b="1" baseline="-25000"/>
              <a:t>5 </a:t>
            </a:r>
            <a:r>
              <a:rPr lang="ru-RU" sz="4600" b="1"/>
              <a:t>– жидкости</a:t>
            </a:r>
          </a:p>
          <a:p>
            <a:pPr>
              <a:buFont typeface="Wingdings" pitchFamily="2" charset="2"/>
              <a:buNone/>
            </a:pPr>
            <a:r>
              <a:rPr lang="ru-RU" sz="4600" b="1"/>
              <a:t>С</a:t>
            </a:r>
            <a:r>
              <a:rPr lang="ru-RU" sz="4600" b="1" baseline="-25000"/>
              <a:t>6</a:t>
            </a:r>
            <a:r>
              <a:rPr lang="ru-RU" sz="4600" b="1"/>
              <a:t> – твердые.</a:t>
            </a:r>
          </a:p>
          <a:p>
            <a:pPr>
              <a:buFont typeface="Wingdings" pitchFamily="2" charset="2"/>
              <a:buNone/>
            </a:pPr>
            <a:endParaRPr lang="ru-RU" sz="4600" b="1"/>
          </a:p>
        </p:txBody>
      </p:sp>
      <p:sp>
        <p:nvSpPr>
          <p:cNvPr id="124932" name="Line 4"/>
          <p:cNvSpPr>
            <a:spLocks noChangeShapeType="1"/>
          </p:cNvSpPr>
          <p:nvPr/>
        </p:nvSpPr>
        <p:spPr bwMode="auto">
          <a:xfrm flipV="1">
            <a:off x="250825" y="1989138"/>
            <a:ext cx="5761038" cy="288925"/>
          </a:xfrm>
          <a:prstGeom prst="line">
            <a:avLst/>
          </a:prstGeom>
          <a:noFill/>
          <a:ln w="98425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pic>
        <p:nvPicPr>
          <p:cNvPr id="124933" name="Picture 5" descr="Связь С=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2565400"/>
            <a:ext cx="3478212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934" name="Picture 6" descr="o3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652963"/>
            <a:ext cx="2411412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Физические свойства </a:t>
            </a:r>
            <a:r>
              <a:rPr lang="ru-RU" sz="4000" dirty="0" err="1" smtClean="0"/>
              <a:t>метаналя</a:t>
            </a:r>
            <a:r>
              <a:rPr lang="ru-RU" sz="4000" dirty="0" smtClean="0"/>
              <a:t> и </a:t>
            </a:r>
            <a:r>
              <a:rPr lang="ru-RU" sz="4000" dirty="0" err="1" smtClean="0"/>
              <a:t>этаналя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Формальдегид- это газ с резким запахом, уксусный альдегид – жидкость </a:t>
            </a:r>
            <a:r>
              <a:rPr lang="en-US" dirty="0" smtClean="0"/>
              <a:t>t </a:t>
            </a:r>
            <a:r>
              <a:rPr lang="ru-RU" sz="2400" dirty="0" smtClean="0"/>
              <a:t>кип </a:t>
            </a:r>
            <a:r>
              <a:rPr lang="ru-RU" sz="3600" dirty="0" smtClean="0"/>
              <a:t>20 ˚С, </a:t>
            </a:r>
            <a:r>
              <a:rPr lang="ru-RU" dirty="0" smtClean="0"/>
              <a:t>смешиваются с водой в любых соотношениях. Высшие альдегиды растворяются в спиртах. Низшие обладают резким запахом, высшие – запахом цветов и используются в парфюмерной промышленности.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E5FC-C589-4C0E-9651-A02812C8EA2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'Медицина'">
  <a:themeElements>
    <a:clrScheme name="Шаблон оформления 'Медицина'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0066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AAB8"/>
      </a:accent5>
      <a:accent6>
        <a:srgbClr val="00008A"/>
      </a:accent6>
      <a:hlink>
        <a:srgbClr val="2660B6"/>
      </a:hlink>
      <a:folHlink>
        <a:srgbClr val="875FDF"/>
      </a:folHlink>
    </a:clrScheme>
    <a:fontScheme name="Шаблон оформления 'Медицина'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sq" cmpd="sng" algn="ctr">
          <a:solidFill>
            <a:schemeClr val="tx1"/>
          </a:solidFill>
          <a:prstDash val="solid"/>
          <a:round/>
          <a:headEnd type="none" w="sm" len="sm"/>
          <a:tailEnd type="arrow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sq" cmpd="sng" algn="ctr">
          <a:solidFill>
            <a:schemeClr val="tx1"/>
          </a:solidFill>
          <a:prstDash val="solid"/>
          <a:round/>
          <a:headEnd type="none" w="sm" len="sm"/>
          <a:tailEnd type="arrow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Шаблон оформления 'Медицина'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000066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AAAAB8"/>
        </a:accent5>
        <a:accent6>
          <a:srgbClr val="00008A"/>
        </a:accent6>
        <a:hlink>
          <a:srgbClr val="2660B6"/>
        </a:hlink>
        <a:folHlink>
          <a:srgbClr val="875FD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'Медицина'</Template>
  <TotalTime>720</TotalTime>
  <Words>415</Words>
  <Application>Microsoft Office PowerPoint</Application>
  <PresentationFormat>Экран (4:3)</PresentationFormat>
  <Paragraphs>155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Times New Roman</vt:lpstr>
      <vt:lpstr>Arial</vt:lpstr>
      <vt:lpstr>Wingdings</vt:lpstr>
      <vt:lpstr>Arial Unicode MS</vt:lpstr>
      <vt:lpstr>Шаблон оформления 'Медицина'</vt:lpstr>
      <vt:lpstr>Слайд 1</vt:lpstr>
      <vt:lpstr> </vt:lpstr>
      <vt:lpstr>Альдегиды – это органические вещества, молекулы, которых содержат карбонильную группу, соединенную с углеводородным радикалом . </vt:lpstr>
      <vt:lpstr>Слайд 4</vt:lpstr>
      <vt:lpstr>Номенклатура альдегидов (международная)</vt:lpstr>
      <vt:lpstr>Как составить формулу альдегида по названию?</vt:lpstr>
      <vt:lpstr>Изомерия</vt:lpstr>
      <vt:lpstr>Физические свойства альдегидов определяются строением карбонильной группы   &gt;C=O.</vt:lpstr>
      <vt:lpstr>Физические свойства метаналя и этаналя.</vt:lpstr>
      <vt:lpstr>Способы получения</vt:lpstr>
      <vt:lpstr>Слайд 11</vt:lpstr>
      <vt:lpstr>Химические свойства</vt:lpstr>
      <vt:lpstr>Химические свойства</vt:lpstr>
      <vt:lpstr>Образование фенолформальдегидных смол</vt:lpstr>
      <vt:lpstr>Резольные формы ФФС</vt:lpstr>
      <vt:lpstr>Применение альдегидов</vt:lpstr>
    </vt:vector>
  </TitlesOfParts>
  <Manager/>
  <Company>сш14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ученик</dc:creator>
  <cp:keywords/>
  <dc:description/>
  <cp:lastModifiedBy>COMP</cp:lastModifiedBy>
  <cp:revision>87</cp:revision>
  <dcterms:created xsi:type="dcterms:W3CDTF">2007-02-19T12:36:53Z</dcterms:created>
  <dcterms:modified xsi:type="dcterms:W3CDTF">2011-10-16T16:29:23Z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TC011408261049</vt:lpwstr>
  </property>
</Properties>
</file>