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60" r:id="rId4"/>
    <p:sldId id="301" r:id="rId5"/>
    <p:sldId id="295" r:id="rId6"/>
    <p:sldId id="259" r:id="rId7"/>
    <p:sldId id="288" r:id="rId8"/>
    <p:sldId id="283" r:id="rId9"/>
    <p:sldId id="296" r:id="rId10"/>
    <p:sldId id="261" r:id="rId11"/>
    <p:sldId id="278" r:id="rId12"/>
    <p:sldId id="277" r:id="rId13"/>
    <p:sldId id="258" r:id="rId14"/>
    <p:sldId id="262" r:id="rId15"/>
    <p:sldId id="308" r:id="rId16"/>
    <p:sldId id="309" r:id="rId17"/>
    <p:sldId id="263" r:id="rId18"/>
    <p:sldId id="289" r:id="rId19"/>
    <p:sldId id="264" r:id="rId20"/>
    <p:sldId id="265" r:id="rId21"/>
    <p:sldId id="286" r:id="rId22"/>
    <p:sldId id="266" r:id="rId23"/>
    <p:sldId id="292" r:id="rId24"/>
    <p:sldId id="294" r:id="rId25"/>
    <p:sldId id="293" r:id="rId26"/>
    <p:sldId id="268" r:id="rId27"/>
    <p:sldId id="269" r:id="rId28"/>
    <p:sldId id="311" r:id="rId29"/>
    <p:sldId id="270" r:id="rId30"/>
    <p:sldId id="298" r:id="rId31"/>
    <p:sldId id="271" r:id="rId32"/>
    <p:sldId id="306" r:id="rId33"/>
    <p:sldId id="304" r:id="rId34"/>
    <p:sldId id="279" r:id="rId35"/>
    <p:sldId id="272" r:id="rId36"/>
    <p:sldId id="307" r:id="rId37"/>
    <p:sldId id="302" r:id="rId38"/>
    <p:sldId id="284" r:id="rId39"/>
    <p:sldId id="273" r:id="rId40"/>
    <p:sldId id="303" r:id="rId41"/>
    <p:sldId id="297" r:id="rId42"/>
    <p:sldId id="274" r:id="rId43"/>
    <p:sldId id="299" r:id="rId44"/>
    <p:sldId id="300" r:id="rId45"/>
    <p:sldId id="305" r:id="rId46"/>
    <p:sldId id="275" r:id="rId47"/>
    <p:sldId id="310" r:id="rId48"/>
    <p:sldId id="281" r:id="rId49"/>
    <p:sldId id="282" r:id="rId50"/>
    <p:sldId id="285" r:id="rId51"/>
    <p:sldId id="280" r:id="rId52"/>
    <p:sldId id="290" r:id="rId53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717" autoAdjust="0"/>
  </p:normalViewPr>
  <p:slideViewPr>
    <p:cSldViewPr>
      <p:cViewPr>
        <p:scale>
          <a:sx n="73" d="100"/>
          <a:sy n="73" d="100"/>
        </p:scale>
        <p:origin x="-1074" y="-7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ds99sar.schoolrm.ru/sveden/employees/11241/183927/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304800"/>
            <a:ext cx="6172200" cy="533400"/>
          </a:xfrm>
        </p:spPr>
        <p:txBody>
          <a:bodyPr>
            <a:normAutofit fontScale="90000"/>
          </a:bodyPr>
          <a:lstStyle/>
          <a:p>
            <a:r>
              <a:rPr lang="ru-RU" altLang="ru-RU" dirty="0" smtClean="0">
                <a:solidFill>
                  <a:srgbClr val="920000"/>
                </a:solidFill>
                <a:latin typeface="Times New Roman" pitchFamily="18" charset="0"/>
              </a:rPr>
              <a:t>Министерство образования РМ</a:t>
            </a:r>
            <a:r>
              <a:rPr lang="ru-RU" dirty="0" smtClean="0">
                <a:solidFill>
                  <a:srgbClr val="920000"/>
                </a:solidFill>
              </a:rPr>
              <a:t/>
            </a:r>
            <a:br>
              <a:rPr lang="ru-RU" dirty="0" smtClean="0">
                <a:solidFill>
                  <a:srgbClr val="920000"/>
                </a:solidFill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33600" y="914400"/>
            <a:ext cx="6248400" cy="5410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</a:rPr>
              <a:t>              </a:t>
            </a:r>
            <a:r>
              <a:rPr lang="ru-RU" altLang="ru-RU" sz="2800" dirty="0" err="1" smtClean="0">
                <a:solidFill>
                  <a:srgbClr val="C00000"/>
                </a:solidFill>
                <a:latin typeface="Times New Roman" pitchFamily="18" charset="0"/>
              </a:rPr>
              <a:t>Портфолио</a:t>
            </a:r>
            <a:endParaRPr lang="ru-RU" altLang="ru-RU" sz="2800" dirty="0" smtClean="0">
              <a:solidFill>
                <a:srgbClr val="C00000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</a:rPr>
              <a:t>              </a:t>
            </a:r>
            <a:r>
              <a:rPr lang="ru-RU" altLang="ru-RU" sz="2800" dirty="0" err="1" smtClean="0">
                <a:solidFill>
                  <a:srgbClr val="C00000"/>
                </a:solidFill>
                <a:latin typeface="Times New Roman" pitchFamily="18" charset="0"/>
              </a:rPr>
              <a:t>Яшонковой</a:t>
            </a: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</a:rPr>
              <a:t>   Людмилы Степановны,</a:t>
            </a:r>
          </a:p>
          <a:p>
            <a:pPr>
              <a:lnSpc>
                <a:spcPct val="90000"/>
              </a:lnSpc>
            </a:pP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</a:rPr>
              <a:t>     старшего воспитателя </a:t>
            </a:r>
          </a:p>
          <a:p>
            <a:pPr>
              <a:lnSpc>
                <a:spcPct val="90000"/>
              </a:lnSpc>
            </a:pP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</a:rPr>
              <a:t>МДОУ «Детский сад № 99 комбинированного вида»</a:t>
            </a:r>
          </a:p>
          <a:p>
            <a:pPr>
              <a:lnSpc>
                <a:spcPct val="90000"/>
              </a:lnSpc>
            </a:pP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</a:rPr>
              <a:t>                  г. о. Саранск</a:t>
            </a:r>
          </a:p>
          <a:p>
            <a:pPr algn="ctr">
              <a:lnSpc>
                <a:spcPct val="90000"/>
              </a:lnSpc>
            </a:pPr>
            <a:endParaRPr lang="ru-RU" altLang="ru-RU" sz="2800" dirty="0" smtClean="0">
              <a:solidFill>
                <a:srgbClr val="C00000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ru-RU" altLang="ru-RU" dirty="0" smtClean="0">
              <a:solidFill>
                <a:schemeClr val="hlink"/>
              </a:solidFill>
              <a:latin typeface="Times New Roman" pitchFamily="18" charset="0"/>
            </a:endParaRPr>
          </a:p>
          <a:p>
            <a:pPr algn="just"/>
            <a:r>
              <a:rPr lang="ru-RU" altLang="ru-RU" dirty="0" smtClean="0">
                <a:solidFill>
                  <a:srgbClr val="7030A0"/>
                </a:solidFill>
                <a:latin typeface="Times New Roman" pitchFamily="18" charset="0"/>
              </a:rPr>
              <a:t>Дата рождения: 09. 07. 1973г.</a:t>
            </a:r>
          </a:p>
          <a:p>
            <a:pPr algn="just"/>
            <a:endParaRPr lang="ru-RU" altLang="ru-RU" dirty="0" smtClean="0">
              <a:solidFill>
                <a:srgbClr val="7030A0"/>
              </a:solidFill>
              <a:latin typeface="Times New Roman" pitchFamily="18" charset="0"/>
            </a:endParaRPr>
          </a:p>
          <a:p>
            <a:pPr algn="just"/>
            <a:r>
              <a:rPr lang="ru-RU" altLang="ru-RU" dirty="0" smtClean="0">
                <a:solidFill>
                  <a:srgbClr val="7030A0"/>
                </a:solidFill>
                <a:latin typeface="Times New Roman" pitchFamily="18" charset="0"/>
              </a:rPr>
              <a:t>Профессиональное образование: высшее, окончила МГПИ им. М. Е. </a:t>
            </a:r>
            <a:r>
              <a:rPr lang="ru-RU" altLang="ru-RU" dirty="0" err="1" smtClean="0">
                <a:solidFill>
                  <a:srgbClr val="7030A0"/>
                </a:solidFill>
                <a:latin typeface="Times New Roman" pitchFamily="18" charset="0"/>
              </a:rPr>
              <a:t>Евсевьева</a:t>
            </a:r>
            <a:r>
              <a:rPr lang="ru-RU" altLang="ru-RU" dirty="0" smtClean="0">
                <a:solidFill>
                  <a:srgbClr val="7030A0"/>
                </a:solidFill>
                <a:latin typeface="Times New Roman" pitchFamily="18" charset="0"/>
              </a:rPr>
              <a:t> в 2006 году по специальности </a:t>
            </a:r>
            <a:r>
              <a:rPr lang="ru-RU" altLang="ru-RU" dirty="0" smtClean="0">
                <a:solidFill>
                  <a:srgbClr val="7030A0"/>
                </a:solidFill>
                <a:latin typeface="Times New Roman" pitchFamily="18" charset="0"/>
              </a:rPr>
              <a:t>Педагогика и методика дошкольного образования </a:t>
            </a:r>
            <a:r>
              <a:rPr lang="ru-RU" altLang="ru-RU" dirty="0" smtClean="0">
                <a:solidFill>
                  <a:srgbClr val="7030A0"/>
                </a:solidFill>
                <a:latin typeface="Times New Roman" pitchFamily="18" charset="0"/>
              </a:rPr>
              <a:t>с дополнительной специальностью «Педагог - психолог» </a:t>
            </a:r>
          </a:p>
          <a:p>
            <a:pPr algn="just"/>
            <a:endParaRPr lang="ru-RU" altLang="ru-RU" dirty="0" smtClean="0">
              <a:solidFill>
                <a:srgbClr val="7030A0"/>
              </a:solidFill>
              <a:latin typeface="Times New Roman" pitchFamily="18" charset="0"/>
            </a:endParaRPr>
          </a:p>
          <a:p>
            <a:pPr algn="just"/>
            <a:r>
              <a:rPr lang="ru-RU" altLang="ru-RU" dirty="0" smtClean="0">
                <a:solidFill>
                  <a:srgbClr val="7030A0"/>
                </a:solidFill>
                <a:latin typeface="Times New Roman" pitchFamily="18" charset="0"/>
              </a:rPr>
              <a:t>Наличие квалификационной категории: Высшая</a:t>
            </a:r>
          </a:p>
          <a:p>
            <a:pPr algn="just"/>
            <a:r>
              <a:rPr lang="ru-RU" altLang="ru-RU" dirty="0" smtClean="0">
                <a:solidFill>
                  <a:srgbClr val="7030A0"/>
                </a:solidFill>
                <a:latin typeface="Times New Roman" pitchFamily="18" charset="0"/>
              </a:rPr>
              <a:t>Дата последней аттестации: 25. 02. </a:t>
            </a:r>
            <a:r>
              <a:rPr lang="ru-RU" altLang="ru-RU" dirty="0" smtClean="0">
                <a:solidFill>
                  <a:srgbClr val="7030A0"/>
                </a:solidFill>
                <a:latin typeface="Times New Roman" pitchFamily="18" charset="0"/>
              </a:rPr>
              <a:t>2015 г</a:t>
            </a:r>
            <a:r>
              <a:rPr lang="ru-RU" altLang="ru-RU" dirty="0" smtClean="0">
                <a:solidFill>
                  <a:srgbClr val="7030A0"/>
                </a:solidFill>
                <a:latin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37889" name="Picture 1" descr="C:\Users\1\Desktop\img_01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9401" y="914400"/>
            <a:ext cx="1752599" cy="251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077200" cy="9144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1.Методическое сопровождение материалов деятельности образовательной организации или отдельных педагогов на конференциях, семинарах, конкурсах  </a:t>
            </a:r>
            <a:endParaRPr lang="ru-RU" sz="2000" b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r>
              <a:rPr lang="ru-RU" dirty="0" smtClean="0"/>
              <a:t>Вставить грамоты, методички</a:t>
            </a:r>
            <a:endParaRPr lang="ru-RU" dirty="0"/>
          </a:p>
        </p:txBody>
      </p:sp>
      <p:pic>
        <p:nvPicPr>
          <p:cNvPr id="2050" name="Picture 2" descr="C:\Users\1\Desktop\с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447800"/>
            <a:ext cx="3814300" cy="5153024"/>
          </a:xfrm>
          <a:prstGeom prst="rect">
            <a:avLst/>
          </a:prstGeom>
          <a:noFill/>
        </p:spPr>
      </p:pic>
      <p:pic>
        <p:nvPicPr>
          <p:cNvPr id="6" name="Picture 2" descr="F:\Яшонкова\Изображение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143000"/>
            <a:ext cx="4038600" cy="54452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077200" cy="9144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1.Методическое сопровождение материалов деятельности образовательной организации или отдельных педагогов на конференциях, семинарах, конкурсах  </a:t>
            </a:r>
            <a:endParaRPr lang="ru-RU" sz="2000" b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r>
              <a:rPr lang="ru-RU" dirty="0" smtClean="0"/>
              <a:t>Вставить грамоты, методички</a:t>
            </a:r>
            <a:endParaRPr lang="ru-RU" dirty="0"/>
          </a:p>
        </p:txBody>
      </p:sp>
      <p:pic>
        <p:nvPicPr>
          <p:cNvPr id="4100" name="Picture 4" descr="C:\Users\1\Desktop\Изображение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371600"/>
            <a:ext cx="3810000" cy="5174083"/>
          </a:xfrm>
          <a:prstGeom prst="rect">
            <a:avLst/>
          </a:prstGeom>
          <a:noFill/>
        </p:spPr>
      </p:pic>
      <p:pic>
        <p:nvPicPr>
          <p:cNvPr id="4101" name="Picture 5" descr="C:\Users\1\Desktop\Изображение (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447800"/>
            <a:ext cx="4038600" cy="5105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077200" cy="9144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1.Методическое сопровождение материалов деятельности образовательной организации или отдельных педагогов на конференциях, семинарах, конкурсах  </a:t>
            </a:r>
            <a:endParaRPr lang="ru-RU" sz="2000" b="1" dirty="0">
              <a:latin typeface="+mn-lt"/>
            </a:endParaRPr>
          </a:p>
        </p:txBody>
      </p:sp>
      <p:pic>
        <p:nvPicPr>
          <p:cNvPr id="24577" name="Picture 1" descr="C:\Users\1\Desktop\Диплом ПАРО ЯЛГАТ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357298"/>
            <a:ext cx="3897094" cy="5116528"/>
          </a:xfrm>
          <a:prstGeom prst="rect">
            <a:avLst/>
          </a:prstGeom>
          <a:noFill/>
        </p:spPr>
      </p:pic>
      <p:pic>
        <p:nvPicPr>
          <p:cNvPr id="7" name="Picture 3" descr="F:\Дипломы\Изображение (1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5980" y="1219200"/>
            <a:ext cx="3823830" cy="52585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001000" cy="106680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1.Методическое сопровождение материалов деятельности образовательной организации или отдельных педагогов на конференциях, семинарах, конкурсах </a:t>
            </a:r>
            <a:endParaRPr lang="ru-RU" sz="2000" dirty="0">
              <a:latin typeface="+mn-lt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524000"/>
            <a:ext cx="3543697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447800"/>
            <a:ext cx="3581400" cy="4925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1596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itchFamily="18" charset="0"/>
              </a:rPr>
              <a:t>2.Эффективность деятельности по аттестации педагогов на квалификационные категории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1746" name="Picture 2" descr="C:\Users\1\Desktop\я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142984"/>
            <a:ext cx="4857784" cy="53022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1596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itchFamily="18" charset="0"/>
              </a:rPr>
              <a:t>2.Эффективность деятельности по аттестации педагогов на квалификационные категории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8370" name="Picture 2" descr="C:\Users\1\Desktop\я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1214422"/>
            <a:ext cx="4429156" cy="53022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1596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itchFamily="18" charset="0"/>
              </a:rPr>
              <a:t>2.Эффективность деятельности по аттестации педагогов на квалификационные категории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9394" name="Picture 2" descr="C:\Users\1\Desktop\я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6654" y="1285860"/>
            <a:ext cx="4164172" cy="51879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001000" cy="79216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3.Организация взаимодействия образовательной организации с научными, образовательными, социальными институтами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76400"/>
            <a:ext cx="7467600" cy="4873752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21505" name="Picture 1" descr="C:\Users\1\Desktop\Яшонкова2\Изображение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066800"/>
            <a:ext cx="5029200" cy="55729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001000" cy="79216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3.Организация взаимодействия образовательной организации с научными, образовательными, социальными институтами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098" name="Picture 2" descr="C:\Users\1\Desktop\до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66800"/>
            <a:ext cx="3962400" cy="5564372"/>
          </a:xfrm>
          <a:prstGeom prst="rect">
            <a:avLst/>
          </a:prstGeom>
          <a:noFill/>
        </p:spPr>
      </p:pic>
      <p:pic>
        <p:nvPicPr>
          <p:cNvPr id="4099" name="Picture 3" descr="C:\Users\1\Desktop\дог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066800"/>
            <a:ext cx="3962400" cy="556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001000" cy="79216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3.Организация взаимодействия образовательной организации с научными, образовательными, социальными институтами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3314" name="Picture 2" descr="C:\Users\1\Desktop\школа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00910"/>
            <a:ext cx="3505200" cy="5068115"/>
          </a:xfrm>
          <a:prstGeom prst="rect">
            <a:avLst/>
          </a:prstGeom>
          <a:noFill/>
        </p:spPr>
      </p:pic>
      <p:pic>
        <p:nvPicPr>
          <p:cNvPr id="13315" name="Picture 3" descr="C:\Users\1\Desktop\школа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143000"/>
            <a:ext cx="3505200" cy="5011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33496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+mn-lt"/>
              </a:rPr>
              <a:t>Аттестационный лист</a:t>
            </a:r>
            <a:endParaRPr lang="ru-RU" sz="2400" b="1" dirty="0">
              <a:latin typeface="+mn-lt"/>
            </a:endParaRPr>
          </a:p>
        </p:txBody>
      </p:sp>
      <p:pic>
        <p:nvPicPr>
          <p:cNvPr id="6146" name="Picture 2" descr="C:\Users\1\Desktop\п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85800"/>
            <a:ext cx="3177184" cy="4873625"/>
          </a:xfrm>
          <a:prstGeom prst="rect">
            <a:avLst/>
          </a:prstGeom>
          <a:noFill/>
        </p:spPr>
      </p:pic>
      <p:pic>
        <p:nvPicPr>
          <p:cNvPr id="6147" name="Picture 3" descr="C:\Users\1\Desktop\п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784400"/>
            <a:ext cx="2895600" cy="4311599"/>
          </a:xfrm>
          <a:prstGeom prst="rect">
            <a:avLst/>
          </a:prstGeom>
          <a:noFill/>
        </p:spPr>
      </p:pic>
      <p:pic>
        <p:nvPicPr>
          <p:cNvPr id="6148" name="Picture 4" descr="C:\Users\1\Desktop\п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2514600"/>
            <a:ext cx="2971800" cy="42168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001000" cy="79216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3.Организация взаимодействия образовательной организации с научными, образовательными, социальными институтами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338" name="Picture 2" descr="C:\Users\1\Desktop\музей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012" y="1447800"/>
            <a:ext cx="3605959" cy="4953000"/>
          </a:xfrm>
          <a:prstGeom prst="rect">
            <a:avLst/>
          </a:prstGeom>
          <a:noFill/>
        </p:spPr>
      </p:pic>
      <p:pic>
        <p:nvPicPr>
          <p:cNvPr id="14339" name="Picture 3" descr="C:\Users\1\Desktop\Биб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371600"/>
            <a:ext cx="3733800" cy="50291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001000" cy="79216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3.Организация взаимодействия образовательной организации с научными, образовательными, социальными институтами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5362" name="Picture 2" descr="C:\Users\1\Desktop\театр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3733800" cy="5257800"/>
          </a:xfrm>
          <a:prstGeom prst="rect">
            <a:avLst/>
          </a:prstGeom>
          <a:noFill/>
        </p:spPr>
      </p:pic>
      <p:pic>
        <p:nvPicPr>
          <p:cNvPr id="4" name="Picture 2" descr="C:\Users\1\Desktop\с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066800"/>
            <a:ext cx="3886200" cy="53264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15962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Результат личного участия в инновационной (экспериментальной) деятельности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5" name="Содержимое 3" descr="иновация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295400"/>
            <a:ext cx="3657600" cy="5162237"/>
          </a:xfrm>
          <a:prstGeom prst="rect">
            <a:avLst/>
          </a:prstGeom>
        </p:spPr>
      </p:pic>
      <p:pic>
        <p:nvPicPr>
          <p:cNvPr id="7" name="Содержимое 3" descr="иновация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48200" y="1295400"/>
            <a:ext cx="3525978" cy="5190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15962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Результат личного участия в инновационной (экспериментальной) деятельности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122" name="Picture 2" descr="C:\Users\1\Desktop\Изображение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76400"/>
            <a:ext cx="3478696" cy="4800600"/>
          </a:xfrm>
          <a:prstGeom prst="rect">
            <a:avLst/>
          </a:prstGeom>
          <a:noFill/>
        </p:spPr>
      </p:pic>
      <p:pic>
        <p:nvPicPr>
          <p:cNvPr id="5" name="Picture 2" descr="C:\Users\1\Desktop\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752600"/>
            <a:ext cx="3350481" cy="46622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15962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Результат личного участия в инновационной (экспериментальной) деятельности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Picture 2" descr="C:\Users\1\Desktop\Изображение (1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017256"/>
            <a:ext cx="4211115" cy="5459744"/>
          </a:xfrm>
          <a:prstGeom prst="rect">
            <a:avLst/>
          </a:prstGeom>
          <a:noFill/>
        </p:spPr>
      </p:pic>
      <p:pic>
        <p:nvPicPr>
          <p:cNvPr id="17409" name="Picture 1" descr="C:\Users\1\Desktop\Изображение 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752600"/>
            <a:ext cx="4800600" cy="39223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15962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Результат личного участия в инновационной (экспериментальной) деятельности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Picture 2" descr="F:\Дипломы и грамоты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447800"/>
            <a:ext cx="3086120" cy="4507506"/>
          </a:xfrm>
          <a:prstGeom prst="rect">
            <a:avLst/>
          </a:prstGeom>
          <a:noFill/>
        </p:spPr>
      </p:pic>
      <p:pic>
        <p:nvPicPr>
          <p:cNvPr id="6" name="Содержимое 4" descr="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04906" y="1295400"/>
            <a:ext cx="5365153" cy="46482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1\Desktop\Яшонкова2\Изображение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905000"/>
            <a:ext cx="3505200" cy="4820366"/>
          </a:xfrm>
          <a:prstGeom prst="rect">
            <a:avLst/>
          </a:prstGeom>
          <a:noFill/>
        </p:spPr>
      </p:pic>
      <p:pic>
        <p:nvPicPr>
          <p:cNvPr id="11266" name="Picture 2" descr="C:\Users\1\Desktop\Яшонкова2\Изображение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524000"/>
            <a:ext cx="3117511" cy="428721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1596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5. Обеспечение информационной открытости деятельности образовательной организации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265" name="Picture 1" descr="C:\Users\1\Desktop\Яшонкова2\Изображение (3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14400"/>
            <a:ext cx="3100446" cy="4264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976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6.Наличие собственных публикаций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482" name="Picture 2" descr="F:\МААМ-sert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1656" y="1066800"/>
            <a:ext cx="4169170" cy="54340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976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6.Наличие собственных публикаций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457200" y="1066800"/>
            <a:ext cx="7467600" cy="5254752"/>
          </a:xfrm>
        </p:spPr>
        <p:txBody>
          <a:bodyPr/>
          <a:lstStyle/>
          <a:p>
            <a:r>
              <a:rPr lang="ru-RU" dirty="0" smtClean="0"/>
              <a:t>Публикация в журнале Родничок.</a:t>
            </a:r>
            <a:endParaRPr lang="ru-RU" dirty="0"/>
          </a:p>
        </p:txBody>
      </p:sp>
      <p:pic>
        <p:nvPicPr>
          <p:cNvPr id="3074" name="Picture 2" descr="C:\Users\Рабочий\Desktop\IMG_20200109_1528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1009"/>
            <a:ext cx="3810000" cy="498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Рабочий\Desktop\IMG_20200109_1528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7463" y="1601009"/>
            <a:ext cx="36576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216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7.Наличие авторских программ, методических пособий, методических рекомендаций</a:t>
            </a:r>
            <a:endParaRPr lang="ru-RU" sz="2000" b="1" dirty="0">
              <a:latin typeface="+mn-lt"/>
            </a:endParaRPr>
          </a:p>
        </p:txBody>
      </p:sp>
      <p:pic>
        <p:nvPicPr>
          <p:cNvPr id="4" name="Picture 3" descr="20190914_12372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600200"/>
            <a:ext cx="705891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1116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Представление-характеристика</a:t>
            </a:r>
            <a:endParaRPr lang="ru-RU" sz="2400" dirty="0"/>
          </a:p>
        </p:txBody>
      </p:sp>
      <p:pic>
        <p:nvPicPr>
          <p:cNvPr id="35841" name="Picture 1" descr="C:\Users\1\Desktop\Изображение3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62000"/>
            <a:ext cx="3962400" cy="5719954"/>
          </a:xfrm>
          <a:prstGeom prst="rect">
            <a:avLst/>
          </a:prstGeom>
          <a:noFill/>
        </p:spPr>
      </p:pic>
      <p:pic>
        <p:nvPicPr>
          <p:cNvPr id="35842" name="Picture 2" descr="C:\Users\1\Desktop\Изображение 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762000"/>
            <a:ext cx="4075113" cy="57339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216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7.Наличие авторских программ, методических пособий, методических рекомендаций</a:t>
            </a:r>
            <a:endParaRPr lang="ru-RU" sz="2000" b="1" dirty="0">
              <a:latin typeface="+mn-lt"/>
            </a:endParaRPr>
          </a:p>
        </p:txBody>
      </p:sp>
      <p:pic>
        <p:nvPicPr>
          <p:cNvPr id="48130" name="Picture 2" descr="C:\Users\Пользователь\Downloads\IMG_20191209_10430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3048000" cy="4272147"/>
          </a:xfrm>
          <a:prstGeom prst="rect">
            <a:avLst/>
          </a:prstGeom>
          <a:noFill/>
        </p:spPr>
      </p:pic>
      <p:pic>
        <p:nvPicPr>
          <p:cNvPr id="48131" name="Picture 3" descr="E:\Я\Изображение (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524000"/>
            <a:ext cx="2923350" cy="4020204"/>
          </a:xfrm>
          <a:prstGeom prst="rect">
            <a:avLst/>
          </a:prstGeom>
          <a:noFill/>
        </p:spPr>
      </p:pic>
      <p:pic>
        <p:nvPicPr>
          <p:cNvPr id="48132" name="Picture 4" descr="E:\Я\Изображение (7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2743200"/>
            <a:ext cx="2743200" cy="37724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latin typeface="+mn-lt"/>
              </a:rPr>
              <a:t>8.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2000" b="1" dirty="0" err="1" smtClean="0">
                <a:latin typeface="+mn-lt"/>
              </a:rPr>
              <a:t>очно</a:t>
            </a:r>
            <a:r>
              <a:rPr lang="ru-RU" sz="2000" b="1" dirty="0" smtClean="0">
                <a:latin typeface="+mn-lt"/>
              </a:rPr>
              <a:t>)</a:t>
            </a:r>
            <a:endParaRPr lang="ru-RU" sz="2000" b="1" dirty="0">
              <a:latin typeface="+mn-l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19800" y="8305800"/>
            <a:ext cx="4533900" cy="6235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09" name="Picture 1" descr="C:\Users\1\Desktop\я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1285860"/>
            <a:ext cx="4615216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latin typeface="+mn-lt"/>
              </a:rPr>
              <a:t>8.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2000" b="1" dirty="0" err="1" smtClean="0">
                <a:latin typeface="+mn-lt"/>
              </a:rPr>
              <a:t>очно</a:t>
            </a:r>
            <a:r>
              <a:rPr lang="ru-RU" sz="2000" b="1" dirty="0" smtClean="0">
                <a:latin typeface="+mn-lt"/>
              </a:rPr>
              <a:t>)</a:t>
            </a:r>
            <a:endParaRPr lang="ru-RU" sz="2000" b="1" dirty="0">
              <a:latin typeface="+mn-lt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95400"/>
            <a:ext cx="3543697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19800" y="8305800"/>
            <a:ext cx="4533900" cy="6235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 descr="F:\Яшонкова\Изображение (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447800"/>
            <a:ext cx="3532407" cy="4724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latin typeface="+mn-lt"/>
              </a:rPr>
              <a:t>8.Выступления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2000" b="1" dirty="0" err="1" smtClean="0">
                <a:latin typeface="+mn-lt"/>
              </a:rPr>
              <a:t>очно</a:t>
            </a:r>
            <a:r>
              <a:rPr lang="ru-RU" sz="2000" b="1" dirty="0" smtClean="0">
                <a:latin typeface="+mn-lt"/>
              </a:rPr>
              <a:t>)</a:t>
            </a:r>
            <a:endParaRPr lang="ru-RU" sz="2000" b="1" dirty="0">
              <a:latin typeface="+mn-l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19800" y="8305800"/>
            <a:ext cx="4533900" cy="6235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 descr="C:\Users\Рабочий\Desktop\IMG_20200109_15271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1" y="1752600"/>
            <a:ext cx="2590799" cy="464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Рабочий\Desktop\IMG_20200109_1527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752600"/>
            <a:ext cx="25908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Рабочий\Desktop\IMG_20200109_1527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752600"/>
            <a:ext cx="25146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012413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94456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+mn-lt"/>
              </a:rPr>
              <a:t>8.Выступления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2000" b="1" dirty="0" err="1" smtClean="0">
                <a:latin typeface="+mn-lt"/>
              </a:rPr>
              <a:t>очно</a:t>
            </a:r>
            <a:r>
              <a:rPr lang="ru-RU" sz="2000" b="1" dirty="0" smtClean="0">
                <a:latin typeface="+mn-lt"/>
              </a:rPr>
              <a:t>)</a:t>
            </a:r>
            <a:endParaRPr lang="ru-RU" sz="2000" dirty="0">
              <a:latin typeface="+mn-lt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3979967" cy="494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1" name="Picture 1" descr="C:\Users\1\Desktop\Изображение 3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676400"/>
            <a:ext cx="3370266" cy="4873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467600" cy="76200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9.Проведение  старшим воспитателем открытых занятий, мастер-классов, мероприятий</a:t>
            </a:r>
            <a:endParaRPr lang="ru-RU" sz="2000" b="1" dirty="0">
              <a:latin typeface="+mn-lt"/>
            </a:endParaRPr>
          </a:p>
        </p:txBody>
      </p:sp>
      <p:pic>
        <p:nvPicPr>
          <p:cNvPr id="13313" name="Picture 1" descr="C:\Users\1\Desktop\я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000108"/>
            <a:ext cx="5214974" cy="5643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467600" cy="76200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9.Проведение  старшим воспитателем открытых занятий, мастер-классов, мероприятий</a:t>
            </a:r>
            <a:endParaRPr lang="ru-RU" sz="2000" b="1" dirty="0">
              <a:latin typeface="+mn-lt"/>
            </a:endParaRPr>
          </a:p>
        </p:txBody>
      </p:sp>
      <p:pic>
        <p:nvPicPr>
          <p:cNvPr id="4" name="Picture 6" descr="20190919_0902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524000"/>
            <a:ext cx="3357586" cy="47149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5" name="Picture 3" descr="C:\Users\1\Desktop\с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371600"/>
            <a:ext cx="3571972" cy="4949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467600" cy="76200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9.Проведение  старшим воспитателем открытых занятий, мастер-классов, мероприятий</a:t>
            </a:r>
            <a:endParaRPr lang="ru-RU" sz="2000" b="1" dirty="0">
              <a:latin typeface="+mn-lt"/>
            </a:endParaRPr>
          </a:p>
        </p:txBody>
      </p:sp>
      <p:pic>
        <p:nvPicPr>
          <p:cNvPr id="52226" name="Picture 2" descr="C:\Users\1\Desktop\Изображение 34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142984"/>
            <a:ext cx="3930787" cy="5230815"/>
          </a:xfrm>
          <a:prstGeom prst="rect">
            <a:avLst/>
          </a:prstGeom>
          <a:noFill/>
        </p:spPr>
      </p:pic>
      <p:pic>
        <p:nvPicPr>
          <p:cNvPr id="4" name="Picture 3" descr="E:\Натали2\Изображение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927852"/>
            <a:ext cx="4000528" cy="5501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467600" cy="76200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9.Проведение  старшим воспитателем открытых занятий, мастер-классов, мероприятий</a:t>
            </a:r>
            <a:endParaRPr lang="ru-RU" sz="2000" b="1" dirty="0">
              <a:latin typeface="+mn-lt"/>
            </a:endParaRPr>
          </a:p>
        </p:txBody>
      </p:sp>
      <p:pic>
        <p:nvPicPr>
          <p:cNvPr id="6" name="Picture 2" descr="C:\Users\Пользователь\Pictures\13 00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0"/>
            <a:ext cx="3669782" cy="5105400"/>
          </a:xfrm>
          <a:prstGeom prst="rect">
            <a:avLst/>
          </a:prstGeom>
          <a:noFill/>
        </p:spPr>
      </p:pic>
      <p:pic>
        <p:nvPicPr>
          <p:cNvPr id="8" name="Picture 3" descr="C:\Users\Пользователь\Pictures\14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219200"/>
            <a:ext cx="6102071" cy="518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356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10.Экспертная деятельность</a:t>
            </a:r>
            <a:endParaRPr lang="ru-RU" sz="2000" b="1" dirty="0">
              <a:latin typeface="+mn-lt"/>
            </a:endParaRPr>
          </a:p>
        </p:txBody>
      </p:sp>
      <p:pic>
        <p:nvPicPr>
          <p:cNvPr id="4098" name="Picture 2" descr="E:\Я\Изображение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4038600" cy="5553900"/>
          </a:xfrm>
          <a:prstGeom prst="rect">
            <a:avLst/>
          </a:prstGeom>
          <a:noFill/>
        </p:spPr>
      </p:pic>
      <p:pic>
        <p:nvPicPr>
          <p:cNvPr id="7169" name="Picture 1" descr="C:\Users\1\Desktop\Изображение3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066800"/>
            <a:ext cx="4038600" cy="55785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1116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Представление-характеристика</a:t>
            </a:r>
            <a:endParaRPr lang="ru-RU" sz="2400" dirty="0"/>
          </a:p>
        </p:txBody>
      </p:sp>
      <p:pic>
        <p:nvPicPr>
          <p:cNvPr id="51202" name="Picture 2" descr="C:\Users\1\Desktop\Изображение 3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468" y="1371812"/>
            <a:ext cx="7293556" cy="51020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356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10.Экспертная деятельность</a:t>
            </a:r>
            <a:endParaRPr lang="ru-RU" sz="2000" b="1" dirty="0">
              <a:latin typeface="+mn-lt"/>
            </a:endParaRPr>
          </a:p>
        </p:txBody>
      </p:sp>
      <p:pic>
        <p:nvPicPr>
          <p:cNvPr id="4097" name="Picture 1" descr="E:\Я\Изображение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387" y="990600"/>
            <a:ext cx="3900019" cy="5363673"/>
          </a:xfrm>
          <a:prstGeom prst="rect">
            <a:avLst/>
          </a:prstGeom>
          <a:noFill/>
        </p:spPr>
      </p:pic>
      <p:pic>
        <p:nvPicPr>
          <p:cNvPr id="6" name="Picture 2" descr="E:\Я\Изображение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066800"/>
            <a:ext cx="3810000" cy="52398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356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10.Экспертная деятельность</a:t>
            </a:r>
            <a:endParaRPr lang="ru-RU" sz="2000" b="1" dirty="0">
              <a:latin typeface="+mn-lt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1143000" y="3733800"/>
            <a:ext cx="6781800" cy="27401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7107" name="Picture 3" descr="E:\Я\Изображение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52500"/>
            <a:ext cx="4038600" cy="5715000"/>
          </a:xfrm>
          <a:prstGeom prst="rect">
            <a:avLst/>
          </a:prstGeom>
          <a:noFill/>
        </p:spPr>
      </p:pic>
      <p:pic>
        <p:nvPicPr>
          <p:cNvPr id="47108" name="Picture 4" descr="E:\Я\Изображение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219200"/>
            <a:ext cx="3962400" cy="53443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229600" cy="63976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11. Общественно-педагогическая активность: участие в работе педагогических сообществ, комиссиях,  жюри конкурсов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073" name="Picture 1" descr="G:\СКАН Л.С\Изображение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556" y="1447800"/>
            <a:ext cx="3655551" cy="5026025"/>
          </a:xfrm>
          <a:prstGeom prst="rect">
            <a:avLst/>
          </a:prstGeom>
          <a:noFill/>
        </p:spPr>
      </p:pic>
      <p:pic>
        <p:nvPicPr>
          <p:cNvPr id="3074" name="Picture 2" descr="G:\СКАН Л.С\Изображение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371600"/>
            <a:ext cx="3733800" cy="5133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229600" cy="63976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11. Общественно-педагогическая активность: участие в работе педагогических сообществ, комиссиях,  жюри конкурсов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9154" name="Picture 2" descr="G:\СКАН Л.С\Изображение (3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057297"/>
            <a:ext cx="3886200" cy="5343145"/>
          </a:xfrm>
          <a:prstGeom prst="rect">
            <a:avLst/>
          </a:prstGeom>
          <a:noFill/>
        </p:spPr>
      </p:pic>
      <p:pic>
        <p:nvPicPr>
          <p:cNvPr id="49155" name="Picture 3" descr="G:\СКАН Л.С\Изображение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990600"/>
            <a:ext cx="3962400" cy="5448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229600" cy="63976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11. Общественно-педагогическая активность: участие в работе педагогических сообществ, комиссиях,  жюри конкурсов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0178" name="Picture 2" descr="G:\СКАН Л.С\Изображение (5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66800"/>
            <a:ext cx="3962400" cy="5447912"/>
          </a:xfrm>
          <a:prstGeom prst="rect">
            <a:avLst/>
          </a:prstGeom>
          <a:noFill/>
        </p:spPr>
      </p:pic>
      <p:pic>
        <p:nvPicPr>
          <p:cNvPr id="50179" name="Picture 3" descr="G:\СКАН Л.С\Изображение (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90600"/>
            <a:ext cx="4114800" cy="5581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229600" cy="63976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11. Общественно-педагогическая активность: участие в работе педагогических сообществ, комиссиях,  жюри конкурсов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5298" name="Picture 2" descr="F:\Яшонков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00108"/>
            <a:ext cx="3929090" cy="5581094"/>
          </a:xfrm>
          <a:prstGeom prst="rect">
            <a:avLst/>
          </a:prstGeom>
          <a:noFill/>
        </p:spPr>
      </p:pic>
      <p:pic>
        <p:nvPicPr>
          <p:cNvPr id="55299" name="Picture 3" descr="F:\1159070-148-149-sert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000108"/>
            <a:ext cx="3960200" cy="5601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8736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12. Личное участие в профессиональных конкурсах</a:t>
            </a:r>
            <a:endParaRPr lang="ru-RU" sz="2000" b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838200" y="1066800"/>
          <a:ext cx="7391400" cy="5529511"/>
        </p:xfrm>
        <a:graphic>
          <a:graphicData uri="http://schemas.openxmlformats.org/presentationml/2006/ole">
            <p:oleObj spid="_x0000_s2053" name="Document" r:id="rId3" imgW="10751240" imgH="8042869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8736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12. Личное участие в профессиональных конкурсах</a:t>
            </a:r>
            <a:endParaRPr lang="ru-RU" sz="2000" b="1" dirty="0">
              <a:latin typeface="+mn-lt"/>
            </a:endParaRPr>
          </a:p>
        </p:txBody>
      </p:sp>
      <p:pic>
        <p:nvPicPr>
          <p:cNvPr id="60419" name="Picture 3" descr="C:\Users\1\Desktop\я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41916" y="1600200"/>
            <a:ext cx="6844794" cy="4873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356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13. Награды и поощрения </a:t>
            </a:r>
            <a:endParaRPr lang="ru-RU" sz="2000" b="1" dirty="0">
              <a:latin typeface="+mn-lt"/>
            </a:endParaRPr>
          </a:p>
        </p:txBody>
      </p:sp>
      <p:pic>
        <p:nvPicPr>
          <p:cNvPr id="7170" name="Picture 2" descr="C:\Users\1\Desktop\Изображение (7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730" y="1143000"/>
            <a:ext cx="3690233" cy="5334000"/>
          </a:xfrm>
          <a:prstGeom prst="rect">
            <a:avLst/>
          </a:prstGeom>
          <a:noFill/>
        </p:spPr>
      </p:pic>
      <p:pic>
        <p:nvPicPr>
          <p:cNvPr id="7171" name="Picture 3" descr="C:\Users\1\Desktop\Изображение (1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295400"/>
            <a:ext cx="3886200" cy="52034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356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13. Награды и поощрения </a:t>
            </a:r>
            <a:endParaRPr lang="ru-RU" sz="2000" b="1" dirty="0">
              <a:latin typeface="+mn-lt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т</a:t>
            </a:r>
            <a:endParaRPr lang="ru-RU" dirty="0"/>
          </a:p>
        </p:txBody>
      </p:sp>
      <p:pic>
        <p:nvPicPr>
          <p:cNvPr id="10242" name="Picture 2" descr="C:\Users\1\Desktop\15.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1" y="955666"/>
            <a:ext cx="3810000" cy="5496662"/>
          </a:xfrm>
          <a:prstGeom prst="rect">
            <a:avLst/>
          </a:prstGeom>
          <a:noFill/>
        </p:spPr>
      </p:pic>
      <p:pic>
        <p:nvPicPr>
          <p:cNvPr id="1026" name="Picture 2" descr="C:\Users\Пользователь\Downloads\18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990600"/>
            <a:ext cx="3865939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1116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опыта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62000" y="1066800"/>
            <a:ext cx="7391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Тема:«Современные подходы по формированию духовно – нравственной культуры детей дошкольного возраста в контексте гражданских и патриотических традиций»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19200" y="2286001"/>
            <a:ext cx="647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https://ds99sar.schoolrm.ru/sveden/employees/11241/183927/</a:t>
            </a:r>
            <a:endParaRPr lang="ru-RU" dirty="0"/>
          </a:p>
        </p:txBody>
      </p:sp>
      <p:pic>
        <p:nvPicPr>
          <p:cNvPr id="3074" name="Picture 2" descr="C:\Users\Рабочий\Desktop\Screenshot_2020-01-10 Вывод отчета на печать- Антиплагиат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2714620"/>
            <a:ext cx="7242176" cy="36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356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13. Награды и поощрения </a:t>
            </a:r>
            <a:endParaRPr lang="ru-RU" sz="2000" b="1" dirty="0">
              <a:latin typeface="+mn-lt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т</a:t>
            </a:r>
            <a:endParaRPr lang="ru-RU" dirty="0"/>
          </a:p>
        </p:txBody>
      </p:sp>
      <p:pic>
        <p:nvPicPr>
          <p:cNvPr id="6" name="Picture 3" descr="C:\Users\1\Desktop\Изображение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3886200" cy="5334000"/>
          </a:xfrm>
          <a:prstGeom prst="rect">
            <a:avLst/>
          </a:prstGeom>
          <a:noFill/>
        </p:spPr>
      </p:pic>
      <p:pic>
        <p:nvPicPr>
          <p:cNvPr id="9218" name="Picture 2" descr="C:\Users\1\Desktop\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219200"/>
            <a:ext cx="3754859" cy="51889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356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13. Награды и поощрения </a:t>
            </a:r>
            <a:endParaRPr lang="ru-RU" sz="2000" b="1" dirty="0">
              <a:latin typeface="+mn-lt"/>
            </a:endParaRPr>
          </a:p>
        </p:txBody>
      </p:sp>
      <p:pic>
        <p:nvPicPr>
          <p:cNvPr id="6146" name="Picture 2" descr="C:\Users\1\Desktop\Изображение (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43000"/>
            <a:ext cx="3810000" cy="5377270"/>
          </a:xfrm>
          <a:prstGeom prst="rect">
            <a:avLst/>
          </a:prstGeom>
          <a:noFill/>
        </p:spPr>
      </p:pic>
      <p:pic>
        <p:nvPicPr>
          <p:cNvPr id="6147" name="Picture 3" descr="C:\Users\1\Desktop\Изображение (6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143000"/>
            <a:ext cx="3886200" cy="53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8736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+mn-lt"/>
              </a:rPr>
              <a:t>13. Награды и поощрения </a:t>
            </a:r>
            <a:endParaRPr lang="ru-RU" sz="2400" dirty="0">
              <a:latin typeface="+mn-lt"/>
            </a:endParaRPr>
          </a:p>
        </p:txBody>
      </p:sp>
      <p:pic>
        <p:nvPicPr>
          <p:cNvPr id="5122" name="Picture 2" descr="C:\Users\1\Desktop\бл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95400"/>
            <a:ext cx="3605041" cy="5102225"/>
          </a:xfrm>
          <a:prstGeom prst="rect">
            <a:avLst/>
          </a:prstGeom>
          <a:noFill/>
        </p:spPr>
      </p:pic>
      <p:pic>
        <p:nvPicPr>
          <p:cNvPr id="4" name="Picture 2" descr="C:\Users\1\Desktop\Изображение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295400"/>
            <a:ext cx="3623341" cy="5105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077200" cy="9144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1. Методическое сопровождение материалов деятельности образовательной организации или отдельных педагогов на конференциях, семинарах, конкурсах  </a:t>
            </a:r>
            <a:endParaRPr lang="ru-RU" sz="2000" b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026" name="Picture 2" descr="C:\Users\1\Desktop\с 1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447800"/>
            <a:ext cx="4205707" cy="502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077200" cy="9144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1. Методическое сопровождение материалов деятельности образовательной организации или отдельных педагогов на конференциях, семинарах, конкурсах  </a:t>
            </a:r>
            <a:endParaRPr lang="ru-RU" sz="2000" b="1" dirty="0">
              <a:latin typeface="+mn-lt"/>
            </a:endParaRPr>
          </a:p>
        </p:txBody>
      </p:sp>
      <p:pic>
        <p:nvPicPr>
          <p:cNvPr id="4" name="Picture 2" descr="C:\Users\1\Desktop\мороз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371600"/>
            <a:ext cx="3684517" cy="5103813"/>
          </a:xfrm>
          <a:prstGeom prst="rect">
            <a:avLst/>
          </a:prstGeom>
          <a:noFill/>
        </p:spPr>
      </p:pic>
      <p:pic>
        <p:nvPicPr>
          <p:cNvPr id="28673" name="Picture 1" descr="C:\Users\1\Desktop\Таня 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447800"/>
            <a:ext cx="3810000" cy="49730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077200" cy="9144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1. Методическое сопровождение материалов деятельности образовательной организации или отдельных педагогов на конференциях, семинарах, конкурсах  </a:t>
            </a:r>
            <a:endParaRPr lang="ru-RU" sz="2000" b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r>
              <a:rPr lang="ru-RU" dirty="0" smtClean="0"/>
              <a:t>Вставить справку</a:t>
            </a:r>
            <a:endParaRPr lang="ru-RU" dirty="0"/>
          </a:p>
        </p:txBody>
      </p:sp>
      <p:pic>
        <p:nvPicPr>
          <p:cNvPr id="27649" name="Picture 1" descr="C:\Users\1\Desktop\Сурко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47800"/>
            <a:ext cx="4089024" cy="5105400"/>
          </a:xfrm>
          <a:prstGeom prst="rect">
            <a:avLst/>
          </a:prstGeom>
          <a:noFill/>
        </p:spPr>
      </p:pic>
      <p:pic>
        <p:nvPicPr>
          <p:cNvPr id="27650" name="Picture 2" descr="C:\Users\1\Desktop\оксан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447800"/>
            <a:ext cx="3786187" cy="5105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077200" cy="9144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1. Методическое сопровождение материалов деятельности образовательной организации или отдельных педагогов на конференциях, семинарах, конкурсах  </a:t>
            </a:r>
            <a:endParaRPr lang="ru-RU" sz="2000" b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r>
              <a:rPr lang="ru-RU" dirty="0" smtClean="0"/>
              <a:t>Вставить справку</a:t>
            </a:r>
            <a:endParaRPr lang="ru-RU" dirty="0"/>
          </a:p>
        </p:txBody>
      </p:sp>
      <p:pic>
        <p:nvPicPr>
          <p:cNvPr id="6" name="Picture 2" descr="C:\Users\Рабочий\Desktop\Зародова\Sc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24000"/>
            <a:ext cx="3505200" cy="495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Picture 2" descr="C:\Users\1\Desktop\IMG-4b289456a39b118a7f23163a90bc39fb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524000"/>
            <a:ext cx="3733800" cy="487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5796</TotalTime>
  <Words>657</Words>
  <Application>Microsoft Office PowerPoint</Application>
  <PresentationFormat>Экран (4:3)</PresentationFormat>
  <Paragraphs>80</Paragraphs>
  <Slides>52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4" baseType="lpstr">
      <vt:lpstr>Эркер</vt:lpstr>
      <vt:lpstr>Document</vt:lpstr>
      <vt:lpstr>Министерство образования РМ </vt:lpstr>
      <vt:lpstr>Аттестационный лист</vt:lpstr>
      <vt:lpstr>Представление-характеристика</vt:lpstr>
      <vt:lpstr>Представление-характеристика</vt:lpstr>
      <vt:lpstr>Представление педагогического опыта</vt:lpstr>
      <vt:lpstr>1. Методическое сопровождение материалов деятельности образовательной организации или отдельных педагогов на конференциях, семинарах, конкурсах  </vt:lpstr>
      <vt:lpstr>1. Методическое сопровождение материалов деятельности образовательной организации или отдельных педагогов на конференциях, семинарах, конкурсах  </vt:lpstr>
      <vt:lpstr>1. Методическое сопровождение материалов деятельности образовательной организации или отдельных педагогов на конференциях, семинарах, конкурсах  </vt:lpstr>
      <vt:lpstr>1. Методическое сопровождение материалов деятельности образовательной организации или отдельных педагогов на конференциях, семинарах, конкурсах  </vt:lpstr>
      <vt:lpstr>1.Методическое сопровождение материалов деятельности образовательной организации или отдельных педагогов на конференциях, семинарах, конкурсах  </vt:lpstr>
      <vt:lpstr>1.Методическое сопровождение материалов деятельности образовательной организации или отдельных педагогов на конференциях, семинарах, конкурсах  </vt:lpstr>
      <vt:lpstr>1.Методическое сопровождение материалов деятельности образовательной организации или отдельных педагогов на конференциях, семинарах, конкурсах  </vt:lpstr>
      <vt:lpstr>1.Методическое сопровождение материалов деятельности образовательной организации или отдельных педагогов на конференциях, семинарах, конкурсах </vt:lpstr>
      <vt:lpstr>2.Эффективность деятельности по аттестации педагогов на квалификационные категории</vt:lpstr>
      <vt:lpstr>2.Эффективность деятельности по аттестации педагогов на квалификационные категории</vt:lpstr>
      <vt:lpstr>2.Эффективность деятельности по аттестации педагогов на квалификационные категории</vt:lpstr>
      <vt:lpstr>3.Организация взаимодействия образовательной организации с научными, образовательными, социальными институтами</vt:lpstr>
      <vt:lpstr>3.Организация взаимодействия образовательной организации с научными, образовательными, социальными институтами</vt:lpstr>
      <vt:lpstr>3.Организация взаимодействия образовательной организации с научными, образовательными, социальными институтами</vt:lpstr>
      <vt:lpstr>3.Организация взаимодействия образовательной организации с научными, образовательными, социальными институтами</vt:lpstr>
      <vt:lpstr>3.Организация взаимодействия образовательной организации с научными, образовательными, социальными институтами</vt:lpstr>
      <vt:lpstr>4. Результат личного участия в инновационной (экспериментальной) деятельности</vt:lpstr>
      <vt:lpstr>4. Результат личного участия в инновационной (экспериментальной) деятельности</vt:lpstr>
      <vt:lpstr>4. Результат личного участия в инновационной (экспериментальной) деятельности</vt:lpstr>
      <vt:lpstr>4. Результат личного участия в инновационной (экспериментальной) деятельности</vt:lpstr>
      <vt:lpstr>5. Обеспечение информационной открытости деятельности образовательной организации</vt:lpstr>
      <vt:lpstr>6.Наличие собственных публикаций</vt:lpstr>
      <vt:lpstr>6.Наличие собственных публикаций</vt:lpstr>
      <vt:lpstr>7.Наличие авторских программ, методических пособий, методических рекомендаций</vt:lpstr>
      <vt:lpstr>7.Наличие авторских программ, методических пособий, методических рекомендаций</vt:lpstr>
      <vt:lpstr>8.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8.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8.Выступления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8.Выступления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9.Проведение  старшим воспитателем открытых занятий, мастер-классов, мероприятий</vt:lpstr>
      <vt:lpstr>9.Проведение  старшим воспитателем открытых занятий, мастер-классов, мероприятий</vt:lpstr>
      <vt:lpstr>9.Проведение  старшим воспитателем открытых занятий, мастер-классов, мероприятий</vt:lpstr>
      <vt:lpstr>9.Проведение  старшим воспитателем открытых занятий, мастер-классов, мероприятий</vt:lpstr>
      <vt:lpstr>10.Экспертная деятельность</vt:lpstr>
      <vt:lpstr>10.Экспертная деятельность</vt:lpstr>
      <vt:lpstr>10.Экспертная деятельность</vt:lpstr>
      <vt:lpstr>11. Общественно-педагогическая активность: участие в работе педагогических сообществ, комиссиях,  жюри конкурсов</vt:lpstr>
      <vt:lpstr>11. Общественно-педагогическая активность: участие в работе педагогических сообществ, комиссиях,  жюри конкурсов</vt:lpstr>
      <vt:lpstr>11. Общественно-педагогическая активность: участие в работе педагогических сообществ, комиссиях,  жюри конкурсов</vt:lpstr>
      <vt:lpstr>11. Общественно-педагогическая активность: участие в работе педагогических сообществ, комиссиях,  жюри конкурсов</vt:lpstr>
      <vt:lpstr>12. Личное участие в профессиональных конкурсах</vt:lpstr>
      <vt:lpstr>12. Личное участие в профессиональных конкурсах</vt:lpstr>
      <vt:lpstr>13. Награды и поощрения </vt:lpstr>
      <vt:lpstr>13. Награды и поощрения </vt:lpstr>
      <vt:lpstr>13. Награды и поощрения </vt:lpstr>
      <vt:lpstr>13. Награды и поощрения </vt:lpstr>
      <vt:lpstr>13. Награды и поощрения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1</dc:creator>
  <cp:lastModifiedBy>1</cp:lastModifiedBy>
  <cp:revision>95</cp:revision>
  <dcterms:created xsi:type="dcterms:W3CDTF">2019-11-07T13:28:48Z</dcterms:created>
  <dcterms:modified xsi:type="dcterms:W3CDTF">2020-01-16T19:10:02Z</dcterms:modified>
</cp:coreProperties>
</file>