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22DBD694-32C0-43F6-803D-7BFF9D05A52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3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0E3CF-3DA0-459D-B26E-6E5CB4F135A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656EC-D484-4CF5-9681-2DDF3CB43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742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656EC-D484-4CF5-9681-2DDF3CB43F2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067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Desktop\anypics.ru-36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3999" cy="6744436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Структурное подразделение «Детский сад № 50 комбинированного вида» </a:t>
            </a:r>
            <a:b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«Детский сад «Радуга» комбинированного вида» </a:t>
            </a:r>
            <a:b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Рузаевского муниципального района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i="1" dirty="0" smtClean="0">
                <a:solidFill>
                  <a:srgbClr val="FF0000"/>
                </a:solidFill>
                <a:effectLst/>
              </a:rPr>
              <a:t>ДЕТИ </a:t>
            </a:r>
            <a:r>
              <a:rPr lang="ru-RU" sz="4400" b="1" i="1" dirty="0">
                <a:solidFill>
                  <a:srgbClr val="FFC000"/>
                </a:solidFill>
                <a:effectLst/>
              </a:rPr>
              <a:t>В </a:t>
            </a:r>
            <a:r>
              <a:rPr lang="ru-RU" sz="4400" b="1" i="1" dirty="0">
                <a:solidFill>
                  <a:srgbClr val="FFFF00"/>
                </a:solidFill>
                <a:effectLst/>
              </a:rPr>
              <a:t>МИРЕ</a:t>
            </a:r>
            <a:r>
              <a:rPr lang="ru-RU" sz="4400" b="1" i="1" dirty="0">
                <a:solidFill>
                  <a:srgbClr val="92D050"/>
                </a:solidFill>
                <a:effectLst/>
              </a:rPr>
              <a:t> </a:t>
            </a:r>
            <a:r>
              <a:rPr lang="ru-RU" sz="4400" b="1" i="1" dirty="0" smtClean="0">
                <a:solidFill>
                  <a:srgbClr val="92D050"/>
                </a:solidFill>
                <a:effectLst/>
              </a:rPr>
              <a:t/>
            </a:r>
            <a:br>
              <a:rPr lang="ru-RU" sz="4400" b="1" i="1" dirty="0" smtClean="0">
                <a:solidFill>
                  <a:srgbClr val="92D050"/>
                </a:solidFill>
                <a:effectLst/>
              </a:rPr>
            </a:br>
            <a:r>
              <a:rPr lang="ru-RU" sz="4400" b="1" i="1" dirty="0" smtClean="0">
                <a:solidFill>
                  <a:srgbClr val="92D050"/>
                </a:solidFill>
                <a:effectLst/>
              </a:rPr>
              <a:t>КРАСОТЫ,</a:t>
            </a:r>
            <a:br>
              <a:rPr lang="ru-RU" sz="4400" b="1" i="1" dirty="0" smtClean="0">
                <a:solidFill>
                  <a:srgbClr val="92D050"/>
                </a:solidFill>
                <a:effectLst/>
              </a:rPr>
            </a:br>
            <a:r>
              <a:rPr lang="ru-RU" sz="4400" b="1" i="1" dirty="0" smtClean="0">
                <a:solidFill>
                  <a:srgbClr val="00B0F0"/>
                </a:solidFill>
                <a:effectLst/>
              </a:rPr>
              <a:t> ФАНТАЗИИ </a:t>
            </a:r>
            <a:r>
              <a:rPr lang="ru-RU" sz="4400" b="1" i="1" dirty="0" smtClean="0">
                <a:solidFill>
                  <a:srgbClr val="0070C0"/>
                </a:solidFill>
                <a:effectLst/>
              </a:rPr>
              <a:t>И</a:t>
            </a:r>
            <a:br>
              <a:rPr lang="ru-RU" sz="4400" b="1" i="1" dirty="0" smtClean="0">
                <a:solidFill>
                  <a:srgbClr val="0070C0"/>
                </a:solidFill>
                <a:effectLst/>
              </a:rPr>
            </a:br>
            <a:r>
              <a:rPr lang="ru-RU" sz="4400" b="1" i="1" dirty="0" smtClean="0">
                <a:solidFill>
                  <a:srgbClr val="0070C0"/>
                </a:solidFill>
                <a:effectLst/>
              </a:rPr>
              <a:t> </a:t>
            </a:r>
            <a:r>
              <a:rPr lang="ru-RU" sz="4400" b="1" i="1" dirty="0" smtClean="0">
                <a:solidFill>
                  <a:srgbClr val="7030A0"/>
                </a:solidFill>
                <a:effectLst/>
              </a:rPr>
              <a:t>ТВОРЧЕСТВА</a:t>
            </a:r>
            <a:r>
              <a:rPr lang="ru-RU" sz="4400" b="1" i="1" dirty="0">
                <a:solidFill>
                  <a:srgbClr val="7030A0"/>
                </a:solidFill>
                <a:effectLst/>
              </a:rPr>
              <a:t>.</a:t>
            </a:r>
            <a:endParaRPr lang="ru-RU" sz="4400" b="1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8616" y="5392380"/>
            <a:ext cx="36439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ru-RU" sz="2800" b="1" dirty="0">
                <a:solidFill>
                  <a:srgbClr val="0070C0"/>
                </a:solidFill>
              </a:rPr>
              <a:t>Подготовила: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 воспитатель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 Самойлова М.М.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2062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7"/>
            <a:ext cx="9144000" cy="684980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8" y="0"/>
            <a:ext cx="2529488" cy="2830435"/>
          </a:xfrm>
        </p:spPr>
      </p:pic>
      <p:pic>
        <p:nvPicPr>
          <p:cNvPr id="3075" name="Picture 3" descr="C:\Users\HOME\Pictures\IMG_20220207_1118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-7229"/>
            <a:ext cx="2445500" cy="28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OME\Pictures\IMG_20220207_1128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196"/>
            <a:ext cx="2483768" cy="28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HOME\Desktop\IMG_20220207_1133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54894"/>
            <a:ext cx="3563888" cy="360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HOME\Desktop\IMG_20220207_1134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47" y="3154894"/>
            <a:ext cx="3681319" cy="358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18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HOME\Desktop\1593805896_72-p-foni-dlya-pauer-point-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72" y="-60439"/>
            <a:ext cx="9389849" cy="689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1" y="188640"/>
            <a:ext cx="4608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000" i="1" dirty="0"/>
              <a:t>Рисование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052736"/>
            <a:ext cx="8712968" cy="56886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i="1" dirty="0"/>
              <a:t>Рисование является для детей одним из самых любимых видов деятельности. Именно через рисунок ребёнку легче всего передать своё состояние, поделиться своими наблюдениями . Рисование вызывает бурю эмоций у детей . Вместе с тем этот вид деятельности имеет очень важное значение для всестороннего развития детей, раскрытие его творческих способностей</a:t>
            </a:r>
          </a:p>
        </p:txBody>
      </p:sp>
    </p:spTree>
    <p:extLst>
      <p:ext uri="{BB962C8B-B14F-4D97-AF65-F5344CB8AC3E}">
        <p14:creationId xmlns:p14="http://schemas.microsoft.com/office/powerpoint/2010/main" val="715363321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1595761479_10-p-krasivie-tsvetnie-foni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4" y="72008"/>
            <a:ext cx="907631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342" y="188640"/>
            <a:ext cx="3923928" cy="6480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i="1" dirty="0">
                <a:solidFill>
                  <a:schemeClr val="bg1"/>
                </a:solidFill>
              </a:rPr>
              <a:t>Изобразительная деятельность может быть традиционной и нетрадиционной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1111"/>
            <a:ext cx="2558394" cy="30260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387" y="3501008"/>
            <a:ext cx="2558393" cy="31373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01008"/>
            <a:ext cx="2691029" cy="313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7634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esktop\1619615445_25-phonoteka_org-p-fon-dlya-pover-point-detskie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676"/>
            <a:ext cx="9144000" cy="681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170548" cy="2859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95" y="339874"/>
            <a:ext cx="2355726" cy="2894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98199"/>
            <a:ext cx="2160240" cy="29607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3024336"/>
            <a:ext cx="3024336" cy="3833664"/>
          </a:xfrm>
          <a:prstGeom prst="rect">
            <a:avLst/>
          </a:prstGeom>
          <a:scene3d>
            <a:camera prst="orthographicFront">
              <a:rot lat="300000" lon="0" rev="5400000"/>
            </a:camera>
            <a:lightRig rig="threePt" dir="t"/>
          </a:scene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727" y="3602341"/>
            <a:ext cx="2466274" cy="3011111"/>
          </a:xfrm>
          <a:prstGeom prst="rect">
            <a:avLst/>
          </a:prstGeom>
        </p:spPr>
      </p:pic>
      <p:pic>
        <p:nvPicPr>
          <p:cNvPr id="6147" name="Picture 3" descr="C:\Users\HOME\Desktop\IMG_20220208_2042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5" y="3677190"/>
            <a:ext cx="2332312" cy="2861411"/>
          </a:xfrm>
          <a:prstGeom prst="rect">
            <a:avLst/>
          </a:prstGeom>
          <a:noFill/>
          <a:scene3d>
            <a:camera prst="orthographicFront">
              <a:rot lat="0" lon="0" rev="108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31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esktop\1593805896_72-p-foni-dlya-pauer-point-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986" y="0"/>
            <a:ext cx="9448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332656"/>
            <a:ext cx="4032448" cy="1143000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Лепка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sz="3200" b="1" i="1" dirty="0"/>
              <a:t>Лепка – это вид изобразительной  деятельности, основное назначение которой – образное отражение действительности. На занятиях лепкой дошкольники учатся бережно относится к художественным материалам. Формируются навыки культуры трудовой деятельности . На занятиях лепкой проявляются элементы творческого воображения , если перед детьми раскрывается возможность самостоятельно планировать свою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2789448657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" y="-266898"/>
            <a:ext cx="9499863" cy="7124898"/>
          </a:xfrm>
        </p:spPr>
      </p:pic>
    </p:spTree>
    <p:extLst>
      <p:ext uri="{BB962C8B-B14F-4D97-AF65-F5344CB8AC3E}">
        <p14:creationId xmlns:p14="http://schemas.microsoft.com/office/powerpoint/2010/main" val="394923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ME\Desktop\1619615445_25-phonoteka_org-p-fon-dlya-pover-point-detskie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260648"/>
            <a:ext cx="5112567" cy="1143000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Аппликация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96752"/>
            <a:ext cx="9396536" cy="56612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i="1" dirty="0"/>
              <a:t>        Значение обучения аппликации:</a:t>
            </a:r>
          </a:p>
          <a:p>
            <a:pPr marL="45720" indent="0">
              <a:buNone/>
            </a:pPr>
            <a:r>
              <a:rPr lang="ru-RU" sz="3200" b="1" i="1" dirty="0"/>
              <a:t>- развитие эстетического мировосприятия,    воспитание художественного вкуса</a:t>
            </a:r>
          </a:p>
          <a:p>
            <a:pPr marL="45720" indent="0">
              <a:buNone/>
            </a:pPr>
            <a:r>
              <a:rPr lang="ru-RU" sz="3200" b="1" i="1" dirty="0"/>
              <a:t>- развитие фантазии, творческого мышления</a:t>
            </a:r>
          </a:p>
          <a:p>
            <a:pPr marL="45720" indent="0">
              <a:buNone/>
            </a:pPr>
            <a:r>
              <a:rPr lang="ru-RU" sz="3200" b="1" i="1" dirty="0"/>
              <a:t>- Возможное раскрытие профессиональной художественной изобразительной деятельности</a:t>
            </a:r>
            <a:r>
              <a:rPr lang="ru-RU" sz="28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184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6349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OME\Desktop\1593805896_72-p-foni-dlya-pauer-point-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1" y="0"/>
            <a:ext cx="5400599" cy="2060848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Театральная   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484784"/>
            <a:ext cx="8712968" cy="537321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b="1" i="1" dirty="0"/>
              <a:t>Театральная деятельность в детском саду способствует развитию воображения, всех видов памяти и  творчества. В процессе создания художественного образа ребёнок осваивает  окружающую действительность, творит, открывая что-то новое. Театрализованная игра способствует социально-нравственному и эмоциональному развитию дошкольника.</a:t>
            </a:r>
          </a:p>
        </p:txBody>
      </p:sp>
    </p:spTree>
    <p:extLst>
      <p:ext uri="{BB962C8B-B14F-4D97-AF65-F5344CB8AC3E}">
        <p14:creationId xmlns:p14="http://schemas.microsoft.com/office/powerpoint/2010/main" val="2956764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C:\Users\HOME\Desktop\1595761479_10-p-krasivie-tsvetnie-foni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39" y="0"/>
            <a:ext cx="91501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HOME\Desktop\image (2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448272" cy="339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HOME\Desktop\image (19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2656"/>
            <a:ext cx="2335672" cy="339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HOME\Desktop\image (2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656"/>
            <a:ext cx="2507404" cy="339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HOME\Desktop\image (20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041" y="3861048"/>
            <a:ext cx="2003983" cy="267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22" y="3871773"/>
            <a:ext cx="2098259" cy="279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2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1618614301_41-phonoteka_org-p-fon-dlya-pauer-point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i="1" dirty="0">
                <a:solidFill>
                  <a:srgbClr val="002060"/>
                </a:solidFill>
              </a:rPr>
              <a:t>Цель: </a:t>
            </a:r>
            <a:r>
              <a:rPr lang="ru-RU" sz="4800" i="1" dirty="0">
                <a:solidFill>
                  <a:srgbClr val="002060"/>
                </a:solidFill>
              </a:rPr>
              <a:t>Развивать у детей чувство прекрасного. Создавать окружающую  среду, которая будет способствовать развитию фантазии и творчества. </a:t>
            </a:r>
          </a:p>
        </p:txBody>
      </p:sp>
    </p:spTree>
    <p:extLst>
      <p:ext uri="{BB962C8B-B14F-4D97-AF65-F5344CB8AC3E}">
        <p14:creationId xmlns:p14="http://schemas.microsoft.com/office/powerpoint/2010/main" val="75006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OME\Desktop\1595761479_10-p-krasivie-tsvetnie-foni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2332"/>
            <a:ext cx="257175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56978"/>
            <a:ext cx="2643758" cy="33743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81988"/>
            <a:ext cx="3999091" cy="299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9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:\Users\HOME\Desktop\1618614301_41-phonoteka_org-p-fon-dlya-pauer-point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594"/>
            <a:ext cx="9144000" cy="731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403244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/>
              <a:t>Работа с родителями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844824"/>
            <a:ext cx="3923928" cy="5013176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sz="2800" b="1" i="1" dirty="0"/>
              <a:t>Главные помощники в развитии творческой активности у детей – родители! </a:t>
            </a:r>
          </a:p>
          <a:p>
            <a:pPr marL="45720" indent="0">
              <a:buNone/>
            </a:pPr>
            <a:r>
              <a:rPr lang="ru-RU" sz="2800" b="1" i="1" dirty="0"/>
              <a:t>Развивать творческую активность детей возможно только в совместной деятельности педагога, родителя и ребёнка.</a:t>
            </a:r>
          </a:p>
        </p:txBody>
      </p:sp>
      <p:pic>
        <p:nvPicPr>
          <p:cNvPr id="12291" name="Picture 3" descr="C:\Users\HOME\Desktop\image (2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274458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HOME\Desktop\image (2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49106"/>
            <a:ext cx="2808312" cy="330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23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HOME\Desktop\1618614301_41-phonoteka_org-p-fon-dlya-pauer-point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0" y="54760"/>
            <a:ext cx="9361039" cy="680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217040" y="54760"/>
            <a:ext cx="9829600" cy="70466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i="1" dirty="0"/>
              <a:t> </a:t>
            </a:r>
            <a:r>
              <a:rPr lang="ru-RU" sz="2400" b="1" i="1" dirty="0"/>
              <a:t>«Дети в мире красоты, фантазии и творчества» – тема очень актуальная.</a:t>
            </a:r>
          </a:p>
          <a:p>
            <a:pPr marL="45720" indent="0">
              <a:buNone/>
            </a:pPr>
            <a:r>
              <a:rPr lang="ru-RU" sz="2400" b="1" i="1" dirty="0"/>
              <a:t>Духовная жизнь ребёнка полноценна лишь тогда, когда он живет в мире игры , сказки, музыки, фантазии и творчества.</a:t>
            </a:r>
          </a:p>
          <a:p>
            <a:pPr marL="45720" indent="0">
              <a:buNone/>
            </a:pPr>
            <a:r>
              <a:rPr lang="ru-RU" sz="2400" b="1" i="1" dirty="0"/>
              <a:t>Что такое творчество? Творчество это создание новых культурных, материальных ценностей . Желание творить – внутренняя потребность.</a:t>
            </a:r>
          </a:p>
          <a:p>
            <a:pPr marL="45720" indent="0">
              <a:buNone/>
            </a:pPr>
            <a:r>
              <a:rPr lang="ru-RU" sz="2400" b="1" i="1" dirty="0"/>
              <a:t>Дети – это самое прекрасное в нашей жизни! Детский сад – это удивительная страна . А главные жители этой страны – дети. И моя обязанность привести их за руку в мир фантазии и творчества! Способствовать формированию гармоничной личности, готовой погрузится в мир красоты, фантазии и творчества!</a:t>
            </a:r>
          </a:p>
          <a:p>
            <a:pPr marL="45720" indent="0">
              <a:buNone/>
            </a:pPr>
            <a:endParaRPr lang="ru-RU" sz="2800" b="1" i="1" dirty="0"/>
          </a:p>
          <a:p>
            <a:pPr marL="45720" indent="0">
              <a:buNone/>
            </a:pP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77091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OME\Desktop\0195a8f4665f8962139017812af6658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4869160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7030A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1484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1619615445_25-phonoteka_org-p-fon-dlya-pover-point-detskie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206" y="0"/>
            <a:ext cx="9303206" cy="760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/>
              <a:t>- </a:t>
            </a:r>
            <a:endParaRPr lang="ru-RU" sz="3200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5536" y="-171400"/>
            <a:ext cx="8352927" cy="7029400"/>
          </a:xfrm>
        </p:spPr>
        <p:txBody>
          <a:bodyPr/>
          <a:lstStyle/>
          <a:p>
            <a:pPr marL="182880" indent="0">
              <a:buNone/>
            </a:pPr>
            <a:r>
              <a:rPr lang="ru-RU" sz="4000" i="1" dirty="0">
                <a:solidFill>
                  <a:srgbClr val="002060"/>
                </a:solidFill>
              </a:rPr>
              <a:t>                 </a:t>
            </a:r>
            <a:r>
              <a:rPr lang="ru-RU" sz="4400" i="1" dirty="0">
                <a:solidFill>
                  <a:srgbClr val="002060"/>
                </a:solidFill>
              </a:rPr>
              <a:t>Задачи</a:t>
            </a:r>
            <a:br>
              <a:rPr lang="ru-RU" sz="4400" i="1" dirty="0">
                <a:solidFill>
                  <a:srgbClr val="002060"/>
                </a:solidFill>
              </a:rPr>
            </a:br>
            <a:r>
              <a:rPr lang="ru-RU" sz="4400" i="1" dirty="0">
                <a:solidFill>
                  <a:srgbClr val="002060"/>
                </a:solidFill>
              </a:rPr>
              <a:t>-Научить детей понимать красоту окружающего  мира, природы.</a:t>
            </a:r>
            <a:br>
              <a:rPr lang="ru-RU" sz="4400" i="1" dirty="0">
                <a:solidFill>
                  <a:srgbClr val="002060"/>
                </a:solidFill>
              </a:rPr>
            </a:br>
            <a:r>
              <a:rPr lang="ru-RU" sz="4400" i="1" dirty="0">
                <a:solidFill>
                  <a:srgbClr val="002060"/>
                </a:solidFill>
              </a:rPr>
              <a:t>-Заложить основу будущего человека.</a:t>
            </a:r>
            <a:br>
              <a:rPr lang="ru-RU" sz="4400" i="1" dirty="0">
                <a:solidFill>
                  <a:srgbClr val="002060"/>
                </a:solidFill>
              </a:rPr>
            </a:br>
            <a:r>
              <a:rPr lang="ru-RU" sz="4400" i="1" dirty="0">
                <a:solidFill>
                  <a:srgbClr val="002060"/>
                </a:solidFill>
              </a:rPr>
              <a:t>-Создать эмоциональный фон, способствующий художественно-эстетическому развитию.</a:t>
            </a:r>
          </a:p>
        </p:txBody>
      </p:sp>
    </p:spTree>
    <p:extLst>
      <p:ext uri="{BB962C8B-B14F-4D97-AF65-F5344CB8AC3E}">
        <p14:creationId xmlns:p14="http://schemas.microsoft.com/office/powerpoint/2010/main" val="38193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2050" name="Picture 2" descr="C:\Users\HOME\Desktop\Слайд2-2048x15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12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1593805896_72-p-foni-dlya-pauer-point-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7317432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endParaRPr lang="ru-RU" sz="3200" b="1" i="1" dirty="0"/>
          </a:p>
          <a:p>
            <a:pPr marL="45720" indent="0">
              <a:buNone/>
            </a:pPr>
            <a:r>
              <a:rPr lang="ru-RU" sz="9600" b="1" i="1" dirty="0"/>
              <a:t>Высказывание  В . А. Сухомлинского до сих пор не теряет своей актуальности.</a:t>
            </a:r>
          </a:p>
          <a:p>
            <a:pPr marL="45720" indent="0">
              <a:buNone/>
            </a:pPr>
            <a:r>
              <a:rPr lang="ru-RU" sz="9600" b="1" i="1" dirty="0"/>
              <a:t>Можем представить, что мир потерял краски и стал черно-белым . Жизнь станет тусклой и нерадостной . Поэтому с самого рождения, человека привлекают красочные цвета. Особенно это заметно в детском возрасте. Не зря есть такое выражение «Дети-цветы жизни». Цветы источники красок, а они в свою очередь способствуют развитию воображения и фантазии детей . С помощью окружающего мира развивается человек.</a:t>
            </a:r>
          </a:p>
          <a:p>
            <a:pPr marL="45720" indent="0">
              <a:buNone/>
            </a:pPr>
            <a:r>
              <a:rPr lang="ru-RU" sz="9600" b="1" i="1" dirty="0"/>
              <a:t>Эстетическое воспитание личности происходит с самых первых шагов ребёнка, с первых слов и поступков. Ни что другое, как  окружающая среда не откладывает отпечаток в душе его на всю жизнь.  </a:t>
            </a:r>
          </a:p>
          <a:p>
            <a:pPr marL="45720" indent="0">
              <a:buNone/>
            </a:pPr>
            <a:r>
              <a:rPr lang="ru-RU" sz="9600" b="1" i="1" dirty="0"/>
              <a:t>Так каким же должно быть эстетическое воспитание, чтобы  в полной мере повлиять на формирование личности?</a:t>
            </a:r>
          </a:p>
          <a:p>
            <a:pPr marL="45720" indent="0">
              <a:buNone/>
            </a:pPr>
            <a:r>
              <a:rPr lang="ru-RU" sz="9600" b="1" i="1" dirty="0"/>
              <a:t>В чём же заключается наша задача?</a:t>
            </a:r>
          </a:p>
          <a:p>
            <a:pPr marL="45720" indent="0">
              <a:buNone/>
            </a:pPr>
            <a:r>
              <a:rPr lang="ru-RU" sz="9600" b="1" i="1" dirty="0"/>
              <a:t>Мы педагоги-дошкольники должны создать необходимую среду для формирования личности и основы  будущего человека.</a:t>
            </a:r>
          </a:p>
          <a:p>
            <a:pPr marL="45720" indent="0">
              <a:buNone/>
            </a:pPr>
            <a:r>
              <a:rPr lang="ru-RU" sz="96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5215160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mk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429000"/>
            <a:ext cx="9144000" cy="34290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Развитию фантазии детей  в условиях дошкольного образования способствует богатая наполняемость уголков художественного творчества, эстетическая среда.</a:t>
            </a:r>
          </a:p>
        </p:txBody>
      </p:sp>
    </p:spTree>
    <p:extLst>
      <p:ext uri="{BB962C8B-B14F-4D97-AF65-F5344CB8AC3E}">
        <p14:creationId xmlns:p14="http://schemas.microsoft.com/office/powerpoint/2010/main" val="1914715282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1901"/>
            <a:ext cx="6372200" cy="6826099"/>
          </a:xfrm>
        </p:spPr>
      </p:pic>
      <p:sp>
        <p:nvSpPr>
          <p:cNvPr id="5" name="TextBox 4"/>
          <p:cNvSpPr txBox="1"/>
          <p:nvPr/>
        </p:nvSpPr>
        <p:spPr>
          <a:xfrm>
            <a:off x="0" y="-2"/>
            <a:ext cx="298782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Художественное воспитание дошкольников и развитие творческих способностей предвидит разные виды деятельности:</a:t>
            </a:r>
          </a:p>
          <a:p>
            <a:pPr marL="285750" indent="-285750">
              <a:buFontTx/>
              <a:buChar char="-"/>
            </a:pPr>
            <a:r>
              <a:rPr lang="ru-RU" sz="2400" b="1" i="1" dirty="0"/>
              <a:t>Игры</a:t>
            </a:r>
          </a:p>
          <a:p>
            <a:pPr marL="285750" indent="-285750">
              <a:buFontTx/>
              <a:buChar char="-"/>
            </a:pPr>
            <a:r>
              <a:rPr lang="ru-RU" sz="2400" b="1" i="1" dirty="0"/>
              <a:t>Рисование</a:t>
            </a:r>
          </a:p>
          <a:p>
            <a:pPr marL="285750" indent="-285750">
              <a:buFontTx/>
              <a:buChar char="-"/>
            </a:pPr>
            <a:r>
              <a:rPr lang="ru-RU" sz="2400" b="1" i="1" dirty="0"/>
              <a:t>Лепка</a:t>
            </a:r>
          </a:p>
          <a:p>
            <a:pPr marL="285750" indent="-285750">
              <a:buFontTx/>
              <a:buChar char="-"/>
            </a:pPr>
            <a:r>
              <a:rPr lang="ru-RU" sz="2400" b="1" i="1" dirty="0"/>
              <a:t>Аппликация</a:t>
            </a:r>
          </a:p>
          <a:p>
            <a:pPr marL="285750" indent="-285750">
              <a:buFontTx/>
              <a:buChar char="-"/>
            </a:pPr>
            <a:r>
              <a:rPr lang="ru-RU" sz="2400" b="1" i="1" dirty="0"/>
              <a:t>Театральная деятельность</a:t>
            </a:r>
          </a:p>
          <a:p>
            <a:pPr marL="285750" indent="-285750">
              <a:buFontTx/>
              <a:buChar char="-"/>
            </a:pPr>
            <a:r>
              <a:rPr lang="ru-RU" sz="2400" b="1" i="1" dirty="0"/>
              <a:t>Работа с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141097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1619615445_25-phonoteka_org-p-fon-dlya-pover-point-detskie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1" y="260648"/>
            <a:ext cx="3816423" cy="792088"/>
          </a:xfrm>
        </p:spPr>
        <p:txBody>
          <a:bodyPr/>
          <a:lstStyle/>
          <a:p>
            <a:pPr marL="0" indent="0">
              <a:buNone/>
            </a:pPr>
            <a:r>
              <a:rPr lang="ru-RU" sz="4000" i="1" dirty="0"/>
              <a:t>Игры          </a:t>
            </a:r>
            <a:br>
              <a:rPr lang="ru-RU" sz="4000" i="1" dirty="0"/>
            </a:br>
            <a:endParaRPr lang="ru-RU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i="1" dirty="0"/>
              <a:t>В развитии воображения и творческих способностей игра занимает далеко не последнее место среди остальных видов деятельности . В дошкольном возрасте творческое воображение только начинает свое формирование. Наша обязанность заключается в том, чтобы помочь ребёнку развивать своё воображение и направлять в нужное русло. В игре ребёнок отражает свои мечты, фантазию.</a:t>
            </a:r>
          </a:p>
        </p:txBody>
      </p:sp>
    </p:spTree>
    <p:extLst>
      <p:ext uri="{BB962C8B-B14F-4D97-AF65-F5344CB8AC3E}">
        <p14:creationId xmlns:p14="http://schemas.microsoft.com/office/powerpoint/2010/main" val="223267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HOME\Desktop\1618367206_37-phonoteka_org-p-zimnii-fon-dlya-kollazha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251" y="0"/>
            <a:ext cx="9373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3851920" cy="43651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i="1" dirty="0"/>
              <a:t>Разнообразные виды игр помогают детям развиваться творчески.</a:t>
            </a:r>
          </a:p>
          <a:p>
            <a:pPr>
              <a:buFontTx/>
              <a:buChar char="-"/>
            </a:pPr>
            <a:r>
              <a:rPr lang="ru-RU" sz="2400" b="1" i="1" dirty="0"/>
              <a:t>Сюжетно-ролевые игры </a:t>
            </a:r>
          </a:p>
          <a:p>
            <a:pPr>
              <a:buFontTx/>
              <a:buChar char="-"/>
            </a:pPr>
            <a:r>
              <a:rPr lang="ru-RU" sz="2400" b="1" i="1" dirty="0"/>
              <a:t> </a:t>
            </a:r>
            <a:r>
              <a:rPr lang="ru-RU" sz="2400" b="1" i="1" dirty="0" err="1"/>
              <a:t>Квест</a:t>
            </a:r>
            <a:r>
              <a:rPr lang="ru-RU" sz="2400" b="1" i="1" dirty="0"/>
              <a:t> - игры</a:t>
            </a:r>
          </a:p>
          <a:p>
            <a:pPr>
              <a:buFontTx/>
              <a:buChar char="-"/>
            </a:pPr>
            <a:r>
              <a:rPr lang="ru-RU" sz="2400" b="1" i="1" dirty="0"/>
              <a:t>Строительные игры</a:t>
            </a:r>
          </a:p>
          <a:p>
            <a:pPr>
              <a:buFontTx/>
              <a:buChar char="-"/>
            </a:pPr>
            <a:endParaRPr lang="ru-RU" sz="2400" b="1" i="1" dirty="0"/>
          </a:p>
          <a:p>
            <a:pPr>
              <a:buFontTx/>
              <a:buChar char="-"/>
            </a:pPr>
            <a:endParaRPr lang="ru-RU" sz="2400" b="1" i="1" dirty="0"/>
          </a:p>
        </p:txBody>
      </p:sp>
      <p:pic>
        <p:nvPicPr>
          <p:cNvPr id="2050" name="Picture 2" descr="C:\Users\HOME\Desktop\image (1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3092055" cy="309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ME\Desktop\image (1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2276"/>
            <a:ext cx="2880320" cy="310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OME\Desktop\image (29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16081"/>
            <a:ext cx="3472796" cy="276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09765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520</TotalTime>
  <Words>627</Words>
  <Application>Microsoft Office PowerPoint</Application>
  <PresentationFormat>Экран (4:3)</PresentationFormat>
  <Paragraphs>50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Структурное подразделение «Детский сад № 50 комбинированного вида»  МБДОУ «Детский сад «Радуга» комбинированного вида»  Рузаевского муниципального района   ДЕТИ В МИРЕ  КРАСОТЫ,  ФАНТАЗИИ И  ТВОРЧЕСТВА.</vt:lpstr>
      <vt:lpstr>Презентация PowerPoint</vt:lpstr>
      <vt:lpstr>                 Задачи -Научить детей понимать красоту окружающего  мира, природы. -Заложить основу будущего человека. -Создать эмоциональный фон, способствующий художественно-эстетическому развитию.</vt:lpstr>
      <vt:lpstr>Презентация PowerPoint</vt:lpstr>
      <vt:lpstr>Презентация PowerPoint</vt:lpstr>
      <vt:lpstr>Презентация PowerPoint</vt:lpstr>
      <vt:lpstr>Презентация PowerPoint</vt:lpstr>
      <vt:lpstr>Игры           </vt:lpstr>
      <vt:lpstr>Презентация PowerPoint</vt:lpstr>
      <vt:lpstr>Презентация PowerPoint</vt:lpstr>
      <vt:lpstr>Рисование</vt:lpstr>
      <vt:lpstr>Презентация PowerPoint</vt:lpstr>
      <vt:lpstr>Презентация PowerPoint</vt:lpstr>
      <vt:lpstr>Лепка</vt:lpstr>
      <vt:lpstr>Презентация PowerPoint</vt:lpstr>
      <vt:lpstr>Аппликация</vt:lpstr>
      <vt:lpstr>Презентация PowerPoint</vt:lpstr>
      <vt:lpstr>Театральная    деятельность</vt:lpstr>
      <vt:lpstr>Презентация PowerPoint</vt:lpstr>
      <vt:lpstr>Презентация PowerPoint</vt:lpstr>
      <vt:lpstr>Работа с родителями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В МИРЕ КРАСОТЫ, ФАНТАЗИИ И ТВОРЧЕСТВА.</dc:title>
  <dc:creator>HOME</dc:creator>
  <cp:lastModifiedBy>Денис Денис</cp:lastModifiedBy>
  <cp:revision>44</cp:revision>
  <dcterms:created xsi:type="dcterms:W3CDTF">2022-02-07T14:38:25Z</dcterms:created>
  <dcterms:modified xsi:type="dcterms:W3CDTF">2022-02-09T06:59:06Z</dcterms:modified>
</cp:coreProperties>
</file>