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60" r:id="rId5"/>
    <p:sldId id="262" r:id="rId6"/>
    <p:sldId id="278" r:id="rId7"/>
    <p:sldId id="265" r:id="rId8"/>
    <p:sldId id="266" r:id="rId9"/>
    <p:sldId id="272" r:id="rId10"/>
    <p:sldId id="273" r:id="rId11"/>
    <p:sldId id="274" r:id="rId12"/>
    <p:sldId id="276" r:id="rId13"/>
    <p:sldId id="280" r:id="rId14"/>
    <p:sldId id="268" r:id="rId15"/>
    <p:sldId id="269" r:id="rId16"/>
    <p:sldId id="281" r:id="rId17"/>
    <p:sldId id="270" r:id="rId18"/>
    <p:sldId id="259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C6624"/>
    <a:srgbClr val="1FB752"/>
    <a:srgbClr val="A92D9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56815-9FFE-4A1E-8B23-32C65B4E19E7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0699E-DF4D-4536-8BE6-28A00873B7F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0613E-AC9F-4315-8C8B-211F47F2D17A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819F2-4C9E-4E93-A25D-BA067AD228E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69FE2-8052-4937-BFEA-9238C1D24E6B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C4746-B061-4047-8820-CB44D026797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CAE75-556C-41F0-8682-DC6A52584DC7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299A3-5732-4369-A7D6-701F5D63D3B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50A42-E015-40D5-ADB9-B9BD93269993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A0FFC-E42F-4EA1-A5D0-60C64B130FA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6B177-771F-49DF-9B3D-A32D7F869C69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2B542-AB62-44F9-B5C1-04DF3A6EE05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23BC-58F1-422D-A3D1-8D662FF4DF75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39A9-4199-4591-9DAB-C5C46E8552F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3B979-5451-43B8-9AF8-598D6ABEE555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F3B2E-FE4B-4D5B-B19D-A9F7B33EA6F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3DE03-7AC8-45B5-B505-CC2EC01950F2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A5AD4-29CB-44CA-8B3F-BF42688A50B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65256-E0F9-43A9-A8F6-89E5BE0BA309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EFDEC-604E-49D6-B878-8F7FC7B8137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3318-A04B-4245-904C-419F0BEB46D8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659F5-7EAB-49B7-BA3F-B46236B5434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37FCF1-F944-477C-9496-F36C15D66A23}" type="datetimeFigureOut">
              <a:rPr lang="ru-RU" smtClean="0"/>
              <a:pPr>
                <a:defRPr/>
              </a:pPr>
              <a:t>11.02.2021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ACC5A9-F668-48E6-A921-872722129A2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31550" cmpd="sng">
            <a:gradFill>
              <a:gsLst>
                <a:gs pos="70000">
                  <a:schemeClr val="accent6">
                    <a:shade val="50000"/>
                    <a:satMod val="190000"/>
                  </a:schemeClr>
                </a:gs>
                <a:gs pos="0">
                  <a:schemeClr val="accent6">
                    <a:tint val="77000"/>
                    <a:satMod val="180000"/>
                  </a:schemeClr>
                </a:gs>
              </a:gsLst>
              <a:lin ang="5400000"/>
            </a:gradFill>
            <a:prstDash val="solid"/>
          </a:ln>
          <a:solidFill>
            <a:srgbClr val="F6FBEA"/>
          </a:solidFill>
          <a:effectLst>
            <a:outerShdw blurRad="50800" dist="40000" dir="5400000" algn="tl" rotWithShape="0">
              <a:srgbClr val="000000">
                <a:shade val="5000"/>
                <a:satMod val="120000"/>
                <a:alpha val="33000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6FBEA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546422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546422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546422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546422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546422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3714776"/>
          </a:xfrm>
        </p:spPr>
        <p:txBody>
          <a:bodyPr>
            <a:noAutofit/>
          </a:bodyPr>
          <a:lstStyle/>
          <a:p>
            <a:r>
              <a:rPr lang="ru-RU" sz="40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Miriam Fixed" pitchFamily="49" charset="-79"/>
              </a:rPr>
              <a:t>Проектная деятельность</a:t>
            </a:r>
            <a:br>
              <a:rPr lang="ru-RU" sz="40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Miriam Fixed" pitchFamily="49" charset="-79"/>
              </a:rPr>
            </a:br>
            <a:r>
              <a:rPr lang="ru-RU" sz="40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Miriam Fixed" pitchFamily="49" charset="-79"/>
              </a:rPr>
              <a:t>В средней  группе</a:t>
            </a:r>
            <a:br>
              <a:rPr lang="ru-RU" sz="40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Miriam Fixed" pitchFamily="49" charset="-79"/>
              </a:rPr>
            </a:br>
            <a:r>
              <a:rPr lang="ru-RU" sz="40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Miriam Fixed" pitchFamily="49" charset="-79"/>
              </a:rPr>
              <a:t>по теме:</a:t>
            </a:r>
            <a:br>
              <a:rPr lang="ru-RU" sz="40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Miriam Fixed" pitchFamily="49" charset="-79"/>
              </a:rPr>
            </a:br>
            <a:r>
              <a:rPr lang="ru-RU" sz="400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Miriam Fixed" pitchFamily="49" charset="-79"/>
              </a:rPr>
              <a:t>«Комнатные растения»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5643578"/>
            <a:ext cx="3929090" cy="857256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</a:rPr>
              <a:t>Выполнила: воспитатель</a:t>
            </a:r>
            <a:r>
              <a:rPr lang="en-US" sz="1800" dirty="0" smtClean="0">
                <a:solidFill>
                  <a:srgbClr val="002060"/>
                </a:solidFill>
                <a:latin typeface="Times New Roman" pitchFamily="18" charset="0"/>
              </a:rPr>
              <a:t>l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</a:rPr>
              <a:t>квалификационной категории Корнеева Валентина Анатольевна.</a:t>
            </a:r>
            <a:endParaRPr lang="ru-RU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Games\Documents\фото работа 2017г\P_20170403_101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500042"/>
            <a:ext cx="8072495" cy="5402500"/>
          </a:xfrm>
          <a:prstGeom prst="rect">
            <a:avLst/>
          </a:prstGeom>
          <a:noFill/>
        </p:spPr>
      </p:pic>
      <p:pic>
        <p:nvPicPr>
          <p:cNvPr id="4100" name="Picture 4" descr="D:\Games\Documents\фото работа 2017г\P_20170403_101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500042"/>
            <a:ext cx="8128057" cy="5429288"/>
          </a:xfrm>
          <a:prstGeom prst="rect">
            <a:avLst/>
          </a:prstGeom>
          <a:noFill/>
        </p:spPr>
      </p:pic>
      <p:pic>
        <p:nvPicPr>
          <p:cNvPr id="4101" name="Picture 5" descr="D:\Games\Documents\фото работа 2017г\P_20170403_101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1" y="500042"/>
            <a:ext cx="8128057" cy="5429288"/>
          </a:xfrm>
          <a:prstGeom prst="rect">
            <a:avLst/>
          </a:prstGeom>
          <a:noFill/>
        </p:spPr>
      </p:pic>
      <p:pic>
        <p:nvPicPr>
          <p:cNvPr id="5" name="Рисунок 4" descr="C:\Users\1\AppData\Local\Microsoft\Windows\Temporary Internet Files\Content.Word\DSC_13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42"/>
            <a:ext cx="814393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AppData\Local\Microsoft\Windows\Temporary Internet Files\Content.Word\DSC_136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00042"/>
            <a:ext cx="814393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\AppData\Local\Microsoft\Windows\Temporary Internet Files\Content.Word\DSC_1366.jpg"/>
          <p:cNvPicPr/>
          <p:nvPr/>
        </p:nvPicPr>
        <p:blipFill>
          <a:blip r:embed="rId7" cstate="print"/>
          <a:srcRect l="27831" r="27846"/>
          <a:stretch>
            <a:fillRect/>
          </a:stretch>
        </p:blipFill>
        <p:spPr bwMode="auto">
          <a:xfrm>
            <a:off x="4429124" y="500042"/>
            <a:ext cx="435771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1\AppData\Local\Microsoft\Windows\Temporary Internet Files\Content.Word\DSC_1368.jpg"/>
          <p:cNvPicPr/>
          <p:nvPr/>
        </p:nvPicPr>
        <p:blipFill>
          <a:blip r:embed="rId8" cstate="print"/>
          <a:srcRect b="34483"/>
          <a:stretch>
            <a:fillRect/>
          </a:stretch>
        </p:blipFill>
        <p:spPr bwMode="auto">
          <a:xfrm rot="16200000">
            <a:off x="-142908" y="1214422"/>
            <a:ext cx="550072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\AppData\Local\Microsoft\Windows\Temporary Internet Files\Content.Word\DSC_1373.jpg"/>
          <p:cNvPicPr/>
          <p:nvPr/>
        </p:nvPicPr>
        <p:blipFill>
          <a:blip r:embed="rId9" cstate="print"/>
          <a:srcRect r="13043"/>
          <a:stretch>
            <a:fillRect/>
          </a:stretch>
        </p:blipFill>
        <p:spPr bwMode="auto">
          <a:xfrm>
            <a:off x="571472" y="500042"/>
            <a:ext cx="821537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1\AppData\Local\Microsoft\Windows\Temporary Internet Files\Content.Word\DSC_142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500042"/>
            <a:ext cx="821537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1\AppData\Local\Microsoft\Windows\Temporary Internet Files\Content.Word\DSC_1421.jpg"/>
          <p:cNvPicPr/>
          <p:nvPr/>
        </p:nvPicPr>
        <p:blipFill>
          <a:blip r:embed="rId11" cstate="print"/>
          <a:srcRect r="14655"/>
          <a:stretch>
            <a:fillRect/>
          </a:stretch>
        </p:blipFill>
        <p:spPr bwMode="auto">
          <a:xfrm>
            <a:off x="571472" y="500042"/>
            <a:ext cx="828680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1\AppData\Local\Microsoft\Windows\Temporary Internet Files\Content.Word\DSC_1428.jpg"/>
          <p:cNvPicPr/>
          <p:nvPr/>
        </p:nvPicPr>
        <p:blipFill>
          <a:blip r:embed="rId12" cstate="print"/>
          <a:srcRect r="11518"/>
          <a:stretch>
            <a:fillRect/>
          </a:stretch>
        </p:blipFill>
        <p:spPr bwMode="auto">
          <a:xfrm>
            <a:off x="571473" y="500042"/>
            <a:ext cx="5072098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1\AppData\Local\Microsoft\Windows\Temporary Internet Files\Content.Word\DSC_1433.jpg"/>
          <p:cNvPicPr/>
          <p:nvPr/>
        </p:nvPicPr>
        <p:blipFill>
          <a:blip r:embed="rId13" cstate="print"/>
          <a:srcRect l="9112" t="13807" r="17531"/>
          <a:stretch>
            <a:fillRect/>
          </a:stretch>
        </p:blipFill>
        <p:spPr bwMode="auto">
          <a:xfrm rot="5400000">
            <a:off x="4536281" y="1607331"/>
            <a:ext cx="550072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AppData\Local\Microsoft\Windows\Temporary Internet Files\Content.Word\DSC_13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80010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AppData\Local\Microsoft\Windows\Temporary Internet Files\Content.Word\P_20170331_1538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80010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1\AppData\Local\Microsoft\Windows\Temporary Internet Files\Content.Word\P_20170331_1539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7166"/>
            <a:ext cx="80010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\AppData\Local\Microsoft\Windows\Temporary Internet Files\Content.Word\P_20170331_1542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7166"/>
            <a:ext cx="800105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</a:rPr>
              <a:t>Посадка бегонии</a:t>
            </a:r>
            <a:endParaRPr lang="ru-RU" sz="1600" dirty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050" name="Picture 2" descr="C:\Users\1\Documents\фотопроект растения\DSC_1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7797572" cy="5184556"/>
          </a:xfrm>
          <a:prstGeom prst="rect">
            <a:avLst/>
          </a:prstGeom>
          <a:noFill/>
        </p:spPr>
      </p:pic>
      <p:pic>
        <p:nvPicPr>
          <p:cNvPr id="2052" name="Picture 4" descr="C:\Users\1\Documents\фотопроект растения\DSC_1486.JPG"/>
          <p:cNvPicPr>
            <a:picLocks noChangeAspect="1" noChangeArrowheads="1"/>
          </p:cNvPicPr>
          <p:nvPr/>
        </p:nvPicPr>
        <p:blipFill>
          <a:blip r:embed="rId3" cstate="print"/>
          <a:srcRect l="10092"/>
          <a:stretch>
            <a:fillRect/>
          </a:stretch>
        </p:blipFill>
        <p:spPr bwMode="auto">
          <a:xfrm>
            <a:off x="500034" y="1000108"/>
            <a:ext cx="7786742" cy="5177355"/>
          </a:xfrm>
          <a:prstGeom prst="rect">
            <a:avLst/>
          </a:prstGeom>
          <a:noFill/>
        </p:spPr>
      </p:pic>
      <p:pic>
        <p:nvPicPr>
          <p:cNvPr id="2053" name="Picture 5" descr="C:\Users\1\Documents\фотопроект растения\DSC_1489.JPG"/>
          <p:cNvPicPr>
            <a:picLocks noChangeAspect="1" noChangeArrowheads="1"/>
          </p:cNvPicPr>
          <p:nvPr/>
        </p:nvPicPr>
        <p:blipFill>
          <a:blip r:embed="rId4" cstate="print"/>
          <a:srcRect r="14102"/>
          <a:stretch>
            <a:fillRect/>
          </a:stretch>
        </p:blipFill>
        <p:spPr bwMode="auto">
          <a:xfrm>
            <a:off x="500034" y="1000108"/>
            <a:ext cx="4500594" cy="5143536"/>
          </a:xfrm>
          <a:prstGeom prst="rect">
            <a:avLst/>
          </a:prstGeom>
          <a:noFill/>
        </p:spPr>
      </p:pic>
      <p:pic>
        <p:nvPicPr>
          <p:cNvPr id="2054" name="Picture 6" descr="C:\Users\1\Documents\фотопроект растения\DSC_1493.JPG"/>
          <p:cNvPicPr>
            <a:picLocks noChangeAspect="1" noChangeArrowheads="1"/>
          </p:cNvPicPr>
          <p:nvPr/>
        </p:nvPicPr>
        <p:blipFill>
          <a:blip r:embed="rId5" cstate="print"/>
          <a:srcRect r="37402"/>
          <a:stretch>
            <a:fillRect/>
          </a:stretch>
        </p:blipFill>
        <p:spPr bwMode="auto">
          <a:xfrm>
            <a:off x="5000628" y="1000108"/>
            <a:ext cx="3312306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Посадка комнатных растений</a:t>
            </a:r>
            <a:endParaRPr lang="ru-RU" sz="280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 descr="D:\Games\Documents\фото растения посадка\DSC_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  <p:pic>
        <p:nvPicPr>
          <p:cNvPr id="1027" name="Picture 3" descr="D:\Games\Documents\фото растения посадка\DSC_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71612"/>
            <a:ext cx="6858048" cy="4572032"/>
          </a:xfrm>
          <a:prstGeom prst="rect">
            <a:avLst/>
          </a:prstGeom>
          <a:noFill/>
        </p:spPr>
      </p:pic>
      <p:pic>
        <p:nvPicPr>
          <p:cNvPr id="1028" name="Picture 4" descr="D:\Games\Documents\фото растения посадка\DSC_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571612"/>
            <a:ext cx="6858048" cy="4572032"/>
          </a:xfrm>
          <a:prstGeom prst="rect">
            <a:avLst/>
          </a:prstGeom>
          <a:noFill/>
        </p:spPr>
      </p:pic>
      <p:pic>
        <p:nvPicPr>
          <p:cNvPr id="1029" name="Picture 5" descr="D:\Games\Documents\фото растения посадка\DSC_0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1571612"/>
            <a:ext cx="6858048" cy="4559471"/>
          </a:xfrm>
          <a:prstGeom prst="rect">
            <a:avLst/>
          </a:prstGeom>
          <a:noFill/>
        </p:spPr>
      </p:pic>
      <p:pic>
        <p:nvPicPr>
          <p:cNvPr id="1030" name="Picture 6" descr="D:\Games\Documents\фото растения посадка\DSC_01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1571612"/>
            <a:ext cx="6858048" cy="4572032"/>
          </a:xfrm>
          <a:prstGeom prst="rect">
            <a:avLst/>
          </a:prstGeom>
          <a:noFill/>
        </p:spPr>
      </p:pic>
      <p:pic>
        <p:nvPicPr>
          <p:cNvPr id="1031" name="Picture 7" descr="D:\Games\Documents\фото растения посадка\DSC_01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1571612"/>
            <a:ext cx="6858016" cy="4559851"/>
          </a:xfrm>
          <a:prstGeom prst="rect">
            <a:avLst/>
          </a:prstGeom>
          <a:noFill/>
        </p:spPr>
      </p:pic>
      <p:pic>
        <p:nvPicPr>
          <p:cNvPr id="1032" name="Picture 8" descr="D:\Games\Documents\фото растения посадка\DSC_0149.JPG"/>
          <p:cNvPicPr>
            <a:picLocks noChangeAspect="1" noChangeArrowheads="1"/>
          </p:cNvPicPr>
          <p:nvPr/>
        </p:nvPicPr>
        <p:blipFill>
          <a:blip r:embed="rId8" cstate="print"/>
          <a:srcRect r="29939"/>
          <a:stretch>
            <a:fillRect/>
          </a:stretch>
        </p:blipFill>
        <p:spPr bwMode="auto">
          <a:xfrm>
            <a:off x="2643174" y="1571612"/>
            <a:ext cx="5357851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</a:rPr>
              <a:t>Трудовая деятельность</a:t>
            </a:r>
            <a:endParaRPr lang="ru-RU" sz="1800" dirty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26" name="Picture 2" descr="C:\Users\1\Documents\фотопроект растения\DSC_1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735878" cy="5143536"/>
          </a:xfrm>
          <a:prstGeom prst="rect">
            <a:avLst/>
          </a:prstGeom>
          <a:noFill/>
        </p:spPr>
      </p:pic>
      <p:pic>
        <p:nvPicPr>
          <p:cNvPr id="1027" name="Picture 3" descr="C:\Users\1\Documents\фотопроект растения\DSC_1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69"/>
            <a:ext cx="4214842" cy="5169254"/>
          </a:xfrm>
          <a:prstGeom prst="rect">
            <a:avLst/>
          </a:prstGeom>
          <a:noFill/>
        </p:spPr>
      </p:pic>
      <p:pic>
        <p:nvPicPr>
          <p:cNvPr id="1028" name="Picture 4" descr="D:\фото сада 2017год\P_20170313_155637.jpg"/>
          <p:cNvPicPr>
            <a:picLocks noChangeAspect="1" noChangeArrowheads="1"/>
          </p:cNvPicPr>
          <p:nvPr/>
        </p:nvPicPr>
        <p:blipFill>
          <a:blip r:embed="rId4" cstate="print"/>
          <a:srcRect l="42969" r="22656"/>
          <a:stretch>
            <a:fillRect/>
          </a:stretch>
        </p:blipFill>
        <p:spPr bwMode="auto">
          <a:xfrm>
            <a:off x="4857752" y="928670"/>
            <a:ext cx="3571900" cy="5143500"/>
          </a:xfrm>
          <a:prstGeom prst="rect">
            <a:avLst/>
          </a:prstGeom>
          <a:noFill/>
        </p:spPr>
      </p:pic>
      <p:pic>
        <p:nvPicPr>
          <p:cNvPr id="1029" name="Picture 5" descr="C:\Users\1\Documents\фотопроект растения\DSC_1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857232"/>
            <a:ext cx="7858180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</a:rPr>
              <a:t>Работа с родителями </a:t>
            </a:r>
            <a:endParaRPr lang="ru-RU" sz="1800" dirty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7170" name="Рисунок 3"/>
          <p:cNvPicPr>
            <a:picLocks noChangeAspect="1" noChangeArrowheads="1"/>
          </p:cNvPicPr>
          <p:nvPr/>
        </p:nvPicPr>
        <p:blipFill>
          <a:blip r:embed="rId2" cstate="print"/>
          <a:srcRect t="3735" r="11284"/>
          <a:stretch>
            <a:fillRect/>
          </a:stretch>
        </p:blipFill>
        <p:spPr bwMode="auto">
          <a:xfrm>
            <a:off x="714348" y="1000108"/>
            <a:ext cx="7643866" cy="55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wnloads\20170329_193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84070" y="1598394"/>
            <a:ext cx="6000760" cy="3375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1\Downloads\P102031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8191558" cy="6143668"/>
          </a:xfrm>
          <a:prstGeom prst="rect">
            <a:avLst/>
          </a:prstGeom>
          <a:noFill/>
        </p:spPr>
      </p:pic>
      <p:pic>
        <p:nvPicPr>
          <p:cNvPr id="4" name="Picture 3" descr="D:\фото растений проект 2017\DSCN2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285728"/>
            <a:ext cx="4429156" cy="6075532"/>
          </a:xfrm>
          <a:prstGeom prst="rect">
            <a:avLst/>
          </a:prstGeom>
          <a:noFill/>
        </p:spPr>
      </p:pic>
      <p:pic>
        <p:nvPicPr>
          <p:cNvPr id="5" name="Picture 2" descr="D:\фото 2017 к проекту\DSC_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14290"/>
            <a:ext cx="7847292" cy="6215106"/>
          </a:xfrm>
          <a:prstGeom prst="rect">
            <a:avLst/>
          </a:prstGeom>
          <a:noFill/>
        </p:spPr>
      </p:pic>
      <p:pic>
        <p:nvPicPr>
          <p:cNvPr id="6" name="Рисунок 5" descr="C:\Users\1\Desktop\Photo01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214290"/>
            <a:ext cx="521497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1\Documents\image (9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00166" y="214290"/>
            <a:ext cx="4572032" cy="6220102"/>
          </a:xfrm>
          <a:prstGeom prst="rect">
            <a:avLst/>
          </a:prstGeom>
          <a:noFill/>
        </p:spPr>
      </p:pic>
      <p:pic>
        <p:nvPicPr>
          <p:cNvPr id="1029" name="Picture 5" descr="C:\Users\1\Documents\image (8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3042" y="214289"/>
            <a:ext cx="4643470" cy="6191293"/>
          </a:xfrm>
          <a:prstGeom prst="rect">
            <a:avLst/>
          </a:prstGeom>
          <a:noFill/>
        </p:spPr>
      </p:pic>
      <p:pic>
        <p:nvPicPr>
          <p:cNvPr id="10" name="Рисунок 9" descr="C:\Users\1\Documents\image (6)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43042" y="214290"/>
            <a:ext cx="685804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1\Documents\image (12)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14480" y="214290"/>
            <a:ext cx="564360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1\Documents\фото проект\DSCN2335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1107256" y="821513"/>
            <a:ext cx="6215107" cy="50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</a:rPr>
              <a:t>Этап III – заключительный</a:t>
            </a:r>
            <a:endParaRPr lang="ru-RU" sz="1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+mn-lt"/>
              </a:rPr>
              <a:t>Создание фотоальбома реализации проекта « Комнатные растения»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857233"/>
            <a:ext cx="6858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Благодарю</a:t>
            </a:r>
            <a:br>
              <a:rPr lang="ru-RU" sz="8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8000" b="1" i="1" dirty="0" smtClean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внимание!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0"/>
            <a:ext cx="907259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471490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В нашей группе на окне,</a:t>
            </a:r>
            <a:b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Во зелёной во стране,</a:t>
            </a:r>
            <a:b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В расписных горшочках. </a:t>
            </a:r>
            <a:b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Подросли цветочки.</a:t>
            </a:r>
            <a:b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Вот бальзамин, </a:t>
            </a:r>
            <a:r>
              <a:rPr lang="ru-RU" sz="27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хлорофитум</a:t>
            </a: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, декабрист.</a:t>
            </a:r>
            <a:b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Колких кактусов семья.</a:t>
            </a:r>
            <a:b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Их польём мы спозаранку.</a:t>
            </a:r>
            <a:b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002060"/>
                </a:solidFill>
                <a:effectLst/>
                <a:latin typeface="Segoe Script" pitchFamily="34" charset="0"/>
              </a:rPr>
              <a:t>Я и все мои друзья.</a:t>
            </a:r>
            <a:r>
              <a:rPr lang="ru-RU" sz="270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34" charset="0"/>
              </a:rPr>
              <a:t/>
            </a:r>
            <a:br>
              <a:rPr lang="ru-RU" sz="270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34" charset="0"/>
              </a:rPr>
            </a:br>
            <a:r>
              <a:rPr lang="ru-RU" sz="2700" dirty="0" smtClean="0">
                <a:ln>
                  <a:noFill/>
                </a:ln>
                <a:solidFill>
                  <a:srgbClr val="FF0000"/>
                </a:solidFill>
                <a:effectLst/>
                <a:latin typeface="Segoe Script" pitchFamily="34" charset="0"/>
              </a:rPr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lang="ru-RU" sz="18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ru-RU" sz="18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 </a:t>
            </a:r>
            <a:br>
              <a:rPr lang="ru-RU" sz="1800" b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ru-RU" sz="1800" b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2714644"/>
          </a:xfrm>
        </p:spPr>
        <p:txBody>
          <a:bodyPr/>
          <a:lstStyle/>
          <a:p>
            <a:pPr>
              <a:buNone/>
            </a:pPr>
            <a:endParaRPr lang="ru-RU" sz="1800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1800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CFFFB"/>
              </a:clrFrom>
              <a:clrTo>
                <a:srgbClr val="FCFFF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8" y="0"/>
            <a:ext cx="2714612" cy="2714612"/>
          </a:xfrm>
          <a:prstGeom prst="rect">
            <a:avLst/>
          </a:prstGeom>
        </p:spPr>
      </p:pic>
      <p:pic>
        <p:nvPicPr>
          <p:cNvPr id="11" name="Picture 2" descr="http://www.clipartov.net/images/mini/10/000000939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3214686"/>
            <a:ext cx="2188673" cy="21886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xn--f1accvbfh5h.xn--p1ai/images/stories/dom_yut/balzamin_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4913206"/>
            <a:ext cx="2352432" cy="1771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Лена\chlorophytu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4357694"/>
            <a:ext cx="2648786" cy="2648786"/>
          </a:xfrm>
          <a:prstGeom prst="rect">
            <a:avLst/>
          </a:prstGeom>
          <a:noFill/>
        </p:spPr>
      </p:pic>
      <p:pic>
        <p:nvPicPr>
          <p:cNvPr id="15" name="Picture 4" descr="C:\Лена\img_1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43372" y="4633157"/>
            <a:ext cx="2224843" cy="2224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889844"/>
            <a:ext cx="757242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Тип проекта: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групповой, долгосрочный, познавательно-исследовательский.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Участники проекта: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дети средней группы, воспитатель, родители.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Актуальность проекта: </a:t>
            </a:r>
            <a:r>
              <a:rPr lang="ru-RU" b="1" dirty="0" smtClean="0">
                <a:latin typeface="Monotype Corsiva" pitchFamily="66" charset="0"/>
              </a:rPr>
              <a:t>: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latin typeface="Monotype Corsiva" pitchFamily="66" charset="0"/>
              </a:rPr>
              <a:t>Наличие комнатных растений в помещении детского сада имеет особое значение для детей и взрослых, пребывающих в нем достаточно длительное время.</a:t>
            </a:r>
          </a:p>
          <a:p>
            <a:r>
              <a:rPr lang="ru-RU" i="1" dirty="0" smtClean="0">
                <a:solidFill>
                  <a:srgbClr val="000099"/>
                </a:solidFill>
                <a:latin typeface="Monotype Corsiva" pitchFamily="66" charset="0"/>
              </a:rPr>
              <a:t> Ознакомление детей с комнатными растениями входит в содержание работы воспитателя в соответствии с рабочей программой для средней группы.</a:t>
            </a:r>
            <a:br>
              <a:rPr lang="ru-RU" i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i="1" dirty="0" smtClean="0">
                <a:solidFill>
                  <a:srgbClr val="000099"/>
                </a:solidFill>
                <a:latin typeface="Monotype Corsiva" pitchFamily="66" charset="0"/>
              </a:rPr>
              <a:t>Через ознакомление с комнатными растениями мы учим дошкольников наблюдать, сравнивать, делать умозаключения, эстетически воспринимать природу, любоваться ее красотой, прививаем элементарные навыки по уходу за ними.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Проблема–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недостаточные знания детей о комнатных растениях, способах ухода за ними. « Почему в группе детского сада пожелтели некоторые комнатные растения? Что нужно сделать, чтобы растения радовали всех своим цветением?» - так сформулировали проблему дети. </a:t>
            </a:r>
          </a:p>
          <a:p>
            <a:endParaRPr lang="ru-RU" dirty="0">
              <a:solidFill>
                <a:srgbClr val="00206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357430"/>
            <a:ext cx="7772400" cy="1143008"/>
          </a:xfrm>
        </p:spPr>
        <p:txBody>
          <a:bodyPr>
            <a:noAutofit/>
          </a:bodyPr>
          <a:lstStyle/>
          <a:p>
            <a:endParaRPr lang="ru-RU" sz="1800" cap="none" dirty="0">
              <a:ln>
                <a:noFill/>
              </a:ln>
              <a:solidFill>
                <a:srgbClr val="002060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714356"/>
            <a:ext cx="8358246" cy="3500462"/>
          </a:xfrm>
        </p:spPr>
        <p:txBody>
          <a:bodyPr/>
          <a:lstStyle/>
          <a:p>
            <a:pPr algn="ctr"/>
            <a:r>
              <a:rPr lang="ru-RU" sz="280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Задачи проекта:</a:t>
            </a:r>
            <a:r>
              <a:rPr lang="ru-RU" sz="1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• Познакомить детей с  названиями </a:t>
            </a:r>
            <a:r>
              <a:rPr lang="ru-RU" sz="1800" i="1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комнатных</a:t>
            </a: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растений. </a:t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•Углубить знания о приемах по уходу за растениями</a:t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• Повысить уровень экологической культуры и знаний детей по теме: «Комнатные растения»</a:t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• Развивать воображение, мышление в процессе наблюдения, исследования природных объектов;  любознательность, активность в познавательной деятельности.</a:t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• Воспитывать бережное отношение ко всему живому в группе, любовь к природе родного края.</a:t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 •Привлечь родителей к данной проблеме</a:t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•. Пополнить состав цветущих комнатных растений группы.</a:t>
            </a:r>
            <a:b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</a:br>
            <a:endParaRPr lang="ru-RU" sz="1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785794"/>
            <a:ext cx="7772400" cy="4286279"/>
          </a:xfrm>
        </p:spPr>
        <p:txBody>
          <a:bodyPr>
            <a:noAutofit/>
          </a:bodyPr>
          <a:lstStyle/>
          <a:p>
            <a:pPr algn="ctr"/>
            <a: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Этап I – подготовительный</a:t>
            </a:r>
            <a:b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</a:br>
            <a: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/>
            </a:r>
            <a:b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</a:br>
            <a:r>
              <a:rPr lang="ru-RU" sz="4800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Этап II – основной</a:t>
            </a:r>
            <a:b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</a:br>
            <a: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/>
            </a:r>
            <a:b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</a:br>
            <a:r>
              <a:rPr lang="ru-RU" sz="4800" i="1" cap="none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 Этап III – заключительный</a:t>
            </a:r>
            <a:endParaRPr lang="ru-RU" sz="4800" i="1" cap="none" dirty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42853"/>
            <a:ext cx="7772400" cy="1071569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Этапы реализации проекта:</a:t>
            </a:r>
          </a:p>
          <a:p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Этап I – подготовительный</a:t>
            </a:r>
            <a:endParaRPr lang="ru-RU" sz="1800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681" t="10636" r="3645" b="13404"/>
          <a:stretch>
            <a:fillRect/>
          </a:stretch>
        </p:blipFill>
        <p:spPr bwMode="auto">
          <a:xfrm>
            <a:off x="1000099" y="1214422"/>
            <a:ext cx="721523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1\Documents\фотопроект растения\DSC_1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42984"/>
            <a:ext cx="7215238" cy="5429288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3" name="Picture 7" descr="DSC_1443"/>
          <p:cNvPicPr>
            <a:picLocks noChangeAspect="1" noChangeArrowheads="1"/>
          </p:cNvPicPr>
          <p:nvPr/>
        </p:nvPicPr>
        <p:blipFill>
          <a:blip r:embed="rId4" cstate="print"/>
          <a:srcRect l="11225" t="9924" r="15809"/>
          <a:stretch>
            <a:fillRect/>
          </a:stretch>
        </p:blipFill>
        <p:spPr bwMode="auto">
          <a:xfrm>
            <a:off x="1000100" y="1142984"/>
            <a:ext cx="578647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Рисунок 1"/>
          <p:cNvPicPr>
            <a:picLocks noChangeAspect="1" noChangeArrowheads="1"/>
          </p:cNvPicPr>
          <p:nvPr/>
        </p:nvPicPr>
        <p:blipFill>
          <a:blip r:embed="rId5" cstate="print"/>
          <a:srcRect r="13398"/>
          <a:stretch>
            <a:fillRect/>
          </a:stretch>
        </p:blipFill>
        <p:spPr bwMode="auto">
          <a:xfrm>
            <a:off x="1000099" y="1142984"/>
            <a:ext cx="7215239" cy="543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 descr="http://polistaj.ru/image/Small/multimedia/books_covers/101227418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1" y="1142984"/>
            <a:ext cx="3857652" cy="5429288"/>
          </a:xfrm>
          <a:prstGeom prst="rect">
            <a:avLst/>
          </a:prstGeom>
          <a:noFill/>
        </p:spPr>
      </p:pic>
      <p:pic>
        <p:nvPicPr>
          <p:cNvPr id="4110" name="Picture 14" descr="http://skupiknigi.ru/image/Small/multimedia/books_covers/101088806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1" y="1142984"/>
            <a:ext cx="3364179" cy="5429288"/>
          </a:xfrm>
          <a:prstGeom prst="rect">
            <a:avLst/>
          </a:prstGeom>
          <a:noFill/>
        </p:spPr>
      </p:pic>
      <p:pic>
        <p:nvPicPr>
          <p:cNvPr id="4112" name="Picture 16" descr="http://vozone.ru/image.jpg?dir=multimedia/100327762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0100" y="1142984"/>
            <a:ext cx="3571900" cy="5429288"/>
          </a:xfrm>
          <a:prstGeom prst="rect">
            <a:avLst/>
          </a:prstGeom>
          <a:noFill/>
        </p:spPr>
      </p:pic>
      <p:pic>
        <p:nvPicPr>
          <p:cNvPr id="4114" name="Picture 18" descr="http://www.kassandra-kniga.ru/UserFiles/Image/Doshkolnoe_vospitanie/102789.jpg"/>
          <p:cNvPicPr>
            <a:picLocks noChangeAspect="1" noChangeArrowheads="1"/>
          </p:cNvPicPr>
          <p:nvPr/>
        </p:nvPicPr>
        <p:blipFill>
          <a:blip r:embed="rId9"/>
          <a:srcRect l="16875" r="17499"/>
          <a:stretch>
            <a:fillRect/>
          </a:stretch>
        </p:blipFill>
        <p:spPr bwMode="auto">
          <a:xfrm>
            <a:off x="4572000" y="1142984"/>
            <a:ext cx="3643338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rgbClr val="002060"/>
                </a:solidFill>
              </a:rPr>
              <a:t> </a:t>
            </a:r>
            <a:r>
              <a:rPr lang="ru-RU" sz="1800" i="1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Этап II – основной</a:t>
            </a:r>
            <a:br>
              <a:rPr lang="ru-RU" sz="1800" i="1" dirty="0" smtClean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Игровая деятельность </a:t>
            </a:r>
            <a:endParaRPr lang="ru-RU" sz="1800" dirty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3074" name="Picture 2" descr="D:\Games\Documents\фото работа 2017г\DSC_1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7843320" cy="5214974"/>
          </a:xfrm>
          <a:prstGeom prst="rect">
            <a:avLst/>
          </a:prstGeom>
          <a:noFill/>
        </p:spPr>
      </p:pic>
      <p:pic>
        <p:nvPicPr>
          <p:cNvPr id="3075" name="Picture 3" descr="D:\Games\Documents\фото работа 2017г\DSC_1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7858180" cy="5214974"/>
          </a:xfrm>
          <a:prstGeom prst="rect">
            <a:avLst/>
          </a:prstGeom>
          <a:noFill/>
        </p:spPr>
      </p:pic>
      <p:pic>
        <p:nvPicPr>
          <p:cNvPr id="3076" name="Picture 4" descr="D:\Games\Documents\фото работа 2017г\DSC_1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7858180" cy="5224854"/>
          </a:xfrm>
          <a:prstGeom prst="rect">
            <a:avLst/>
          </a:prstGeom>
          <a:noFill/>
        </p:spPr>
      </p:pic>
      <p:pic>
        <p:nvPicPr>
          <p:cNvPr id="8" name="Рисунок 7" descr="D:\Games\Documents\фото работа 2017г\DSC_13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000108"/>
            <a:ext cx="6215106" cy="5214974"/>
          </a:xfrm>
          <a:prstGeom prst="rect">
            <a:avLst/>
          </a:prstGeom>
          <a:noFill/>
        </p:spPr>
      </p:pic>
      <p:pic>
        <p:nvPicPr>
          <p:cNvPr id="9" name="Рисунок 8" descr="D:\Games\Documents\фото работа 2017г\DSC_13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1000108"/>
            <a:ext cx="642942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Games\Documents\фото работа 2017г\DSC_13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000108"/>
            <a:ext cx="707236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:\Games\Documents\фото работа 2017г\P_20170403_0848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7" y="1000108"/>
            <a:ext cx="6722347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57150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</a:rPr>
              <a:t>Продуктивная деятельность </a:t>
            </a:r>
            <a:endParaRPr lang="ru-RU" sz="1800" dirty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26" name="Picture 2" descr="D:\фото сада 2017год\P_20170315_1548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493" t="15432" r="31771"/>
          <a:stretch>
            <a:fillRect/>
          </a:stretch>
        </p:blipFill>
        <p:spPr bwMode="auto">
          <a:xfrm>
            <a:off x="571472" y="928670"/>
            <a:ext cx="5757874" cy="5294144"/>
          </a:xfrm>
          <a:prstGeom prst="rect">
            <a:avLst/>
          </a:prstGeom>
          <a:noFill/>
        </p:spPr>
      </p:pic>
      <p:pic>
        <p:nvPicPr>
          <p:cNvPr id="5122" name="Picture 2" descr="D:\фото сада 2017год\P_20170313_161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928670"/>
            <a:ext cx="6643734" cy="5286412"/>
          </a:xfrm>
          <a:prstGeom prst="rect">
            <a:avLst/>
          </a:prstGeom>
          <a:noFill/>
        </p:spPr>
      </p:pic>
      <p:pic>
        <p:nvPicPr>
          <p:cNvPr id="5123" name="Picture 3" descr="D:\фото сада 2017год\P_20170313_164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928670"/>
            <a:ext cx="7112050" cy="5286412"/>
          </a:xfrm>
          <a:prstGeom prst="rect">
            <a:avLst/>
          </a:prstGeom>
          <a:noFill/>
        </p:spPr>
      </p:pic>
      <p:pic>
        <p:nvPicPr>
          <p:cNvPr id="5124" name="Picture 4" descr="D:\фото сада 2017год\P_20170303_155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928670"/>
            <a:ext cx="7239050" cy="5286412"/>
          </a:xfrm>
          <a:prstGeom prst="rect">
            <a:avLst/>
          </a:prstGeom>
          <a:noFill/>
        </p:spPr>
      </p:pic>
      <p:pic>
        <p:nvPicPr>
          <p:cNvPr id="5125" name="Picture 5" descr="D:\фото сада 2017год\P_20170303_161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928670"/>
            <a:ext cx="7572428" cy="5214974"/>
          </a:xfrm>
          <a:prstGeom prst="rect">
            <a:avLst/>
          </a:prstGeom>
          <a:noFill/>
        </p:spPr>
      </p:pic>
      <p:pic>
        <p:nvPicPr>
          <p:cNvPr id="5126" name="Picture 6" descr="D:\фото сада 2017год\P_20170303_1618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928670"/>
            <a:ext cx="7572428" cy="5286412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/>
          <a:srcRect l="4162" t="16667" r="23000" b="13889"/>
          <a:stretch>
            <a:fillRect/>
          </a:stretch>
        </p:blipFill>
        <p:spPr bwMode="auto">
          <a:xfrm>
            <a:off x="571472" y="857232"/>
            <a:ext cx="370048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Рисунок 2"/>
          <p:cNvPicPr>
            <a:picLocks noChangeAspect="1" noChangeArrowheads="1"/>
          </p:cNvPicPr>
          <p:nvPr/>
        </p:nvPicPr>
        <p:blipFill>
          <a:blip r:embed="rId9" cstate="print"/>
          <a:srcRect l="4429" t="13941" r="21751" b="5204"/>
          <a:stretch>
            <a:fillRect/>
          </a:stretch>
        </p:blipFill>
        <p:spPr bwMode="auto">
          <a:xfrm>
            <a:off x="500034" y="3571876"/>
            <a:ext cx="43109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DSC_1450"/>
          <p:cNvPicPr>
            <a:picLocks noChangeAspect="1" noChangeArrowheads="1"/>
          </p:cNvPicPr>
          <p:nvPr/>
        </p:nvPicPr>
        <p:blipFill>
          <a:blip r:embed="rId10" cstate="print"/>
          <a:srcRect l="9933" t="9328" r="13079" b="4851"/>
          <a:stretch>
            <a:fillRect/>
          </a:stretch>
        </p:blipFill>
        <p:spPr bwMode="auto">
          <a:xfrm>
            <a:off x="4857751" y="3643314"/>
            <a:ext cx="321471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esktop\СВЕТИК\ФОТКИ\20151026_174146.jpg"/>
          <p:cNvPicPr/>
          <p:nvPr/>
        </p:nvPicPr>
        <p:blipFill>
          <a:blip r:embed="rId11" cstate="print"/>
          <a:srcRect l="6842" t="7011" r="7630" b="11189"/>
          <a:stretch>
            <a:fillRect/>
          </a:stretch>
        </p:blipFill>
        <p:spPr bwMode="auto">
          <a:xfrm>
            <a:off x="4286248" y="857232"/>
            <a:ext cx="178595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СВЕТИК\ФОТКИ\20151026_174250.jpg"/>
          <p:cNvPicPr/>
          <p:nvPr/>
        </p:nvPicPr>
        <p:blipFill>
          <a:blip r:embed="rId12" cstate="print"/>
          <a:srcRect b="7807"/>
          <a:stretch>
            <a:fillRect/>
          </a:stretch>
        </p:blipFill>
        <p:spPr bwMode="auto">
          <a:xfrm>
            <a:off x="6072198" y="857232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 сада 2017год\P_20170317_160901.jpg"/>
          <p:cNvPicPr/>
          <p:nvPr/>
        </p:nvPicPr>
        <p:blipFill>
          <a:blip r:embed="rId2" cstate="print"/>
          <a:srcRect r="27051"/>
          <a:stretch>
            <a:fillRect/>
          </a:stretch>
        </p:blipFill>
        <p:spPr bwMode="auto">
          <a:xfrm>
            <a:off x="1142976" y="1000108"/>
            <a:ext cx="6643734" cy="5357850"/>
          </a:xfrm>
          <a:prstGeom prst="rect">
            <a:avLst/>
          </a:prstGeom>
          <a:noFill/>
        </p:spPr>
      </p:pic>
      <p:pic>
        <p:nvPicPr>
          <p:cNvPr id="4" name="Рисунок 3" descr="D:\фото сада 2017год\P_20170317_161002.jpg"/>
          <p:cNvPicPr/>
          <p:nvPr/>
        </p:nvPicPr>
        <p:blipFill>
          <a:blip r:embed="rId3" cstate="print"/>
          <a:srcRect r="15841"/>
          <a:stretch>
            <a:fillRect/>
          </a:stretch>
        </p:blipFill>
        <p:spPr bwMode="auto">
          <a:xfrm>
            <a:off x="1142976" y="1000108"/>
            <a:ext cx="6643734" cy="5357850"/>
          </a:xfrm>
          <a:prstGeom prst="rect">
            <a:avLst/>
          </a:prstGeom>
          <a:noFill/>
        </p:spPr>
      </p:pic>
      <p:pic>
        <p:nvPicPr>
          <p:cNvPr id="7" name="Рисунок 6" descr="D:\фото сада 2017год\P_20170317_161528.jpg"/>
          <p:cNvPicPr/>
          <p:nvPr/>
        </p:nvPicPr>
        <p:blipFill>
          <a:blip r:embed="rId4" cstate="print"/>
          <a:srcRect r="25341"/>
          <a:stretch>
            <a:fillRect/>
          </a:stretch>
        </p:blipFill>
        <p:spPr bwMode="auto">
          <a:xfrm>
            <a:off x="1142976" y="1000108"/>
            <a:ext cx="6643734" cy="5357850"/>
          </a:xfrm>
          <a:prstGeom prst="rect">
            <a:avLst/>
          </a:prstGeom>
          <a:noFill/>
        </p:spPr>
      </p:pic>
      <p:pic>
        <p:nvPicPr>
          <p:cNvPr id="8" name="Рисунок 7" descr="D:\Games\Documents\фото работа 2017г\DSC_1303.JPG"/>
          <p:cNvPicPr/>
          <p:nvPr/>
        </p:nvPicPr>
        <p:blipFill>
          <a:blip r:embed="rId5" cstate="print"/>
          <a:srcRect r="30526"/>
          <a:stretch>
            <a:fillRect/>
          </a:stretch>
        </p:blipFill>
        <p:spPr bwMode="auto">
          <a:xfrm>
            <a:off x="1142976" y="1000108"/>
            <a:ext cx="6643734" cy="5357850"/>
          </a:xfrm>
          <a:prstGeom prst="rect">
            <a:avLst/>
          </a:prstGeom>
          <a:noFill/>
        </p:spPr>
      </p:pic>
      <p:pic>
        <p:nvPicPr>
          <p:cNvPr id="9" name="Рисунок 8" descr="D:\Games\Documents\фото работа 2017г\P_20170331_154710.jpg"/>
          <p:cNvPicPr/>
          <p:nvPr/>
        </p:nvPicPr>
        <p:blipFill>
          <a:blip r:embed="rId6" cstate="print"/>
          <a:srcRect r="15054"/>
          <a:stretch>
            <a:fillRect/>
          </a:stretch>
        </p:blipFill>
        <p:spPr bwMode="auto">
          <a:xfrm>
            <a:off x="1142976" y="1000108"/>
            <a:ext cx="664373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Games\Documents\фото работа 2017г\P_20170331_15504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1000108"/>
            <a:ext cx="342902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Games\Documents\фото работа 2017г\P_20170331_154915.jpg"/>
          <p:cNvPicPr/>
          <p:nvPr/>
        </p:nvPicPr>
        <p:blipFill>
          <a:blip r:embed="rId8" cstate="print"/>
          <a:srcRect l="14583"/>
          <a:stretch>
            <a:fillRect/>
          </a:stretch>
        </p:blipFill>
        <p:spPr bwMode="auto">
          <a:xfrm>
            <a:off x="4572000" y="1000108"/>
            <a:ext cx="321471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Games\Documents\фото работа 2017г\P_20170331_15562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1000108"/>
            <a:ext cx="671517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Games\Documents\фото работа 2017г\P_20170331_15564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2976" y="1000108"/>
            <a:ext cx="671517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D:\Games\Documents\фото работа 2017г\P_20170331_155829.jpg"/>
          <p:cNvPicPr>
            <a:picLocks noChangeAspect="1" noChangeArrowheads="1"/>
          </p:cNvPicPr>
          <p:nvPr/>
        </p:nvPicPr>
        <p:blipFill>
          <a:blip r:embed="rId11"/>
          <a:srcRect l="35558" r="34375" b="18055"/>
          <a:stretch>
            <a:fillRect/>
          </a:stretch>
        </p:blipFill>
        <p:spPr bwMode="auto">
          <a:xfrm>
            <a:off x="1142976" y="1000108"/>
            <a:ext cx="3075484" cy="5357850"/>
          </a:xfrm>
          <a:prstGeom prst="rect">
            <a:avLst/>
          </a:prstGeom>
          <a:noFill/>
        </p:spPr>
      </p:pic>
      <p:pic>
        <p:nvPicPr>
          <p:cNvPr id="17" name="Picture 6" descr="D:\Games\Documents\фото работа 2017г\P_20170403_112832.jpg"/>
          <p:cNvPicPr>
            <a:picLocks noChangeAspect="1" noChangeArrowheads="1"/>
          </p:cNvPicPr>
          <p:nvPr/>
        </p:nvPicPr>
        <p:blipFill>
          <a:blip r:embed="rId12" cstate="print"/>
          <a:srcRect l="8491" r="12264"/>
          <a:stretch>
            <a:fillRect/>
          </a:stretch>
        </p:blipFill>
        <p:spPr bwMode="auto">
          <a:xfrm>
            <a:off x="4214810" y="1000108"/>
            <a:ext cx="3643338" cy="5357850"/>
          </a:xfrm>
          <a:prstGeom prst="rect">
            <a:avLst/>
          </a:prstGeom>
          <a:noFill/>
        </p:spPr>
      </p:pic>
      <p:pic>
        <p:nvPicPr>
          <p:cNvPr id="18" name="Picture 8" descr="D:\Games\Documents\фото работа 2017г\P_20170403_11313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2976" y="1000108"/>
            <a:ext cx="6715172" cy="5357850"/>
          </a:xfrm>
          <a:prstGeom prst="rect">
            <a:avLst/>
          </a:prstGeom>
          <a:noFill/>
        </p:spPr>
      </p:pic>
      <p:pic>
        <p:nvPicPr>
          <p:cNvPr id="19" name="Picture 9" descr="D:\Games\Documents\фото работа 2017г\P_20170403_113048.jpg"/>
          <p:cNvPicPr>
            <a:picLocks noChangeAspect="1" noChangeArrowheads="1"/>
          </p:cNvPicPr>
          <p:nvPr/>
        </p:nvPicPr>
        <p:blipFill>
          <a:blip r:embed="rId14"/>
          <a:srcRect l="9966" t="7895" r="23595"/>
          <a:stretch>
            <a:fillRect/>
          </a:stretch>
        </p:blipFill>
        <p:spPr bwMode="auto">
          <a:xfrm>
            <a:off x="1142976" y="1000108"/>
            <a:ext cx="6715172" cy="5375710"/>
          </a:xfrm>
          <a:prstGeom prst="rect">
            <a:avLst/>
          </a:prstGeom>
          <a:noFill/>
        </p:spPr>
      </p:pic>
      <p:pic>
        <p:nvPicPr>
          <p:cNvPr id="20" name="Рисунок 19" descr="D:\Games\Documents\фото работа 2017г\DSC_1307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42976" y="1000108"/>
            <a:ext cx="6715172" cy="5357850"/>
          </a:xfrm>
          <a:prstGeom prst="rect">
            <a:avLst/>
          </a:prstGeom>
          <a:noFill/>
        </p:spPr>
      </p:pic>
      <p:pic>
        <p:nvPicPr>
          <p:cNvPr id="21" name="Рисунок 20" descr="D:\Games\Documents\фото работа 2017г\DSC_131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42976" y="1000108"/>
            <a:ext cx="6715172" cy="5357850"/>
          </a:xfrm>
          <a:prstGeom prst="rect">
            <a:avLst/>
          </a:prstGeom>
          <a:noFill/>
        </p:spPr>
      </p:pic>
      <p:pic>
        <p:nvPicPr>
          <p:cNvPr id="2051" name="Picture 3" descr="D:\Games\Documents\фото работа 2017г\P_20170403_112630.jpg"/>
          <p:cNvPicPr>
            <a:picLocks noChangeAspect="1" noChangeArrowheads="1"/>
          </p:cNvPicPr>
          <p:nvPr/>
        </p:nvPicPr>
        <p:blipFill>
          <a:blip r:embed="rId17" cstate="print"/>
          <a:srcRect r="17307"/>
          <a:stretch>
            <a:fillRect/>
          </a:stretch>
        </p:blipFill>
        <p:spPr bwMode="auto">
          <a:xfrm>
            <a:off x="1142976" y="1000108"/>
            <a:ext cx="6715172" cy="5357850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2625441" y="214290"/>
            <a:ext cx="4446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Исследовательская деятельность 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nt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fent</Template>
  <TotalTime>1144</TotalTime>
  <Words>131</Words>
  <Application>Microsoft Office PowerPoint</Application>
  <PresentationFormat>Экран (4:3)</PresentationFormat>
  <Paragraphs>22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fent</vt:lpstr>
      <vt:lpstr>Проектная деятельность В средней  группе по теме: «Комнатные растения»</vt:lpstr>
      <vt:lpstr>В нашей группе на окне, Во зелёной во стране, В расписных горшочках.  Подросли цветочки. Вот бальзамин, хлорофитум, декабрист. Колких кактусов семья. Их польём мы спозаранку. Я и все мои друзья.      </vt:lpstr>
      <vt:lpstr>Слайд 3</vt:lpstr>
      <vt:lpstr>Слайд 4</vt:lpstr>
      <vt:lpstr>Этап I – подготовительный   Этап II – основной   Этап III – заключительный</vt:lpstr>
      <vt:lpstr>Этап I – подготовительный</vt:lpstr>
      <vt:lpstr> Этап II – основной Игровая деятельность </vt:lpstr>
      <vt:lpstr>Продуктивная деятельность </vt:lpstr>
      <vt:lpstr>Слайд 9</vt:lpstr>
      <vt:lpstr>Слайд 10</vt:lpstr>
      <vt:lpstr>Слайд 11</vt:lpstr>
      <vt:lpstr>Посадка бегонии</vt:lpstr>
      <vt:lpstr>Посадка комнатных растений</vt:lpstr>
      <vt:lpstr>Трудовая деятельность</vt:lpstr>
      <vt:lpstr>Работа с родителями </vt:lpstr>
      <vt:lpstr>Слайд 16</vt:lpstr>
      <vt:lpstr>Этап III – заключительный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120</cp:revision>
  <dcterms:created xsi:type="dcterms:W3CDTF">2017-04-03T20:58:59Z</dcterms:created>
  <dcterms:modified xsi:type="dcterms:W3CDTF">2021-02-11T13:19:08Z</dcterms:modified>
</cp:coreProperties>
</file>