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4"/>
  </p:notesMasterIdLst>
  <p:sldIdLst>
    <p:sldId id="256" r:id="rId2"/>
    <p:sldId id="258" r:id="rId3"/>
    <p:sldId id="257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2A3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A1C6D-770C-48E5-9E25-8E682D50E943}" type="datetimeFigureOut">
              <a:rPr lang="ru-RU" smtClean="0"/>
              <a:pPr/>
              <a:t>14.11.2016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8D6AF-EF07-42F2-8EAE-314F635329E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8D6AF-EF07-42F2-8EAE-314F635329E0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5EBEC-D322-4BB7-9AFE-EAF58F58E146}" type="datetimeFigureOut">
              <a:rPr lang="ru-RU" smtClean="0"/>
              <a:pPr/>
              <a:t>14.11.2016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8C6E-A350-4F8B-AB4A-1B6C5D24D6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5EBEC-D322-4BB7-9AFE-EAF58F58E146}" type="datetimeFigureOut">
              <a:rPr lang="ru-RU" smtClean="0"/>
              <a:pPr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8C6E-A350-4F8B-AB4A-1B6C5D24D6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5EBEC-D322-4BB7-9AFE-EAF58F58E146}" type="datetimeFigureOut">
              <a:rPr lang="ru-RU" smtClean="0"/>
              <a:pPr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8C6E-A350-4F8B-AB4A-1B6C5D24D6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5EBEC-D322-4BB7-9AFE-EAF58F58E146}" type="datetimeFigureOut">
              <a:rPr lang="ru-RU" smtClean="0"/>
              <a:pPr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8C6E-A350-4F8B-AB4A-1B6C5D24D6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5EBEC-D322-4BB7-9AFE-EAF58F58E146}" type="datetimeFigureOut">
              <a:rPr lang="ru-RU" smtClean="0"/>
              <a:pPr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8C6E-A350-4F8B-AB4A-1B6C5D24D6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5EBEC-D322-4BB7-9AFE-EAF58F58E146}" type="datetimeFigureOut">
              <a:rPr lang="ru-RU" smtClean="0"/>
              <a:pPr/>
              <a:t>14.11.2016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8C6E-A350-4F8B-AB4A-1B6C5D24D6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5EBEC-D322-4BB7-9AFE-EAF58F58E146}" type="datetimeFigureOut">
              <a:rPr lang="ru-RU" smtClean="0"/>
              <a:pPr/>
              <a:t>14.11.2016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8C6E-A350-4F8B-AB4A-1B6C5D24D6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5EBEC-D322-4BB7-9AFE-EAF58F58E146}" type="datetimeFigureOut">
              <a:rPr lang="ru-RU" smtClean="0"/>
              <a:pPr/>
              <a:t>14.11.2016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8C6E-A350-4F8B-AB4A-1B6C5D24D6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5EBEC-D322-4BB7-9AFE-EAF58F58E146}" type="datetimeFigureOut">
              <a:rPr lang="ru-RU" smtClean="0"/>
              <a:pPr/>
              <a:t>14.11.2016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8C6E-A350-4F8B-AB4A-1B6C5D24D6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5EBEC-D322-4BB7-9AFE-EAF58F58E146}" type="datetimeFigureOut">
              <a:rPr lang="ru-RU" smtClean="0"/>
              <a:pPr/>
              <a:t>14.11.2016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8C6E-A350-4F8B-AB4A-1B6C5D24D6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5EBEC-D322-4BB7-9AFE-EAF58F58E146}" type="datetimeFigureOut">
              <a:rPr lang="ru-RU" smtClean="0"/>
              <a:pPr/>
              <a:t>14.11.2016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B738C6E-A350-4F8B-AB4A-1B6C5D24D6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F95EBEC-D322-4BB7-9AFE-EAF58F58E146}" type="datetimeFigureOut">
              <a:rPr lang="ru-RU" smtClean="0"/>
              <a:pPr/>
              <a:t>14.11.2016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B738C6E-A350-4F8B-AB4A-1B6C5D24D64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4149080"/>
            <a:ext cx="8548718" cy="2708920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Дата </a:t>
            </a:r>
            <a:r>
              <a:rPr lang="ru-RU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рождения</a:t>
            </a:r>
            <a:r>
              <a:rPr lang="ru-RU" sz="18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28.10.1986 г.</a:t>
            </a:r>
            <a:r>
              <a:rPr lang="ru-RU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Профессиональное образование:</a:t>
            </a:r>
            <a:r>
              <a:rPr lang="ru-RU" sz="18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студентка 5 курса МГПИ им. М.Е. </a:t>
            </a:r>
            <a:r>
              <a:rPr lang="ru-RU" sz="1800" b="1" i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Евсевьева</a:t>
            </a:r>
            <a:r>
              <a:rPr lang="ru-RU" sz="18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8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ф-т </a:t>
            </a:r>
            <a:r>
              <a:rPr lang="ru-RU" sz="18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«Педагогического </a:t>
            </a:r>
            <a:r>
              <a:rPr lang="ru-RU" sz="18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 художественного </a:t>
            </a:r>
            <a:r>
              <a:rPr lang="ru-RU" sz="18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образования» </a:t>
            </a:r>
            <a:r>
              <a:rPr lang="ru-RU" sz="18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по профилю «Дошкольное образование»</a:t>
            </a:r>
            <a:r>
              <a:rPr lang="ru-RU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Стаж педагогической работы (по специальности):</a:t>
            </a:r>
            <a:r>
              <a:rPr lang="ru-RU" sz="18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3 года</a:t>
            </a:r>
            <a:r>
              <a:rPr lang="ru-RU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Общий трудовой стаж:</a:t>
            </a:r>
            <a:r>
              <a:rPr lang="ru-RU" sz="18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9 лет</a:t>
            </a:r>
            <a:r>
              <a:rPr lang="ru-RU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Квалификационная категория</a:t>
            </a:r>
            <a:r>
              <a:rPr lang="ru-RU" sz="18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 соответствие занимаемой должности</a:t>
            </a:r>
            <a:r>
              <a:rPr lang="ru-RU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Дата последней аттестации:</a:t>
            </a:r>
            <a:r>
              <a:rPr lang="ru-RU" sz="18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03.12.2015 г.</a:t>
            </a:r>
            <a:r>
              <a:rPr lang="ru-RU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Занимаемая должность</a:t>
            </a:r>
            <a:r>
              <a:rPr lang="ru-RU" sz="18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воспитатель</a:t>
            </a:r>
            <a:r>
              <a:rPr lang="ru-RU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endParaRPr lang="ru-RU" sz="32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285728"/>
            <a:ext cx="5222384" cy="3647328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11200" b="1" i="1" dirty="0" smtClean="0">
                <a:solidFill>
                  <a:srgbClr val="C00000"/>
                </a:solidFill>
                <a:latin typeface="+mj-lt"/>
              </a:rPr>
              <a:t>Министерство</a:t>
            </a:r>
            <a:r>
              <a:rPr lang="ru-RU" sz="9600" b="1" i="1" dirty="0" smtClean="0">
                <a:solidFill>
                  <a:srgbClr val="C00000"/>
                </a:solidFill>
                <a:latin typeface="+mj-lt"/>
              </a:rPr>
              <a:t> образования РМ </a:t>
            </a:r>
          </a:p>
          <a:p>
            <a:pPr algn="ctr"/>
            <a:r>
              <a:rPr lang="ru-RU" sz="9600" b="1" i="1" dirty="0" smtClean="0">
                <a:solidFill>
                  <a:srgbClr val="C00000"/>
                </a:solidFill>
                <a:latin typeface="+mj-lt"/>
              </a:rPr>
              <a:t>ПОРТФОЛИО </a:t>
            </a:r>
            <a:endParaRPr lang="ru-RU" sz="8600" b="1" i="1" dirty="0" smtClean="0">
              <a:solidFill>
                <a:srgbClr val="C00000"/>
              </a:solidFill>
              <a:latin typeface="+mj-lt"/>
            </a:endParaRPr>
          </a:p>
          <a:p>
            <a:pPr algn="ctr"/>
            <a:endParaRPr lang="ru-RU" sz="3500" b="1" i="1" dirty="0" smtClean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ru-RU" sz="11200" b="1" i="1" dirty="0" smtClean="0">
                <a:solidFill>
                  <a:srgbClr val="C00000"/>
                </a:solidFill>
                <a:latin typeface="+mj-lt"/>
              </a:rPr>
              <a:t>Улитиной </a:t>
            </a:r>
          </a:p>
          <a:p>
            <a:pPr algn="ctr"/>
            <a:r>
              <a:rPr lang="ru-RU" sz="11200" b="1" i="1" dirty="0" smtClean="0">
                <a:solidFill>
                  <a:srgbClr val="C00000"/>
                </a:solidFill>
                <a:latin typeface="+mj-lt"/>
              </a:rPr>
              <a:t>Елены Петровны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8000" b="1" dirty="0" smtClean="0">
                <a:solidFill>
                  <a:srgbClr val="C00000"/>
                </a:solidFill>
              </a:rPr>
              <a:t>в</a:t>
            </a:r>
            <a:r>
              <a:rPr lang="ru-RU" sz="8000" b="1" dirty="0" smtClean="0">
                <a:solidFill>
                  <a:srgbClr val="C00000"/>
                </a:solidFill>
              </a:rPr>
              <a:t>оспитателя структурного подразделения </a:t>
            </a:r>
            <a:r>
              <a:rPr lang="ru-RU" sz="8000" b="1" dirty="0" smtClean="0">
                <a:solidFill>
                  <a:srgbClr val="C00000"/>
                </a:solidFill>
              </a:rPr>
              <a:t>«Детский сад №13 комбинированного вида» МБДОУ «Детский сад «Радуга» комбинированного вида» </a:t>
            </a:r>
            <a:r>
              <a:rPr lang="ru-RU" sz="8000" b="1" dirty="0" err="1" smtClean="0">
                <a:solidFill>
                  <a:srgbClr val="C00000"/>
                </a:solidFill>
              </a:rPr>
              <a:t>Рузаевского</a:t>
            </a:r>
            <a:r>
              <a:rPr lang="ru-RU" sz="8000" b="1" dirty="0" smtClean="0">
                <a:solidFill>
                  <a:srgbClr val="C00000"/>
                </a:solidFill>
              </a:rPr>
              <a:t> муниципального района</a:t>
            </a:r>
            <a:endParaRPr lang="ru-RU" sz="4800" b="1" dirty="0" smtClean="0">
              <a:solidFill>
                <a:srgbClr val="C0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IMG_01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16632"/>
            <a:ext cx="2825001" cy="36177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Admin\Desktop\сканирование аттестации\7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8643966" cy="6285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сканирование аттестации\96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5666" y="284833"/>
            <a:ext cx="4519441" cy="62160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a typeface="Lucida Sans Unicode" pitchFamily="34" charset="0"/>
              </a:rPr>
              <a:t>4. Результаты участия воспитанников в: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3143248"/>
            <a:ext cx="7772400" cy="3286148"/>
          </a:xfrm>
        </p:spPr>
        <p:txBody>
          <a:bodyPr anchor="ctr">
            <a:norm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ea typeface="Lucida Sans Unicode" pitchFamily="34" charset="0"/>
              </a:rPr>
              <a:t>конкурсах;</a:t>
            </a:r>
          </a:p>
          <a:p>
            <a:pPr algn="ctr">
              <a:buFont typeface="Wingdings" pitchFamily="2" charset="2"/>
              <a:buChar char="Ø"/>
            </a:pP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ea typeface="Lucida Sans Unicode" pitchFamily="34" charset="0"/>
              </a:rPr>
              <a:t>выставках;</a:t>
            </a:r>
          </a:p>
          <a:p>
            <a:pPr algn="ctr">
              <a:buFont typeface="Wingdings" pitchFamily="2" charset="2"/>
              <a:buChar char="Ø"/>
            </a:pP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ea typeface="Lucida Sans Unicode" pitchFamily="34" charset="0"/>
              </a:rPr>
              <a:t>турнирах;</a:t>
            </a:r>
          </a:p>
          <a:p>
            <a:pPr algn="ctr">
              <a:buFont typeface="Wingdings" pitchFamily="2" charset="2"/>
              <a:buChar char="Ø"/>
            </a:pP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ea typeface="Lucida Sans Unicode" pitchFamily="34" charset="0"/>
              </a:rPr>
              <a:t>соревнованиях;</a:t>
            </a:r>
          </a:p>
          <a:p>
            <a:pPr algn="ctr">
              <a:buFont typeface="Wingdings" pitchFamily="2" charset="2"/>
              <a:buChar char="Ø"/>
            </a:pP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ea typeface="Lucida Sans Unicode" pitchFamily="34" charset="0"/>
              </a:rPr>
              <a:t>акциях;</a:t>
            </a:r>
          </a:p>
          <a:p>
            <a:pPr algn="ctr">
              <a:buFont typeface="Wingdings" pitchFamily="2" charset="2"/>
              <a:buChar char="Ø"/>
            </a:pP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ea typeface="Lucida Sans Unicode" pitchFamily="34" charset="0"/>
              </a:rPr>
              <a:t>фестивалях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сканирование аттестации\9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28604"/>
            <a:ext cx="4362969" cy="6000792"/>
          </a:xfrm>
          <a:prstGeom prst="rect">
            <a:avLst/>
          </a:prstGeom>
          <a:noFill/>
        </p:spPr>
      </p:pic>
      <p:pic>
        <p:nvPicPr>
          <p:cNvPr id="9220" name="Picture 4" descr="C:\Users\Admin\Desktop\сканирование аттестации\33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5982" y="428604"/>
            <a:ext cx="4570729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сканирование аттестации\1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803" y="373197"/>
            <a:ext cx="4559074" cy="6270514"/>
          </a:xfrm>
          <a:prstGeom prst="rect">
            <a:avLst/>
          </a:prstGeom>
          <a:noFill/>
        </p:spPr>
      </p:pic>
      <p:pic>
        <p:nvPicPr>
          <p:cNvPr id="10243" name="Picture 3" descr="C:\Users\Admin\Desktop\сканирование аттестации\2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85728"/>
            <a:ext cx="4466848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643182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5. Наличие авторских программ, методических пособий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256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i="1" dirty="0" smtClean="0">
                <a:solidFill>
                  <a:schemeClr val="bg2">
                    <a:lumMod val="25000"/>
                  </a:schemeClr>
                </a:solidFill>
                <a:ea typeface="Lucida Sans Unicode" pitchFamily="34" charset="0"/>
              </a:rPr>
              <a:t>6. Выступления на научно-практических конференциях, педагогических чтениях, семинарах, секциях, методических объединениях.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сканирование аттестации\44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3" y="302884"/>
            <a:ext cx="4350495" cy="59836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071810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7. Проведение открытых занятий, мастер-классов, мероприятий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esktop\сканирование аттестации\77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393022"/>
            <a:ext cx="4572000" cy="62882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канирование аттестации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92344"/>
            <a:ext cx="5143536" cy="6648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857364"/>
            <a:ext cx="7772400" cy="1362456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a typeface="Lucida Sans Unicode" pitchFamily="34" charset="0"/>
              </a:rPr>
              <a:t>8. Общественная активность педагога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3786190"/>
            <a:ext cx="7772400" cy="150971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  <a:ea typeface="Lucida Sans Unicode" pitchFamily="34" charset="0"/>
              </a:rPr>
              <a:t>участие в экспертных комиссиях, в жюри конкурсов, депутатская деятельность и т.д.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esktop\сканирование аттестации\88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357166"/>
            <a:ext cx="4466831" cy="6143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000372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ea typeface="Lucida Sans Unicode" pitchFamily="34" charset="0"/>
              </a:rPr>
              <a:t>9. Позитивные</a:t>
            </a:r>
            <a:br>
              <a:rPr lang="ru-RU" b="1" i="1" dirty="0" smtClean="0">
                <a:solidFill>
                  <a:schemeClr val="bg2">
                    <a:lumMod val="25000"/>
                  </a:schemeClr>
                </a:solidFill>
                <a:ea typeface="Lucida Sans Unicode" pitchFamily="34" charset="0"/>
              </a:rPr>
            </a:b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ea typeface="Lucida Sans Unicode" pitchFamily="34" charset="0"/>
              </a:rPr>
              <a:t>результаты работы</a:t>
            </a:r>
            <a:br>
              <a:rPr lang="ru-RU" b="1" i="1" dirty="0" smtClean="0">
                <a:solidFill>
                  <a:schemeClr val="bg2">
                    <a:lumMod val="25000"/>
                  </a:schemeClr>
                </a:solidFill>
                <a:ea typeface="Lucida Sans Unicode" pitchFamily="34" charset="0"/>
              </a:rPr>
            </a:b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ea typeface="Lucida Sans Unicode" pitchFamily="34" charset="0"/>
              </a:rPr>
              <a:t>с воспитанниками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сканирование аттестации\99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62" y="285728"/>
            <a:ext cx="4362969" cy="6000792"/>
          </a:xfrm>
          <a:prstGeom prst="rect">
            <a:avLst/>
          </a:prstGeom>
          <a:noFill/>
        </p:spPr>
      </p:pic>
      <p:pic>
        <p:nvPicPr>
          <p:cNvPr id="16387" name="Picture 3" descr="C:\Users\Admin\Desktop\сканирование аттестации\111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3271" y="285728"/>
            <a:ext cx="4466849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сканирование аттестации\222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3" y="186576"/>
            <a:ext cx="4636247" cy="63766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428868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10. Участие педагога в профессиональных конкурсах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сканирование аттестации\333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286280" cy="6357958"/>
          </a:xfrm>
          <a:prstGeom prst="rect">
            <a:avLst/>
          </a:prstGeom>
          <a:noFill/>
        </p:spPr>
      </p:pic>
      <p:pic>
        <p:nvPicPr>
          <p:cNvPr id="1026" name="Picture 2" descr="C:\Users\Admin\Desktop\сканирование аттестации\468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85728"/>
            <a:ext cx="4259088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643446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chemeClr val="bg2">
                    <a:lumMod val="25000"/>
                  </a:schemeClr>
                </a:solidFill>
                <a:ea typeface="Lucida Sans Unicode" pitchFamily="34" charset="0"/>
              </a:rPr>
              <a:t>11. Награды и поощрения педагога в </a:t>
            </a:r>
            <a:r>
              <a:rPr lang="ru-RU" sz="3600" b="1" i="1" dirty="0" err="1" smtClean="0">
                <a:solidFill>
                  <a:schemeClr val="bg2">
                    <a:lumMod val="25000"/>
                  </a:schemeClr>
                </a:solidFill>
                <a:ea typeface="Lucida Sans Unicode" pitchFamily="34" charset="0"/>
              </a:rPr>
              <a:t>межаттестационный</a:t>
            </a:r>
            <a:r>
              <a:rPr lang="ru-RU" sz="3600" b="1" i="1" dirty="0" smtClean="0">
                <a:solidFill>
                  <a:schemeClr val="bg2">
                    <a:lumMod val="25000"/>
                  </a:schemeClr>
                </a:solidFill>
                <a:ea typeface="Lucida Sans Unicode" pitchFamily="34" charset="0"/>
              </a:rPr>
              <a:t>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</a:t>
            </a:r>
            <a:endParaRPr lang="ru-RU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esktop\сканирование аттестации\5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742" y="214290"/>
            <a:ext cx="4362969" cy="6000792"/>
          </a:xfrm>
          <a:prstGeom prst="rect">
            <a:avLst/>
          </a:prstGeom>
          <a:noFill/>
        </p:spPr>
      </p:pic>
      <p:pic>
        <p:nvPicPr>
          <p:cNvPr id="19459" name="Picture 3" descr="C:\Users\Admin\Desktop\сканирование аттестации\666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3288" y="285728"/>
            <a:ext cx="4466849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\Desktop\сканирование аттестации\777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4414909" cy="6072230"/>
          </a:xfrm>
          <a:prstGeom prst="rect">
            <a:avLst/>
          </a:prstGeom>
          <a:noFill/>
        </p:spPr>
      </p:pic>
      <p:pic>
        <p:nvPicPr>
          <p:cNvPr id="20483" name="Picture 3" descr="C:\Users\Admin\Desktop\сканирование аттестации\4444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1348" y="285728"/>
            <a:ext cx="4362969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496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1. Применение  информационно-коммуникативных 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технологий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214686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ea typeface="Lucida Sans Unicode" pitchFamily="34" charset="0"/>
              </a:rPr>
              <a:t>12. Повышение квалификации, профессиональная переподготовка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\Desktop\сканирование аттестации\999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856"/>
            <a:ext cx="9144000" cy="6648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Admin\Desktop\сканирование аттестации\888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856"/>
            <a:ext cx="9144000" cy="6648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сканирование аттестации\2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005987" cy="6393612"/>
          </a:xfrm>
          <a:prstGeom prst="rect">
            <a:avLst/>
          </a:prstGeom>
          <a:noFill/>
        </p:spPr>
      </p:pic>
      <p:pic>
        <p:nvPicPr>
          <p:cNvPr id="2051" name="Picture 3" descr="C:\Users\Admin\Desktop\сканирование аттестации\3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2911"/>
            <a:ext cx="4214842" cy="63593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сканирование аттестации\4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5264" y="357166"/>
            <a:ext cx="4622957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857364"/>
            <a:ext cx="8305800" cy="27146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ea typeface="Lucida Sans Unicode" pitchFamily="34" charset="0"/>
              </a:rPr>
              <a:t>2. Участие </a:t>
            </a:r>
            <a:br>
              <a:rPr lang="ru-RU" b="1" i="1" dirty="0" smtClean="0">
                <a:solidFill>
                  <a:schemeClr val="bg2">
                    <a:lumMod val="25000"/>
                  </a:schemeClr>
                </a:solidFill>
                <a:ea typeface="Lucida Sans Unicode" pitchFamily="34" charset="0"/>
              </a:rPr>
            </a:b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ea typeface="Lucida Sans Unicode" pitchFamily="34" charset="0"/>
              </a:rPr>
              <a:t>в инновационной (</a:t>
            </a: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  <a:ea typeface="Lucida Sans Unicode" pitchFamily="34" charset="0"/>
              </a:rPr>
              <a:t>эксперементальной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ea typeface="Lucida Sans Unicode" pitchFamily="34" charset="0"/>
              </a:rPr>
              <a:t>) деятельности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сканирование аттестации\5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85819"/>
            <a:ext cx="4572032" cy="628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285992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ea typeface="Lucida Sans Unicode" pitchFamily="34" charset="0"/>
              </a:rPr>
              <a:t>3. Наличие публикаций,</a:t>
            </a:r>
            <a:br>
              <a:rPr lang="ru-RU" b="1" i="1" dirty="0" smtClean="0">
                <a:solidFill>
                  <a:schemeClr val="bg2">
                    <a:lumMod val="25000"/>
                  </a:schemeClr>
                </a:solidFill>
                <a:ea typeface="Lucida Sans Unicode" pitchFamily="34" charset="0"/>
              </a:rPr>
            </a:b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ea typeface="Lucida Sans Unicode" pitchFamily="34" charset="0"/>
              </a:rPr>
              <a:t>включая </a:t>
            </a: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  <a:ea typeface="Lucida Sans Unicode" pitchFamily="34" charset="0"/>
              </a:rPr>
              <a:t>интернет-публикации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сканирование аттестации\6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373558"/>
            <a:ext cx="4714908" cy="6484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163</TotalTime>
  <Words>167</Words>
  <Application>Microsoft Office PowerPoint</Application>
  <PresentationFormat>Экран (4:3)</PresentationFormat>
  <Paragraphs>27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Поток</vt:lpstr>
      <vt:lpstr>Дата рождения: 28.10.1986 г. Профессиональное образование: студентка 5 курса МГПИ им. М.Е. Евсевьева, ф-т «Педагогического и художественного образования» по профилю «Дошкольное образование» Стаж педагогической работы (по специальности): 3 года Общий трудовой стаж: 9 лет Квалификационная категория:  соответствие занимаемой должности Дата последней аттестации:  03.12.2015 г. Занимаемая должность: воспитатель </vt:lpstr>
      <vt:lpstr>Слайд 2</vt:lpstr>
      <vt:lpstr>1. Применение  информационно-коммуникативных  технологий</vt:lpstr>
      <vt:lpstr>Слайд 4</vt:lpstr>
      <vt:lpstr>Слайд 5</vt:lpstr>
      <vt:lpstr>2. Участие  в инновационной (эксперементальной) деятельности</vt:lpstr>
      <vt:lpstr>Слайд 7</vt:lpstr>
      <vt:lpstr>3. Наличие публикаций, включая интернет-публикации</vt:lpstr>
      <vt:lpstr>Слайд 9</vt:lpstr>
      <vt:lpstr>Слайд 10</vt:lpstr>
      <vt:lpstr>Слайд 11</vt:lpstr>
      <vt:lpstr>4. Результаты участия воспитанников в:</vt:lpstr>
      <vt:lpstr>Слайд 13</vt:lpstr>
      <vt:lpstr>Слайд 14</vt:lpstr>
      <vt:lpstr>5. Наличие авторских программ, методических пособий</vt:lpstr>
      <vt:lpstr>6. Выступления на научно-практических конференциях, педагогических чтениях, семинарах, секциях, методических объединениях.</vt:lpstr>
      <vt:lpstr>Слайд 17</vt:lpstr>
      <vt:lpstr>7. Проведение открытых занятий, мастер-классов, мероприятий</vt:lpstr>
      <vt:lpstr>Слайд 19</vt:lpstr>
      <vt:lpstr>8. Общественная активность педагога</vt:lpstr>
      <vt:lpstr>Слайд 21</vt:lpstr>
      <vt:lpstr>9. Позитивные результаты работы с воспитанниками</vt:lpstr>
      <vt:lpstr>Слайд 23</vt:lpstr>
      <vt:lpstr>Слайд 24</vt:lpstr>
      <vt:lpstr>10. Участие педагога в профессиональных конкурсах</vt:lpstr>
      <vt:lpstr>Слайд 26</vt:lpstr>
      <vt:lpstr>11. Награды и поощрения педагога в межаттестационный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</vt:lpstr>
      <vt:lpstr>Слайд 28</vt:lpstr>
      <vt:lpstr>Слайд 29</vt:lpstr>
      <vt:lpstr>12. Повышение квалификации, профессиональная переподготовка</vt:lpstr>
      <vt:lpstr>Слайд 31</vt:lpstr>
      <vt:lpstr>Слайд 32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comp1</cp:lastModifiedBy>
  <cp:revision>21</cp:revision>
  <dcterms:created xsi:type="dcterms:W3CDTF">2016-11-09T17:09:37Z</dcterms:created>
  <dcterms:modified xsi:type="dcterms:W3CDTF">2016-11-14T08:04:44Z</dcterms:modified>
</cp:coreProperties>
</file>