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9" r:id="rId2"/>
    <p:sldId id="262" r:id="rId3"/>
    <p:sldId id="286" r:id="rId4"/>
    <p:sldId id="287" r:id="rId5"/>
    <p:sldId id="288" r:id="rId6"/>
    <p:sldId id="289" r:id="rId7"/>
    <p:sldId id="261" r:id="rId8"/>
    <p:sldId id="285" r:id="rId9"/>
    <p:sldId id="292" r:id="rId10"/>
    <p:sldId id="290" r:id="rId11"/>
    <p:sldId id="291" r:id="rId12"/>
    <p:sldId id="294" r:id="rId13"/>
    <p:sldId id="295" r:id="rId14"/>
    <p:sldId id="284" r:id="rId15"/>
    <p:sldId id="299" r:id="rId16"/>
    <p:sldId id="298" r:id="rId17"/>
    <p:sldId id="297" r:id="rId18"/>
    <p:sldId id="263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07" autoAdjust="0"/>
  </p:normalViewPr>
  <p:slideViewPr>
    <p:cSldViewPr snapToGrid="0">
      <p:cViewPr varScale="1">
        <p:scale>
          <a:sx n="115" d="100"/>
          <a:sy n="115" d="100"/>
        </p:scale>
        <p:origin x="31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4C6180-C4D7-44EB-91C2-F2986497964A}" type="datetime1">
              <a:rPr lang="ru-RU" smtClean="0"/>
              <a:t>19.12.2021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CD50D-2287-4053-9796-500DFA5D700B}" type="datetime1">
              <a:rPr lang="ru-RU" smtClean="0"/>
              <a:pPr/>
              <a:t>19.12.2021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2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27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51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88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038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834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674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065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2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68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27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38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11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09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237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64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60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 descr="Разделитель титульного слайда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2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Заголовок раздела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057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2" name="Текст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4076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12.jpe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Цветок крупным плано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0" y="0"/>
            <a:ext cx="12192000" cy="6781031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«Мир, в котором </a:t>
            </a:r>
            <a:br>
              <a:rPr lang="ru-RU" dirty="0"/>
            </a:br>
            <a:r>
              <a:rPr lang="ru-RU" dirty="0"/>
              <a:t>мы живём!»</a:t>
            </a:r>
          </a:p>
        </p:txBody>
      </p:sp>
      <p:cxnSp>
        <p:nvCxnSpPr>
          <p:cNvPr id="15" name="Прямая соединительная линия 14" descr="Разделитель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 title="геометрическая фигура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sz="3600" b="1" dirty="0"/>
              <a:t>Задание 9</a:t>
            </a:r>
          </a:p>
        </p:txBody>
      </p:sp>
      <p:pic>
        <p:nvPicPr>
          <p:cNvPr id="67" name="Рисунок 66" descr="Облако">
            <a:extLst>
              <a:ext uri="{FF2B5EF4-FFF2-40B4-BE49-F238E27FC236}">
                <a16:creationId xmlns:a16="http://schemas.microsoft.com/office/drawing/2014/main" id="{83A6FB07-C3E8-FC4B-818B-404D48DAF4F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94850" y="1251908"/>
            <a:ext cx="854075" cy="854075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407" y="2140026"/>
            <a:ext cx="5212962" cy="3768415"/>
          </a:xfrm>
        </p:spPr>
        <p:txBody>
          <a:bodyPr rtlCol="0"/>
          <a:lstStyle/>
          <a:p>
            <a:pPr rtl="0"/>
            <a:r>
              <a:rPr lang="ru-RU" sz="3600" dirty="0"/>
              <a:t>Как называется лес, состоящий почти исключительно из деревьев хвойных пород? 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52B82-32F3-4745-9E81-855E6AC24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4" y="900021"/>
            <a:ext cx="6785289" cy="525516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F2C4AA-084C-41CF-8D5E-08490B0597BD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4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 descr="Рисунок">
            <a:extLst>
              <a:ext uri="{FF2B5EF4-FFF2-40B4-BE49-F238E27FC236}">
                <a16:creationId xmlns:a16="http://schemas.microsoft.com/office/drawing/2014/main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3600" b="1" dirty="0"/>
              <a:t>Задание 11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4038" y="1671165"/>
            <a:ext cx="5099606" cy="4754835"/>
          </a:xfrm>
        </p:spPr>
        <p:txBody>
          <a:bodyPr rtlCol="0"/>
          <a:lstStyle/>
          <a:p>
            <a:pPr rtl="0"/>
            <a:r>
              <a:rPr lang="ru-RU" sz="2400" i="1" dirty="0"/>
              <a:t>Прочитайте текст.</a:t>
            </a:r>
          </a:p>
          <a:p>
            <a:pPr rtl="0"/>
            <a:r>
              <a:rPr lang="ru-RU" sz="2400" dirty="0"/>
              <a:t>«Это лесной зверь. Днем спит, а ночью выходит на кормежку. Зимой питается корой деревьев. Зимой легко передвигается по глубокому снегу. Быстро бегает, но спасает его от врагов шуба, которая цветом, как снег». </a:t>
            </a:r>
          </a:p>
          <a:p>
            <a:pPr rtl="0"/>
            <a:r>
              <a:rPr lang="ru-RU" sz="2400" dirty="0"/>
              <a:t>О каком животном идет речь? </a:t>
            </a:r>
          </a:p>
          <a:p>
            <a:pPr rtl="0"/>
            <a:r>
              <a:rPr lang="ru-RU" sz="2400" dirty="0"/>
              <a:t>Как называется его домашний «родственник»?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85EEB5-C857-458F-AB4F-0CD0EC552FEE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33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22" y="905577"/>
            <a:ext cx="5737678" cy="5046845"/>
          </a:xfrm>
        </p:spPr>
        <p:txBody>
          <a:bodyPr rtlCol="0"/>
          <a:lstStyle/>
          <a:p>
            <a:pPr rtl="0"/>
            <a:r>
              <a:rPr lang="ru-RU" sz="2400" dirty="0"/>
              <a:t>Как называется жилище бобра?</a:t>
            </a: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6367607" y="86714"/>
            <a:ext cx="5737678" cy="64785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12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BFEDF7-051B-40C4-9257-D6AFAE15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96476"/>
            <a:ext cx="11340000" cy="667524"/>
          </a:xfrm>
        </p:spPr>
        <p:txBody>
          <a:bodyPr/>
          <a:lstStyle/>
          <a:p>
            <a:r>
              <a:rPr lang="ru-RU" sz="3600" b="1" dirty="0"/>
              <a:t>Задание 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98203-812D-4EB2-937C-C217E7495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2" y="1421169"/>
            <a:ext cx="7716124" cy="514408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92CFFA-85D3-4E66-A22C-569C83E0EEF3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5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sz="3600" b="1" dirty="0"/>
              <a:t>Задание 13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000" y="816610"/>
            <a:ext cx="11150807" cy="936689"/>
          </a:xfrm>
        </p:spPr>
        <p:txBody>
          <a:bodyPr rtlCol="0"/>
          <a:lstStyle/>
          <a:p>
            <a:pPr algn="l" rtl="0"/>
            <a:r>
              <a:rPr lang="ru-RU" sz="2400" dirty="0"/>
              <a:t>На чем совершил путешествие в Африку доктор Айболит?</a:t>
            </a:r>
            <a:endParaRPr lang="ru-RU" sz="1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13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16A2C8-F72D-4AAF-8096-FC65A7FA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25" y="1027678"/>
            <a:ext cx="7873822" cy="55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3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22" y="1518407"/>
            <a:ext cx="5737678" cy="5046845"/>
          </a:xfrm>
        </p:spPr>
        <p:txBody>
          <a:bodyPr rtlCol="0"/>
          <a:lstStyle/>
          <a:p>
            <a:pPr rtl="0"/>
            <a:r>
              <a:rPr lang="ru-RU" sz="2400" dirty="0"/>
              <a:t>Лес ‑ огромная кладовая, богатая не только душистыми травами и сладкими ягодами. Каждый год, ближе к осени, он угощает своих жителей и гостей грибами.</a:t>
            </a:r>
          </a:p>
          <a:p>
            <a:pPr rtl="0"/>
            <a:r>
              <a:rPr lang="ru-RU" sz="2400" dirty="0"/>
              <a:t>Отгадайте загадку про гриб.</a:t>
            </a:r>
          </a:p>
          <a:p>
            <a:pPr rtl="0"/>
            <a:r>
              <a:rPr lang="ru-RU" sz="2400" i="1" dirty="0"/>
              <a:t>Масла нет во мне нисколько,</a:t>
            </a:r>
          </a:p>
          <a:p>
            <a:pPr rtl="0"/>
            <a:r>
              <a:rPr lang="ru-RU" sz="2400" i="1" dirty="0"/>
              <a:t>Я съедобный гриб и только.</a:t>
            </a:r>
          </a:p>
          <a:p>
            <a:pPr rtl="0"/>
            <a:r>
              <a:rPr lang="ru-RU" sz="2400" i="1" dirty="0"/>
              <a:t>Кто-то так меня назвал,</a:t>
            </a:r>
          </a:p>
          <a:p>
            <a:pPr rtl="0"/>
            <a:r>
              <a:rPr lang="ru-RU" sz="2400" i="1" dirty="0"/>
              <a:t>Чтоб ты сразу угадал.</a:t>
            </a: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6367607" y="86714"/>
            <a:ext cx="5737678" cy="64785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14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BFEDF7-051B-40C4-9257-D6AFAE15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96476"/>
            <a:ext cx="11340000" cy="667524"/>
          </a:xfrm>
        </p:spPr>
        <p:txBody>
          <a:bodyPr/>
          <a:lstStyle/>
          <a:p>
            <a:r>
              <a:rPr lang="ru-RU" sz="3600" b="1" dirty="0"/>
              <a:t>Задание 14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377E52-CF47-4070-AEFA-3B3044119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617" y="1264887"/>
            <a:ext cx="5399752" cy="392789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8C27BDD-4E3F-4387-9459-4057A80DD8F2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6367607" y="86714"/>
            <a:ext cx="5737678" cy="6478538"/>
          </a:xfrm>
        </p:spPr>
      </p:pic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631" y="196477"/>
            <a:ext cx="6044890" cy="5755946"/>
          </a:xfrm>
        </p:spPr>
        <p:txBody>
          <a:bodyPr rtlCol="0"/>
          <a:lstStyle/>
          <a:p>
            <a:pPr rtl="0"/>
            <a:r>
              <a:rPr lang="ru-RU" sz="2000" i="1" dirty="0"/>
              <a:t>Эти трудолюбивые насекомые живут огромной семьей. В этой семье каждый выполняет свои обязанности. Про них написала стихотворение О. Аленкина. </a:t>
            </a:r>
          </a:p>
          <a:p>
            <a:pPr rtl="0"/>
            <a:r>
              <a:rPr lang="ru-RU" sz="2000" dirty="0"/>
              <a:t>Прочитайте и подумайте, какое слово (название насекомого) пропущено.</a:t>
            </a:r>
          </a:p>
          <a:p>
            <a:pPr rtl="0"/>
            <a:r>
              <a:rPr lang="ru-RU" sz="1600" dirty="0"/>
              <a:t>По травинкам, по листочкам,</a:t>
            </a:r>
          </a:p>
          <a:p>
            <a:pPr rtl="0"/>
            <a:r>
              <a:rPr lang="ru-RU" sz="1600" dirty="0"/>
              <a:t>По канавкам и по кочкам</a:t>
            </a:r>
          </a:p>
          <a:p>
            <a:pPr rtl="0"/>
            <a:r>
              <a:rPr lang="ru-RU" sz="1600" dirty="0"/>
              <a:t>Рыжий _________ бежит,</a:t>
            </a:r>
          </a:p>
          <a:p>
            <a:pPr rtl="0"/>
            <a:r>
              <a:rPr lang="ru-RU" sz="1600" dirty="0"/>
              <a:t>По делам своим спешит.</a:t>
            </a:r>
          </a:p>
          <a:p>
            <a:pPr rtl="0"/>
            <a:r>
              <a:rPr lang="ru-RU" sz="1600" dirty="0"/>
              <a:t>Он как солнышка кусочек,</a:t>
            </a:r>
          </a:p>
          <a:p>
            <a:pPr rtl="0"/>
            <a:r>
              <a:rPr lang="ru-RU" sz="1600" dirty="0"/>
              <a:t>Тоже золотистый очень.</a:t>
            </a:r>
          </a:p>
          <a:p>
            <a:pPr rtl="0"/>
            <a:r>
              <a:rPr lang="ru-RU" sz="1600" dirty="0"/>
              <a:t>Не смотри, что кроха он,</a:t>
            </a:r>
          </a:p>
          <a:p>
            <a:pPr rtl="0"/>
            <a:r>
              <a:rPr lang="ru-RU" sz="1600" dirty="0"/>
              <a:t>Он могучий словно слон.</a:t>
            </a:r>
          </a:p>
          <a:p>
            <a:pPr rtl="0"/>
            <a:r>
              <a:rPr lang="ru-RU" sz="1600" dirty="0"/>
              <a:t>Не боится он труда,</a:t>
            </a:r>
          </a:p>
          <a:p>
            <a:pPr rtl="0"/>
            <a:r>
              <a:rPr lang="ru-RU" sz="1600" dirty="0"/>
              <a:t>Не ленится никогда.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15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BFEDF7-051B-40C4-9257-D6AFAE15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272" y="196476"/>
            <a:ext cx="2988727" cy="667524"/>
          </a:xfrm>
        </p:spPr>
        <p:txBody>
          <a:bodyPr/>
          <a:lstStyle/>
          <a:p>
            <a:r>
              <a:rPr lang="ru-RU" sz="3600" b="1" dirty="0"/>
              <a:t>Задание 15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2BF2E4-E61B-44FB-A853-18B0C48D7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210" y="1776628"/>
            <a:ext cx="5501271" cy="43785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8F883F-B5F9-4D3E-AE03-4FCA2D0091B1}"/>
              </a:ext>
            </a:extLst>
          </p:cNvPr>
          <p:cNvSpPr/>
          <p:nvPr/>
        </p:nvSpPr>
        <p:spPr>
          <a:xfrm>
            <a:off x="7508148" y="6155190"/>
            <a:ext cx="3791824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3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 descr="Рисунок">
            <a:extLst>
              <a:ext uri="{FF2B5EF4-FFF2-40B4-BE49-F238E27FC236}">
                <a16:creationId xmlns:a16="http://schemas.microsoft.com/office/drawing/2014/main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3600" b="1" dirty="0"/>
              <a:t>Задание 16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5649" y="1008401"/>
            <a:ext cx="5099606" cy="4754835"/>
          </a:xfrm>
        </p:spPr>
        <p:txBody>
          <a:bodyPr rtlCol="0"/>
          <a:lstStyle/>
          <a:p>
            <a:pPr rtl="0"/>
            <a:r>
              <a:rPr lang="ru-RU" sz="2400" i="1" dirty="0"/>
              <a:t>Раньше не было метеостанций, но люди знали какую ожидать погоду. В этом им часто помогали именно насекомые.</a:t>
            </a:r>
          </a:p>
          <a:p>
            <a:pPr rtl="0"/>
            <a:r>
              <a:rPr lang="ru-RU" sz="2400" i="1" dirty="0"/>
              <a:t>О приближении какого природного явления мы можем узнать по следующим признакам: </a:t>
            </a:r>
            <a:r>
              <a:rPr lang="ru-RU" sz="2400" dirty="0"/>
              <a:t>пчелы роятся над ульем, муравьи запечатывают входы в муравейник, светлячки не светятся или неожиданно гаснут, стрекозы летают </a:t>
            </a:r>
            <a:r>
              <a:rPr lang="ru-RU" sz="2400" dirty="0" smtClean="0"/>
              <a:t>стаями.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B43B12-FB51-4786-A132-24AD33FE7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5" y="1008401"/>
            <a:ext cx="5687953" cy="40011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302F53-61FD-42A0-9E67-D316DFD220F0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9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 descr="Рисунок">
            <a:extLst>
              <a:ext uri="{FF2B5EF4-FFF2-40B4-BE49-F238E27FC236}">
                <a16:creationId xmlns:a16="http://schemas.microsoft.com/office/drawing/2014/main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49" y="270810"/>
            <a:ext cx="4703542" cy="432000"/>
          </a:xfrm>
        </p:spPr>
        <p:txBody>
          <a:bodyPr rtlCol="0"/>
          <a:lstStyle/>
          <a:p>
            <a:pPr rtl="0"/>
            <a:r>
              <a:rPr lang="ru-RU" sz="3600" b="1" dirty="0"/>
              <a:t>Задание 18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5649" y="1008401"/>
            <a:ext cx="5099606" cy="4754835"/>
          </a:xfrm>
        </p:spPr>
        <p:txBody>
          <a:bodyPr rtlCol="0"/>
          <a:lstStyle/>
          <a:p>
            <a:pPr rtl="0"/>
            <a:r>
              <a:rPr lang="ru-RU" sz="2400" dirty="0"/>
              <a:t>Лес – необъятный дом, в котором живет огромное разнообразие различных животных. Одни из них являются героями разных сказок и рассказов, а о существовании других многие даже не подозревают.</a:t>
            </a:r>
          </a:p>
          <a:p>
            <a:pPr rtl="0"/>
            <a:r>
              <a:rPr lang="ru-RU" sz="2400" dirty="0"/>
              <a:t>В смешанных и лиственных лесах, на лугах и опушках, в горах и степях можно встретить эту необычную ящерицу. С виду она очень похожа на змею и многие ее боятся, но на самом деле она абсолютно безобидна.</a:t>
            </a:r>
          </a:p>
          <a:p>
            <a:pPr rtl="0"/>
            <a:r>
              <a:rPr lang="ru-RU" sz="2400" dirty="0"/>
              <a:t>Как называется эта ящерица?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18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E99B62-0EB8-48B8-9840-4F6C0E5DD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59" y="1531217"/>
            <a:ext cx="5363982" cy="394679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F9F28C-6D69-4717-9332-D13C570E3A99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4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 descr="листва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5093" y="2697831"/>
            <a:ext cx="421730" cy="421730"/>
          </a:xfr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21" y="1029259"/>
            <a:ext cx="6896095" cy="1605769"/>
          </a:xfrm>
        </p:spPr>
        <p:txBody>
          <a:bodyPr rtlCol="0"/>
          <a:lstStyle/>
          <a:p>
            <a:pPr rtl="0"/>
            <a:r>
              <a:rPr lang="ru-RU" dirty="0"/>
              <a:t>Все мы любим наш родной дом! Однако, многие ребята, приходя в лес, наносят немалый вред лесу! </a:t>
            </a:r>
          </a:p>
          <a:p>
            <a:pPr rtl="0"/>
            <a:r>
              <a:rPr lang="ru-RU" dirty="0"/>
              <a:t>А знаете ли вы, как нужно себя вести в лесу? </a:t>
            </a:r>
          </a:p>
          <a:p>
            <a:pPr rtl="0"/>
            <a:r>
              <a:rPr lang="ru-RU" dirty="0"/>
              <a:t>Из представленных правил выберите только те, которые не навредят лесу и его обитателям.</a:t>
            </a: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7450778" y="-107348"/>
            <a:ext cx="4472635" cy="64785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20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BFEDF7-051B-40C4-9257-D6AFAE15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96476"/>
            <a:ext cx="11340000" cy="667524"/>
          </a:xfrm>
        </p:spPr>
        <p:txBody>
          <a:bodyPr/>
          <a:lstStyle/>
          <a:p>
            <a:r>
              <a:rPr lang="ru-RU" b="1" dirty="0"/>
              <a:t>Задание 20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D4C5A99-4C20-4DF7-97EA-D722EB21B4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44326" y="2679522"/>
            <a:ext cx="6194134" cy="550239"/>
          </a:xfrm>
        </p:spPr>
        <p:txBody>
          <a:bodyPr/>
          <a:lstStyle/>
          <a:p>
            <a:pPr algn="l"/>
            <a:r>
              <a:rPr lang="ru-RU" sz="2000" dirty="0"/>
              <a:t>1. Костер в лесу можно разжигать в любом месте. Тушить его совсем не обязательно, ведь когда мы уйдем, он сам потухнет.</a:t>
            </a:r>
          </a:p>
          <a:p>
            <a:pPr algn="l"/>
            <a:endParaRPr lang="ru-RU" sz="2000" dirty="0"/>
          </a:p>
        </p:txBody>
      </p:sp>
      <p:pic>
        <p:nvPicPr>
          <p:cNvPr id="29" name="Рисунок 28" descr="листва">
            <a:extLst>
              <a:ext uri="{FF2B5EF4-FFF2-40B4-BE49-F238E27FC236}">
                <a16:creationId xmlns:a16="http://schemas.microsoft.com/office/drawing/2014/main" id="{AF0B363E-A429-46F6-BDA9-80F375A94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1183" y="4580980"/>
            <a:ext cx="421730" cy="421730"/>
          </a:xfrm>
          <a:prstGeom prst="rect">
            <a:avLst/>
          </a:prstGeom>
        </p:spPr>
      </p:pic>
      <p:pic>
        <p:nvPicPr>
          <p:cNvPr id="32" name="Рисунок 31" descr="листва">
            <a:extLst>
              <a:ext uri="{FF2B5EF4-FFF2-40B4-BE49-F238E27FC236}">
                <a16:creationId xmlns:a16="http://schemas.microsoft.com/office/drawing/2014/main" id="{A5E92DA7-2CCE-4E6E-B7E0-263F308E6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1183" y="3711127"/>
            <a:ext cx="421730" cy="421730"/>
          </a:xfrm>
          <a:prstGeom prst="rect">
            <a:avLst/>
          </a:prstGeom>
        </p:spPr>
      </p:pic>
      <p:pic>
        <p:nvPicPr>
          <p:cNvPr id="33" name="Рисунок 32" descr="листва">
            <a:extLst>
              <a:ext uri="{FF2B5EF4-FFF2-40B4-BE49-F238E27FC236}">
                <a16:creationId xmlns:a16="http://schemas.microsoft.com/office/drawing/2014/main" id="{49140673-7427-4E05-801F-F2FEEEB52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1183" y="5443905"/>
            <a:ext cx="421730" cy="421730"/>
          </a:xfrm>
          <a:prstGeom prst="rect">
            <a:avLst/>
          </a:prstGeom>
        </p:spPr>
      </p:pic>
      <p:sp>
        <p:nvSpPr>
          <p:cNvPr id="34" name="Текст 11">
            <a:extLst>
              <a:ext uri="{FF2B5EF4-FFF2-40B4-BE49-F238E27FC236}">
                <a16:creationId xmlns:a16="http://schemas.microsoft.com/office/drawing/2014/main" id="{FBE24E00-E67F-41E9-A3F3-29673D766C77}"/>
              </a:ext>
            </a:extLst>
          </p:cNvPr>
          <p:cNvSpPr txBox="1">
            <a:spLocks/>
          </p:cNvSpPr>
          <p:nvPr/>
        </p:nvSpPr>
        <p:spPr>
          <a:xfrm>
            <a:off x="1044326" y="3711127"/>
            <a:ext cx="6194134" cy="550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2. Когда видишь в лесу паутину ‑ не рви ее. Гораздо интереснее наблюдать, как паучок охотится.</a:t>
            </a:r>
          </a:p>
        </p:txBody>
      </p:sp>
      <p:sp>
        <p:nvSpPr>
          <p:cNvPr id="35" name="Текст 11">
            <a:extLst>
              <a:ext uri="{FF2B5EF4-FFF2-40B4-BE49-F238E27FC236}">
                <a16:creationId xmlns:a16="http://schemas.microsoft.com/office/drawing/2014/main" id="{EBD01A50-357F-44CC-9C99-2410C315ED42}"/>
              </a:ext>
            </a:extLst>
          </p:cNvPr>
          <p:cNvSpPr txBox="1">
            <a:spLocks/>
          </p:cNvSpPr>
          <p:nvPr/>
        </p:nvSpPr>
        <p:spPr>
          <a:xfrm>
            <a:off x="1060282" y="4580980"/>
            <a:ext cx="6194134" cy="550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3. Птенчика или милого зверька нужно забрать к себе домой, ведь в твоем доме ему будет лучше, чем в лесу.</a:t>
            </a:r>
          </a:p>
          <a:p>
            <a:pPr algn="l"/>
            <a:endParaRPr lang="ru-RU" sz="2000" dirty="0"/>
          </a:p>
        </p:txBody>
      </p:sp>
      <p:sp>
        <p:nvSpPr>
          <p:cNvPr id="36" name="Текст 11">
            <a:extLst>
              <a:ext uri="{FF2B5EF4-FFF2-40B4-BE49-F238E27FC236}">
                <a16:creationId xmlns:a16="http://schemas.microsoft.com/office/drawing/2014/main" id="{1342370E-B334-44DE-8FF8-49C9290434B5}"/>
              </a:ext>
            </a:extLst>
          </p:cNvPr>
          <p:cNvSpPr txBox="1">
            <a:spLocks/>
          </p:cNvSpPr>
          <p:nvPr/>
        </p:nvSpPr>
        <p:spPr>
          <a:xfrm>
            <a:off x="1060282" y="5443905"/>
            <a:ext cx="6194134" cy="550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4. В лесу нельзя шуметь. Громкая музыка и крики пугают лесных жителей. Они могут навсегда покинуть свои дома и оставить детенышей</a:t>
            </a:r>
            <a:r>
              <a:rPr lang="ru-RU" sz="2000" dirty="0" smtClean="0"/>
              <a:t>.</a:t>
            </a:r>
          </a:p>
          <a:p>
            <a:pPr algn="l"/>
            <a:r>
              <a:rPr lang="ru-RU" sz="2000" dirty="0" smtClean="0"/>
              <a:t>Наб</a:t>
            </a:r>
            <a:r>
              <a:rPr lang="ru-RU" sz="2000" dirty="0" smtClean="0"/>
              <a:t>людать</a:t>
            </a:r>
            <a:r>
              <a:rPr lang="ru-RU" sz="2000" dirty="0"/>
              <a:t>, как паучок охотится.</a:t>
            </a:r>
          </a:p>
        </p:txBody>
      </p:sp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b="1" dirty="0"/>
              <a:t>Задание 1</a:t>
            </a:r>
          </a:p>
        </p:txBody>
      </p:sp>
      <p:pic>
        <p:nvPicPr>
          <p:cNvPr id="67" name="Рисунок 66" descr="Облако">
            <a:extLst>
              <a:ext uri="{FF2B5EF4-FFF2-40B4-BE49-F238E27FC236}">
                <a16:creationId xmlns:a16="http://schemas.microsoft.com/office/drawing/2014/main" id="{83A6FB07-C3E8-FC4B-818B-404D48DAF4F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780869" y="949558"/>
            <a:ext cx="854075" cy="854075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10193" y="1848456"/>
            <a:ext cx="5187848" cy="4059986"/>
          </a:xfrm>
        </p:spPr>
        <p:txBody>
          <a:bodyPr rtlCol="0"/>
          <a:lstStyle/>
          <a:p>
            <a:pPr rtl="0"/>
            <a:r>
              <a:rPr lang="ru-RU" sz="2800" dirty="0"/>
              <a:t>Удивительное солнце:</a:t>
            </a:r>
          </a:p>
          <a:p>
            <a:pPr rtl="0"/>
            <a:r>
              <a:rPr lang="ru-RU" sz="2800" dirty="0"/>
              <a:t>В этом солнце сто оконцев,</a:t>
            </a:r>
          </a:p>
          <a:p>
            <a:pPr rtl="0"/>
            <a:r>
              <a:rPr lang="ru-RU" sz="2800" dirty="0"/>
              <a:t>Из оконцев тех глядят</a:t>
            </a:r>
          </a:p>
          <a:p>
            <a:pPr rtl="0"/>
            <a:r>
              <a:rPr lang="ru-RU" sz="2800" dirty="0"/>
              <a:t>Сотни маленьких галчат.</a:t>
            </a:r>
          </a:p>
          <a:p>
            <a:pPr rtl="0"/>
            <a:r>
              <a:rPr lang="ru-RU" sz="2800" dirty="0"/>
              <a:t>О каком «солнце» идет речь?</a:t>
            </a:r>
          </a:p>
          <a:p>
            <a:pPr rtl="0"/>
            <a:r>
              <a:rPr lang="ru-RU" sz="2800" dirty="0"/>
              <a:t>Как называются «галчата»?</a:t>
            </a:r>
          </a:p>
          <a:p>
            <a:pPr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01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D3B1FC-4055-4D12-83BB-3EEF17F4B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67" y="702810"/>
            <a:ext cx="4715268" cy="6107472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77AF46-68DE-4C4A-B43D-B0A64D02AD06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b="1" dirty="0"/>
              <a:t>Задание 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999" y="976001"/>
            <a:ext cx="11150807" cy="936689"/>
          </a:xfrm>
        </p:spPr>
        <p:txBody>
          <a:bodyPr rtlCol="0"/>
          <a:lstStyle/>
          <a:p>
            <a:pPr algn="l" rtl="0"/>
            <a:r>
              <a:rPr lang="ru-RU" sz="2800" dirty="0"/>
              <a:t>Какое природное явление изображено  на фотографии?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6AE76-67D0-4DD3-9F66-998E734B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89" y="1288239"/>
            <a:ext cx="9472983" cy="49466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EAA281-4546-4E01-8C11-62E47229390D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b="1" dirty="0"/>
              <a:t>Задание 3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999" y="976001"/>
            <a:ext cx="11150807" cy="936689"/>
          </a:xfrm>
        </p:spPr>
        <p:txBody>
          <a:bodyPr rtlCol="0"/>
          <a:lstStyle/>
          <a:p>
            <a:pPr algn="l" rtl="0"/>
            <a:r>
              <a:rPr lang="ru-RU" sz="2800" dirty="0"/>
              <a:t>Какое время года изображено на рисунке?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8A792-39FC-44E6-9415-4691EC88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188" y="1250414"/>
            <a:ext cx="7952764" cy="50182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01B8BF-B940-4B2E-865A-14C08CF8873D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6B45C-8C06-4051-8FEA-7930831B3D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721" y="773084"/>
            <a:ext cx="11187648" cy="519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b="1" dirty="0"/>
              <a:t>Задание 4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04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52176" y="2046914"/>
            <a:ext cx="6999215" cy="3162650"/>
          </a:xfrm>
        </p:spPr>
        <p:txBody>
          <a:bodyPr rtlCol="0"/>
          <a:lstStyle/>
          <a:p>
            <a:pPr rtl="0"/>
            <a:r>
              <a:rPr lang="ru-RU" sz="3200" dirty="0"/>
              <a:t>Отгадайте загадку.</a:t>
            </a:r>
          </a:p>
          <a:p>
            <a:pPr rtl="0"/>
            <a:r>
              <a:rPr lang="ru-RU" sz="3200" dirty="0"/>
              <a:t>Я и туча, и туман, </a:t>
            </a:r>
          </a:p>
          <a:p>
            <a:pPr rtl="0"/>
            <a:r>
              <a:rPr lang="ru-RU" sz="3200" dirty="0"/>
              <a:t>и ручей, и океан, </a:t>
            </a:r>
          </a:p>
          <a:p>
            <a:pPr rtl="0"/>
            <a:r>
              <a:rPr lang="ru-RU" sz="3200" dirty="0"/>
              <a:t>и летаю, и бегу, </a:t>
            </a:r>
          </a:p>
          <a:p>
            <a:pPr rtl="0"/>
            <a:r>
              <a:rPr lang="ru-RU" sz="3200" dirty="0"/>
              <a:t>и стеклянной быть могу.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2BE370-878C-49C0-B7AB-29B09C23214F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8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70810"/>
            <a:ext cx="11340000" cy="432000"/>
          </a:xfrm>
        </p:spPr>
        <p:txBody>
          <a:bodyPr rtlCol="0"/>
          <a:lstStyle/>
          <a:p>
            <a:pPr rtl="0"/>
            <a:r>
              <a:rPr lang="ru-RU" b="1" dirty="0"/>
              <a:t>Задание 5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999" y="976001"/>
            <a:ext cx="11150807" cy="936689"/>
          </a:xfrm>
        </p:spPr>
        <p:txBody>
          <a:bodyPr rtlCol="0"/>
          <a:lstStyle/>
          <a:p>
            <a:pPr algn="l" rtl="0"/>
            <a:r>
              <a:rPr lang="ru-RU" sz="2800" dirty="0"/>
              <a:t>Как называется самое глубокое озеро на нашей планете?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05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106DF-1E32-456E-BD05-B667144D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1" y="1444345"/>
            <a:ext cx="11715101" cy="466383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4CD9A3-D37E-4EAD-A8B4-65A108298C11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8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дождя, природы, неба, полет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E75983F-2708-4C39-B331-8F594511A3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02" y="596754"/>
            <a:ext cx="7560468" cy="499925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r>
              <a:rPr lang="ru-RU" dirty="0"/>
              <a:t>06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71C379E8-AEC9-40D3-8676-9F74C8C68876}"/>
              </a:ext>
            </a:extLst>
          </p:cNvPr>
          <p:cNvSpPr txBox="1">
            <a:spLocks/>
          </p:cNvSpPr>
          <p:nvPr/>
        </p:nvSpPr>
        <p:spPr>
          <a:xfrm>
            <a:off x="338595" y="253946"/>
            <a:ext cx="11340000" cy="808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</a:rPr>
              <a:t>Задание 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843BE6-C680-4F27-8535-CA8F82AF2269}"/>
              </a:ext>
            </a:extLst>
          </p:cNvPr>
          <p:cNvSpPr txBox="1"/>
          <p:nvPr/>
        </p:nvSpPr>
        <p:spPr>
          <a:xfrm>
            <a:off x="8650371" y="1170965"/>
            <a:ext cx="37761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Сколько лучей у снежинки?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EED4F6-23E3-4AE9-A823-0F219E16F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324" y="2233770"/>
            <a:ext cx="4724809" cy="402370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79F2704-F4DC-4976-9B48-231168B1CEA1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 descr="Рисунок">
            <a:extLst>
              <a:ext uri="{FF2B5EF4-FFF2-40B4-BE49-F238E27FC236}">
                <a16:creationId xmlns:a16="http://schemas.microsoft.com/office/drawing/2014/main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1999"/>
            <a:ext cx="5018192" cy="725681"/>
          </a:xfrm>
        </p:spPr>
        <p:txBody>
          <a:bodyPr rtlCol="0"/>
          <a:lstStyle/>
          <a:p>
            <a:pPr rtl="0"/>
            <a:r>
              <a:rPr lang="ru-RU" sz="3600" b="1" dirty="0"/>
              <a:t>Задание 7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2037" y="2508308"/>
            <a:ext cx="4253218" cy="3254928"/>
          </a:xfrm>
        </p:spPr>
        <p:txBody>
          <a:bodyPr rtlCol="0"/>
          <a:lstStyle/>
          <a:p>
            <a:pPr rtl="0"/>
            <a:r>
              <a:rPr lang="ru-RU" sz="2400" dirty="0"/>
              <a:t>Приказало </a:t>
            </a:r>
            <a:r>
              <a:rPr lang="ru-RU" sz="2400" dirty="0" smtClean="0"/>
              <a:t>солнце</a:t>
            </a:r>
            <a:r>
              <a:rPr lang="ru-RU" sz="2400" dirty="0"/>
              <a:t>: стой!</a:t>
            </a:r>
          </a:p>
          <a:p>
            <a:pPr rtl="0"/>
            <a:r>
              <a:rPr lang="ru-RU" sz="2400" dirty="0"/>
              <a:t>Семицветный мост крутой!</a:t>
            </a:r>
          </a:p>
          <a:p>
            <a:pPr rtl="0"/>
            <a:r>
              <a:rPr lang="ru-RU" sz="2400" dirty="0"/>
              <a:t>Тучка скрыла солнца свет – </a:t>
            </a:r>
          </a:p>
          <a:p>
            <a:pPr rtl="0"/>
            <a:r>
              <a:rPr lang="ru-RU" sz="2400" dirty="0"/>
              <a:t>Рухнул мост, и щепок нет.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07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BF7B62-532D-4774-A8DB-168C595F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703" y="431999"/>
            <a:ext cx="6780472" cy="54138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00A59C-CE42-4D7F-BE89-D02FCACF5CD4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4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00" y="2052013"/>
            <a:ext cx="3886498" cy="2374084"/>
          </a:xfrm>
        </p:spPr>
        <p:txBody>
          <a:bodyPr rtlCol="0"/>
          <a:lstStyle/>
          <a:p>
            <a:pPr rtl="0"/>
            <a:r>
              <a:rPr lang="ru-RU" sz="2400" dirty="0"/>
              <a:t>Расставьте буквы в нужном порядке и вы получите название природного явления</a:t>
            </a:r>
          </a:p>
          <a:p>
            <a:pPr rtl="0"/>
            <a:r>
              <a:rPr lang="ru-RU" sz="5400" dirty="0"/>
              <a:t>З  А Г О Р</a:t>
            </a: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>
          <a:xfrm>
            <a:off x="6367607" y="86714"/>
            <a:ext cx="5737678" cy="64785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08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BFEDF7-051B-40C4-9257-D6AFAE15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96476"/>
            <a:ext cx="11340000" cy="667524"/>
          </a:xfrm>
        </p:spPr>
        <p:txBody>
          <a:bodyPr/>
          <a:lstStyle/>
          <a:p>
            <a:r>
              <a:rPr lang="ru-RU" sz="3600" b="1" dirty="0"/>
              <a:t>Задание 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E90FDB-2893-4957-A38C-574BBB32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53" y="660731"/>
            <a:ext cx="7959001" cy="56403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502A18-A5F5-4C03-8DD1-E50F21CD70CF}"/>
              </a:ext>
            </a:extLst>
          </p:cNvPr>
          <p:cNvSpPr/>
          <p:nvPr/>
        </p:nvSpPr>
        <p:spPr>
          <a:xfrm>
            <a:off x="9278224" y="6155190"/>
            <a:ext cx="2021747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529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EFEFE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3_TF16411174.potx" id="{B9D1EFAA-1B8A-435B-B40B-36E03B99D842}" vid="{BF204853-A097-4AAF-B811-234D352F67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EFEFE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EFEFE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702</Words>
  <Application>Microsoft Office PowerPoint</Application>
  <PresentationFormat>Широкоэкранный</PresentationFormat>
  <Paragraphs>112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Times New Roman</vt:lpstr>
      <vt:lpstr>Тема Office</vt:lpstr>
      <vt:lpstr>«Мир, в котором  мы живём!»</vt:lpstr>
      <vt:lpstr>Задание 1</vt:lpstr>
      <vt:lpstr>Задание 2</vt:lpstr>
      <vt:lpstr>Задание 3</vt:lpstr>
      <vt:lpstr>Задание 4</vt:lpstr>
      <vt:lpstr>Задание 5</vt:lpstr>
      <vt:lpstr>Презентация PowerPoint</vt:lpstr>
      <vt:lpstr>Задание 7</vt:lpstr>
      <vt:lpstr>Задание 8</vt:lpstr>
      <vt:lpstr>Задание 9</vt:lpstr>
      <vt:lpstr>Задание 11</vt:lpstr>
      <vt:lpstr>Задание 12</vt:lpstr>
      <vt:lpstr>Задание 13</vt:lpstr>
      <vt:lpstr>Задание 14</vt:lpstr>
      <vt:lpstr>Задание 15</vt:lpstr>
      <vt:lpstr>Задание 16</vt:lpstr>
      <vt:lpstr>Задание 18</vt:lpstr>
      <vt:lpstr>Задание 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Название</dc:title>
  <dc:creator>Zver</dc:creator>
  <cp:lastModifiedBy>User</cp:lastModifiedBy>
  <cp:revision>13</cp:revision>
  <dcterms:created xsi:type="dcterms:W3CDTF">2021-05-13T14:50:42Z</dcterms:created>
  <dcterms:modified xsi:type="dcterms:W3CDTF">2021-12-19T11:38:28Z</dcterms:modified>
</cp:coreProperties>
</file>