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5"/>
  </p:notesMasterIdLst>
  <p:sldIdLst>
    <p:sldId id="256" r:id="rId2"/>
    <p:sldId id="257" r:id="rId3"/>
    <p:sldId id="279" r:id="rId4"/>
    <p:sldId id="261" r:id="rId5"/>
    <p:sldId id="264" r:id="rId6"/>
    <p:sldId id="289" r:id="rId7"/>
    <p:sldId id="263" r:id="rId8"/>
    <p:sldId id="281" r:id="rId9"/>
    <p:sldId id="274" r:id="rId10"/>
    <p:sldId id="266" r:id="rId11"/>
    <p:sldId id="280" r:id="rId12"/>
    <p:sldId id="267" r:id="rId13"/>
    <p:sldId id="284" r:id="rId14"/>
    <p:sldId id="288" r:id="rId15"/>
    <p:sldId id="282" r:id="rId16"/>
    <p:sldId id="290" r:id="rId17"/>
    <p:sldId id="275" r:id="rId18"/>
    <p:sldId id="270" r:id="rId19"/>
    <p:sldId id="291" r:id="rId20"/>
    <p:sldId id="269" r:id="rId21"/>
    <p:sldId id="271" r:id="rId22"/>
    <p:sldId id="277" r:id="rId23"/>
    <p:sldId id="27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B77C"/>
    <a:srgbClr val="60943D"/>
    <a:srgbClr val="7DA760"/>
    <a:srgbClr val="B14877"/>
    <a:srgbClr val="99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708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147F7-F6AE-43A3-BD71-AD4C72E16647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D51CA-7487-4E72-8E2D-5ECFFB6C52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637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51CA-7487-4E72-8E2D-5ECFFB6C52B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677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265D9A-08C2-3788-514F-B02D88A83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60212BE-9E13-ED30-C6EA-52D362085D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DA26C9E-0F85-6466-6A7C-DC2788C5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FB2B-E248-443B-A248-C3FF99C2593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78E6707-AF9E-E16D-B8D3-AC851A640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29DEAD6-A31E-2A71-E0C6-9E1B702CF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CC33-327E-4152-87E2-D7C9498BCE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2562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D94D9D-5E3B-3F15-8885-9423E253B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5920E75-6606-FFE7-C4B1-04749E864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953FBE5-53B9-9FE6-D6BC-9B5ECD81B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FB2B-E248-443B-A248-C3FF99C2593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94D0B8D-B0F6-773B-B2DE-A76BFACD1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A676F2-9AEC-0C28-63ED-20777D69E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CC33-327E-4152-87E2-D7C9498BCE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654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2D695BD-ACB5-CDC5-3DE9-FEE46894A3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2B75F4C-8B2E-D6A4-177B-4839980F65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EF3839F-E4D9-9035-328C-FDC8D7552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FB2B-E248-443B-A248-C3FF99C2593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A0D888F-02EA-7DB0-1A0A-8C155298A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0C27A0-4262-0F05-B400-97EE6909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CC33-327E-4152-87E2-D7C9498BCE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8959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54D146-AE9C-4F03-755C-7A5C83DF4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B9F315-74FF-12A3-9619-1E917DDC3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133F5A7-0FDD-0E35-B738-3F0444A9F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FB2B-E248-443B-A248-C3FF99C2593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AA2163B-5779-C7DE-3183-FE8A7278B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B5B1451-1F18-2100-DFC4-C67271DB4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CC33-327E-4152-87E2-D7C9498BCE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481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F168B3-CF1B-B558-6411-16C877634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B89F98B-9B94-4E4E-690E-C668BC22E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9FAF795-3A31-2090-3C78-93F4A7C09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FB2B-E248-443B-A248-C3FF99C2593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4EA781A-4A93-4974-AD73-1B4E0739D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7DDFCA2-38D7-1A2E-A245-E0BBCF4DD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CC33-327E-4152-87E2-D7C9498BCE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52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841F1A-1B7F-ED58-1972-6571024E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51CFB3-91EF-052B-E60A-13BCDDC1C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62397CB-0704-B993-A44E-60C9F5CC8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23FC98B-31B1-0021-2136-3D340248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FB2B-E248-443B-A248-C3FF99C2593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7E63A1C-5A3F-F9AD-4806-4A5C7357F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0F648E7-0021-B4C6-C942-44990C5EA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CC33-327E-4152-87E2-D7C9498BCE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137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3684E2-7DB8-5D63-5A49-97A43D550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5E7BD44-A838-A8A7-F28A-25965C1AD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321405C-0164-4483-7D2C-44E73AA9C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C48CA8F-7DE0-A219-0501-959106C0A6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2E538AD-7703-DAAE-B4E0-EFAD67332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56BC2EF-F313-56A1-737C-E58438D7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FB2B-E248-443B-A248-C3FF99C2593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4F62D82-96D4-8CDF-FAA3-2A6D53CF7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54524C1-9BCA-0555-B3EC-E47C0AD1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CC33-327E-4152-87E2-D7C9498BCE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1558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FAE137-F901-8DFF-0291-F1B66F085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3D68CA5-EA29-6BDB-FE52-A71F9EE9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FB2B-E248-443B-A248-C3FF99C2593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C655F37-CAC3-ADA2-8A4B-4D7B61007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CB80880-018E-8500-ACC1-75A08D8F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CC33-327E-4152-87E2-D7C9498BCE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4196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7680A79-AB15-75F2-FEFD-87E7DE980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FB2B-E248-443B-A248-C3FF99C2593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33D0743-AFB3-642B-F2E6-590FC2240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C5BBBA7-6675-B12C-DE39-4998C6351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CC33-327E-4152-87E2-D7C9498BCE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0442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607AC8-678B-0410-F75C-12AE2D99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D1AFCC-69C0-A51C-0DC1-86F7E9A41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4510706-8370-CF88-8561-56C4D94B7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FB3F360-79ED-62FC-722E-AD22FA526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FB2B-E248-443B-A248-C3FF99C2593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10BF1EA-CCD0-F19D-F167-9607B55D9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50928E5-47AA-20FC-7FCF-A65940A4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CC33-327E-4152-87E2-D7C9498BCE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486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A0B740-8E61-E684-E543-0B468D22A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0A1FABE-982C-F4CE-A427-E219D2853F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80C45A6-AA41-EC14-0394-22C7831FF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C9F2FF5-C44C-AC29-B908-F6AAB2B24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FB2B-E248-443B-A248-C3FF99C2593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60B5AC2-43C5-4157-8353-0B02B0B6D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D99A024-55C2-9589-2BEC-41612B226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CC33-327E-4152-87E2-D7C9498BCE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208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A0C328-5D13-3104-B008-E1F33C814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56960CE-7D52-A746-9D25-D756EC140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39E8032-98B4-FB13-195F-A09FF9131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3FB2B-E248-443B-A248-C3FF99C2593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DA3DA6C-2FE0-1FCB-54C0-87929DC13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DD471AC-EDB1-C7E0-0441-56794377B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1CC33-327E-4152-87E2-D7C9498BCE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886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91sar.schoolrm.ru/sveden/employees/11232/475132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8415" y="135862"/>
            <a:ext cx="7073590" cy="59268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Министерство образования РМ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xmlns="" id="{CDA1A2E9-8052-E535-24E8-DC5177A0E9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785" y="1050878"/>
            <a:ext cx="7989933" cy="5671259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4000" b="1" u="sng" dirty="0">
                <a:latin typeface="Arial Narrow" panose="020B0606020202030204" pitchFamily="34" charset="0"/>
                <a:cs typeface="Times New Roman" pitchFamily="18" charset="0"/>
              </a:rPr>
              <a:t>Портфолио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600" b="1" i="1" u="sng" dirty="0" err="1">
                <a:solidFill>
                  <a:srgbClr val="60943D"/>
                </a:solidFill>
                <a:latin typeface="Arial Narrow" panose="020B0606020202030204" pitchFamily="34" charset="0"/>
                <a:cs typeface="Times New Roman" pitchFamily="18" charset="0"/>
              </a:rPr>
              <a:t>Сметневой</a:t>
            </a:r>
            <a:r>
              <a:rPr lang="ru-RU" sz="3600" b="1" i="1" u="sng" dirty="0">
                <a:solidFill>
                  <a:srgbClr val="60943D"/>
                </a:solidFill>
                <a:latin typeface="Arial Narrow" panose="020B0606020202030204" pitchFamily="34" charset="0"/>
                <a:cs typeface="Times New Roman" pitchFamily="18" charset="0"/>
              </a:rPr>
              <a:t> Александры Юрьевны</a:t>
            </a:r>
            <a:r>
              <a:rPr lang="ru-RU" sz="3600" dirty="0">
                <a:latin typeface="Arial Narrow" panose="020B0606020202030204" pitchFamily="34" charset="0"/>
                <a:cs typeface="Times New Roman" pitchFamily="18" charset="0"/>
              </a:rPr>
              <a:t/>
            </a:r>
            <a:br>
              <a:rPr lang="ru-RU" sz="3600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2700" dirty="0" smtClean="0">
                <a:latin typeface="Arial Narrow" panose="020B0606020202030204" pitchFamily="34" charset="0"/>
                <a:cs typeface="Times New Roman" pitchFamily="18" charset="0"/>
              </a:rPr>
              <a:t>музыкального </a:t>
            </a:r>
            <a:r>
              <a:rPr lang="ru-RU" sz="2700" dirty="0">
                <a:latin typeface="Arial Narrow" panose="020B0606020202030204" pitchFamily="34" charset="0"/>
                <a:cs typeface="Times New Roman" pitchFamily="18" charset="0"/>
              </a:rPr>
              <a:t>руководителя </a:t>
            </a:r>
            <a:br>
              <a:rPr lang="ru-RU" sz="2700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2700" dirty="0">
                <a:latin typeface="Arial Narrow" panose="020B0606020202030204" pitchFamily="34" charset="0"/>
                <a:cs typeface="Times New Roman" pitchFamily="18" charset="0"/>
              </a:rPr>
              <a:t>МДОУ «Детский сад №91 компенсирующего вида»</a:t>
            </a:r>
            <a:br>
              <a:rPr lang="ru-RU" sz="2700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2700" b="1" i="1" dirty="0">
                <a:latin typeface="Arial Narrow" panose="020B0606020202030204" pitchFamily="34" charset="0"/>
                <a:cs typeface="Times New Roman" pitchFamily="18" charset="0"/>
              </a:rPr>
              <a:t>Дата рождения</a:t>
            </a:r>
            <a:r>
              <a:rPr lang="ru-RU" sz="2700" i="1" dirty="0">
                <a:latin typeface="Arial Narrow" panose="020B0606020202030204" pitchFamily="34" charset="0"/>
                <a:cs typeface="Times New Roman" pitchFamily="18" charset="0"/>
              </a:rPr>
              <a:t>: </a:t>
            </a:r>
            <a:r>
              <a:rPr lang="ru-RU" sz="2700" dirty="0" smtClean="0">
                <a:latin typeface="Arial Narrow" panose="020B0606020202030204" pitchFamily="34" charset="0"/>
                <a:cs typeface="Times New Roman" pitchFamily="18" charset="0"/>
              </a:rPr>
              <a:t>16.10.1997 г</a:t>
            </a:r>
            <a:r>
              <a:rPr lang="ru-RU" sz="2700" dirty="0">
                <a:latin typeface="Arial Narrow" panose="020B0606020202030204" pitchFamily="34" charset="0"/>
                <a:cs typeface="Times New Roman" pitchFamily="18" charset="0"/>
              </a:rPr>
              <a:t>.</a:t>
            </a:r>
            <a:br>
              <a:rPr lang="ru-RU" sz="2700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2700" b="1" i="1" dirty="0">
                <a:latin typeface="Arial Narrow" panose="020B0606020202030204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2700" dirty="0">
                <a:latin typeface="Arial Narrow" panose="020B0606020202030204" pitchFamily="34" charset="0"/>
                <a:cs typeface="Times New Roman" pitchFamily="18" charset="0"/>
              </a:rPr>
              <a:t>2015 - 2020 гг., ФГБОУ ВО </a:t>
            </a:r>
            <a:r>
              <a:rPr lang="ru-RU" sz="2700" dirty="0" smtClean="0">
                <a:latin typeface="Arial Narrow" panose="020B0606020202030204" pitchFamily="34" charset="0"/>
                <a:cs typeface="Times New Roman" pitchFamily="18" charset="0"/>
              </a:rPr>
              <a:t>«МГПИ </a:t>
            </a:r>
            <a:r>
              <a:rPr lang="ru-RU" sz="2700" dirty="0">
                <a:latin typeface="Arial Narrow" panose="020B0606020202030204" pitchFamily="34" charset="0"/>
                <a:cs typeface="Times New Roman" pitchFamily="18" charset="0"/>
              </a:rPr>
              <a:t>имени М.Е. </a:t>
            </a:r>
            <a:r>
              <a:rPr lang="ru-RU" sz="2700" dirty="0" err="1" smtClean="0">
                <a:latin typeface="Arial Narrow" panose="020B0606020202030204" pitchFamily="34" charset="0"/>
                <a:cs typeface="Times New Roman" pitchFamily="18" charset="0"/>
              </a:rPr>
              <a:t>Евсевьева</a:t>
            </a:r>
            <a:r>
              <a:rPr lang="ru-RU" sz="2700" dirty="0" smtClean="0">
                <a:latin typeface="Arial Narrow" panose="020B0606020202030204" pitchFamily="34" charset="0"/>
                <a:cs typeface="Times New Roman" pitchFamily="18" charset="0"/>
              </a:rPr>
              <a:t>»</a:t>
            </a:r>
            <a:r>
              <a:rPr lang="ru-RU" sz="2700" dirty="0" smtClean="0">
                <a:latin typeface="Arial Narrow" panose="020B0606020202030204" pitchFamily="34" charset="0"/>
                <a:cs typeface="Times New Roman" pitchFamily="18" charset="0"/>
              </a:rPr>
              <a:t>. </a:t>
            </a:r>
            <a:r>
              <a:rPr lang="ru-RU" sz="2700" dirty="0">
                <a:latin typeface="Arial Narrow" panose="020B0606020202030204" pitchFamily="34" charset="0"/>
                <a:cs typeface="Times New Roman" pitchFamily="18" charset="0"/>
              </a:rPr>
              <a:t>Квалификация по диплому: Педагогическое образование (с двумя профилями подготовки). Специальность </a:t>
            </a:r>
            <a:r>
              <a:rPr lang="ru-RU" sz="2700" dirty="0" smtClean="0">
                <a:latin typeface="Arial Narrow" panose="020B0606020202030204" pitchFamily="34" charset="0"/>
                <a:cs typeface="Times New Roman" pitchFamily="18" charset="0"/>
              </a:rPr>
              <a:t>«Музыка</a:t>
            </a:r>
            <a:r>
              <a:rPr lang="ru-RU" sz="2700" dirty="0">
                <a:latin typeface="Arial Narrow" panose="020B0606020202030204" pitchFamily="34" charset="0"/>
                <a:cs typeface="Times New Roman" pitchFamily="18" charset="0"/>
              </a:rPr>
              <a:t>. Дошкольное </a:t>
            </a:r>
            <a:r>
              <a:rPr lang="ru-RU" sz="2700" dirty="0" smtClean="0">
                <a:latin typeface="Arial Narrow" panose="020B0606020202030204" pitchFamily="34" charset="0"/>
                <a:cs typeface="Times New Roman" pitchFamily="18" charset="0"/>
              </a:rPr>
              <a:t>образование».</a:t>
            </a:r>
            <a:r>
              <a:rPr lang="ru-RU" sz="2700" dirty="0">
                <a:latin typeface="Arial Narrow" panose="020B0606020202030204" pitchFamily="34" charset="0"/>
                <a:cs typeface="Times New Roman" pitchFamily="18" charset="0"/>
              </a:rPr>
              <a:t/>
            </a:r>
            <a:br>
              <a:rPr lang="ru-RU" sz="2700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2700" b="1" i="1" dirty="0">
                <a:latin typeface="Arial Narrow" panose="020B0606020202030204" pitchFamily="34" charset="0"/>
                <a:cs typeface="Times New Roman" pitchFamily="18" charset="0"/>
              </a:rPr>
              <a:t>Стаж педагогической </a:t>
            </a:r>
            <a:r>
              <a:rPr lang="ru-RU" sz="2700" b="1" i="1" dirty="0" smtClean="0">
                <a:latin typeface="Arial Narrow" panose="020B0606020202030204" pitchFamily="34" charset="0"/>
                <a:cs typeface="Times New Roman" pitchFamily="18" charset="0"/>
              </a:rPr>
              <a:t>работы (</a:t>
            </a:r>
            <a:r>
              <a:rPr lang="ru-RU" sz="2700" b="1" i="1" dirty="0">
                <a:latin typeface="Arial Narrow" panose="020B0606020202030204" pitchFamily="34" charset="0"/>
                <a:cs typeface="Times New Roman" pitchFamily="18" charset="0"/>
              </a:rPr>
              <a:t>по специальности):</a:t>
            </a:r>
            <a:r>
              <a:rPr lang="ru-RU" sz="2700" i="1" dirty="0"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ru-RU" sz="2700" dirty="0">
                <a:latin typeface="Arial Narrow" panose="020B0606020202030204" pitchFamily="34" charset="0"/>
                <a:cs typeface="Times New Roman" pitchFamily="18" charset="0"/>
              </a:rPr>
              <a:t>2 </a:t>
            </a:r>
            <a:r>
              <a:rPr lang="ru-RU" sz="2700" dirty="0" smtClean="0">
                <a:latin typeface="Arial Narrow" panose="020B0606020202030204" pitchFamily="34" charset="0"/>
                <a:cs typeface="Times New Roman" pitchFamily="18" charset="0"/>
              </a:rPr>
              <a:t>года</a:t>
            </a:r>
            <a:r>
              <a:rPr lang="ru-RU" sz="2700" dirty="0">
                <a:latin typeface="Arial Narrow" panose="020B0606020202030204" pitchFamily="34" charset="0"/>
                <a:cs typeface="Times New Roman" pitchFamily="18" charset="0"/>
              </a:rPr>
              <a:t/>
            </a:r>
            <a:br>
              <a:rPr lang="ru-RU" sz="2700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2700" b="1" i="1" dirty="0">
                <a:latin typeface="Arial Narrow" panose="020B0606020202030204" pitchFamily="34" charset="0"/>
                <a:cs typeface="Times New Roman" pitchFamily="18" charset="0"/>
              </a:rPr>
              <a:t>Общий трудовой стаж: </a:t>
            </a:r>
            <a:r>
              <a:rPr lang="ru-RU" sz="2700" dirty="0">
                <a:latin typeface="Arial Narrow" panose="020B0606020202030204" pitchFamily="34" charset="0"/>
                <a:cs typeface="Times New Roman" pitchFamily="18" charset="0"/>
              </a:rPr>
              <a:t>2 года</a:t>
            </a:r>
            <a:br>
              <a:rPr lang="ru-RU" sz="2700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2700" b="1" i="1" dirty="0">
                <a:latin typeface="Arial Narrow" panose="020B0606020202030204" pitchFamily="34" charset="0"/>
                <a:cs typeface="Times New Roman" pitchFamily="18" charset="0"/>
              </a:rPr>
              <a:t>Занимаемая должность: </a:t>
            </a:r>
            <a:r>
              <a:rPr lang="ru-RU" sz="2700" dirty="0">
                <a:latin typeface="Arial Narrow" panose="020B0606020202030204" pitchFamily="34" charset="0"/>
                <a:cs typeface="Times New Roman" pitchFamily="18" charset="0"/>
              </a:rPr>
              <a:t>музыкальный руководитель</a:t>
            </a:r>
            <a:endParaRPr lang="ru-RU" sz="2700" dirty="0">
              <a:latin typeface="Arial Narrow" panose="020B0606020202030204" pitchFamily="34" charset="0"/>
            </a:endParaRPr>
          </a:p>
        </p:txBody>
      </p:sp>
      <p:pic>
        <p:nvPicPr>
          <p:cNvPr id="2050" name="Picture 2" descr="C:\Users\Galia\Desktop\Сайт на раб столе\фото педагогов на сайт\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0793" y="1356417"/>
            <a:ext cx="3129887" cy="4511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43287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829" y="624469"/>
            <a:ext cx="10671717" cy="769434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  <a:t>5. Наличие публикаций</a:t>
            </a:r>
            <a:b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94B77C"/>
                </a:solidFill>
                <a:latin typeface="Arial Narrow" panose="020B0606020202030204" pitchFamily="34" charset="0"/>
                <a:cs typeface="Times New Roman" pitchFamily="18" charset="0"/>
              </a:rPr>
              <a:t>Международный уровень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39BA91D-2CB2-40AD-E40F-B953CE0AB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829" y="2280231"/>
            <a:ext cx="10742342" cy="43101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AC051C4-7820-ECF4-E0EB-9E426D8061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007" y="1628105"/>
            <a:ext cx="3293389" cy="46946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7E97080-C562-8F9F-21A5-7148895AC3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3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3309" y="1423615"/>
            <a:ext cx="3510681" cy="5064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A2731E9-6847-7DAE-B79C-9935D0BBCF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4918" y="1423615"/>
            <a:ext cx="3391369" cy="506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996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829" y="624469"/>
            <a:ext cx="10671717" cy="769434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  <a:t>5. Наличие публикаций</a:t>
            </a:r>
            <a:b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94B77C"/>
                </a:solidFill>
                <a:latin typeface="Arial Narrow" panose="020B0606020202030204" pitchFamily="34" charset="0"/>
                <a:cs typeface="Times New Roman" pitchFamily="18" charset="0"/>
              </a:rPr>
              <a:t>Международный уровень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EE05A25-D5F0-CA44-C5B2-B602E9E0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5332" y="1503886"/>
            <a:ext cx="7204097" cy="50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7058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552" y="267629"/>
            <a:ext cx="11864896" cy="769434"/>
          </a:xfrm>
        </p:spPr>
        <p:txBody>
          <a:bodyPr>
            <a:noAutofit/>
          </a:bodyPr>
          <a:lstStyle/>
          <a:p>
            <a:r>
              <a:rPr lang="ru-RU" sz="2800" b="1" i="1" dirty="0">
                <a:latin typeface="Arial Narrow" panose="020B0606020202030204" pitchFamily="34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4352A50-0932-EB39-18F8-FAA56D3BB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2" t="14959" r="45305" b="5040"/>
          <a:stretch/>
        </p:blipFill>
        <p:spPr>
          <a:xfrm>
            <a:off x="3735658" y="1037063"/>
            <a:ext cx="4270917" cy="5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687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421" y="584822"/>
            <a:ext cx="11864896" cy="769434"/>
          </a:xfrm>
        </p:spPr>
        <p:txBody>
          <a:bodyPr>
            <a:noAutofit/>
          </a:bodyPr>
          <a:lstStyle/>
          <a:p>
            <a:r>
              <a:rPr lang="ru-RU" sz="2800" b="1" i="1" dirty="0">
                <a:latin typeface="Arial Narrow" panose="020B0606020202030204" pitchFamily="34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форумах.</a:t>
            </a:r>
            <a:br>
              <a:rPr lang="ru-RU" sz="2800" b="1" i="1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94B77C"/>
                </a:solidFill>
                <a:latin typeface="Arial Narrow" panose="020B0606020202030204" pitchFamily="34" charset="0"/>
                <a:cs typeface="Times New Roman" pitchFamily="18" charset="0"/>
              </a:rPr>
              <a:t>Уровень образовательной организации</a:t>
            </a:r>
            <a:endParaRPr lang="ru-RU" sz="2800" b="1" i="1" dirty="0"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AD39F0A-B4A9-3FDB-FF44-74A7ACA42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2" t="28095" r="63392" b="9057"/>
          <a:stretch/>
        </p:blipFill>
        <p:spPr>
          <a:xfrm>
            <a:off x="1324207" y="1354256"/>
            <a:ext cx="3905715" cy="5407157"/>
          </a:xfrm>
          <a:prstGeom prst="rect">
            <a:avLst/>
          </a:prstGeom>
        </p:spPr>
      </p:pic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xmlns="" id="{04EA6A9F-5F30-C369-6DC3-AC9DAE5588AE}"/>
              </a:ext>
            </a:extLst>
          </p:cNvPr>
          <p:cNvSpPr/>
          <p:nvPr/>
        </p:nvSpPr>
        <p:spPr>
          <a:xfrm rot="16200000">
            <a:off x="6588622" y="4558075"/>
            <a:ext cx="301084" cy="44582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9730326-3C10-B86E-8549-1D3CBE1C43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69" t="15283" r="45396" b="5871"/>
          <a:stretch/>
        </p:blipFill>
        <p:spPr>
          <a:xfrm>
            <a:off x="6962078" y="1370789"/>
            <a:ext cx="3905715" cy="540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5876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421" y="469537"/>
            <a:ext cx="11864896" cy="769434"/>
          </a:xfrm>
        </p:spPr>
        <p:txBody>
          <a:bodyPr>
            <a:noAutofit/>
          </a:bodyPr>
          <a:lstStyle/>
          <a:p>
            <a:r>
              <a:rPr lang="ru-RU" sz="2800" b="1" i="1" dirty="0">
                <a:latin typeface="Arial Narrow" panose="020B0606020202030204" pitchFamily="34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форумах.</a:t>
            </a:r>
            <a:br>
              <a:rPr lang="ru-RU" sz="2800" b="1" i="1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94B77C"/>
                </a:solidFill>
                <a:latin typeface="Arial Narrow" panose="020B0606020202030204" pitchFamily="34" charset="0"/>
                <a:cs typeface="Times New Roman" pitchFamily="18" charset="0"/>
              </a:rPr>
              <a:t>Уровень образовательной организации</a:t>
            </a:r>
            <a:endParaRPr lang="ru-RU" sz="2800" b="1" i="1" dirty="0"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F148550-E265-BBF5-DC3F-13C3D1D910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42" t="15283" r="45213" b="5932"/>
          <a:stretch/>
        </p:blipFill>
        <p:spPr>
          <a:xfrm>
            <a:off x="6706531" y="1238970"/>
            <a:ext cx="4110152" cy="5562709"/>
          </a:xfrm>
          <a:prstGeom prst="rect">
            <a:avLst/>
          </a:prstGeom>
        </p:spPr>
      </p:pic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xmlns="" id="{B0262263-EF7F-1D70-8F2D-3D7DA6B4AFA0}"/>
              </a:ext>
            </a:extLst>
          </p:cNvPr>
          <p:cNvSpPr/>
          <p:nvPr/>
        </p:nvSpPr>
        <p:spPr>
          <a:xfrm rot="16200000">
            <a:off x="6555989" y="4362929"/>
            <a:ext cx="301084" cy="44582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9AFB646-EABE-07DE-F444-CA0F90D00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90" t="27805" r="63507" b="8130"/>
          <a:stretch/>
        </p:blipFill>
        <p:spPr>
          <a:xfrm>
            <a:off x="1649448" y="1239445"/>
            <a:ext cx="3836022" cy="561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3477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552" y="900560"/>
            <a:ext cx="11864896" cy="769434"/>
          </a:xfrm>
        </p:spPr>
        <p:txBody>
          <a:bodyPr>
            <a:noAutofit/>
          </a:bodyPr>
          <a:lstStyle/>
          <a:p>
            <a: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464FC00-C3F0-E763-701E-CA13B00F3D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32" t="15079" r="45714" b="5079"/>
          <a:stretch/>
        </p:blipFill>
        <p:spPr>
          <a:xfrm>
            <a:off x="6790437" y="1824554"/>
            <a:ext cx="3298372" cy="46213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95F2875-03C2-3322-3524-C3F1074308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93" t="28254" r="63393" b="7778"/>
          <a:stretch/>
        </p:blipFill>
        <p:spPr>
          <a:xfrm>
            <a:off x="1779806" y="1824554"/>
            <a:ext cx="3302636" cy="462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8348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829" y="256479"/>
            <a:ext cx="10671717" cy="769434"/>
          </a:xfrm>
        </p:spPr>
        <p:txBody>
          <a:bodyPr>
            <a:noAutofit/>
          </a:bodyPr>
          <a:lstStyle/>
          <a:p>
            <a:r>
              <a:rPr lang="ru-RU" sz="2800" b="1" i="1" dirty="0">
                <a:latin typeface="Arial Narrow" panose="020B0606020202030204" pitchFamily="34" charset="0"/>
                <a:cs typeface="Times New Roman" pitchFamily="18" charset="0"/>
              </a:rPr>
              <a:t>7. Проведение открытых занятий, мастер-классов, мероприятий.</a:t>
            </a:r>
            <a:br>
              <a:rPr lang="ru-RU" sz="2800" b="1" i="1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94B77C"/>
                </a:solidFill>
                <a:latin typeface="Arial Narrow" panose="020B0606020202030204" pitchFamily="34" charset="0"/>
                <a:cs typeface="Times New Roman" pitchFamily="18" charset="0"/>
              </a:rPr>
              <a:t>Уровень образовательной организации</a:t>
            </a:r>
            <a:endParaRPr lang="ru-RU" sz="2800" b="1" i="1" dirty="0"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39BA91D-2CB2-40AD-E40F-B953CE0AB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829" y="2280231"/>
            <a:ext cx="10742342" cy="43101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4336C0A-914F-AD74-C352-9469627F4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26" t="14796" r="45671" b="5528"/>
          <a:stretch/>
        </p:blipFill>
        <p:spPr>
          <a:xfrm>
            <a:off x="4248617" y="998296"/>
            <a:ext cx="3914079" cy="54640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22F092D-68CE-B549-56CC-77A0B82C06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51" t="14959" r="45946" b="5529"/>
          <a:stretch/>
        </p:blipFill>
        <p:spPr>
          <a:xfrm>
            <a:off x="115226" y="1025913"/>
            <a:ext cx="3914080" cy="54529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1BAD812-4CB5-98B8-4A83-C45514F862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08" t="14959" r="45488" b="5366"/>
          <a:stretch/>
        </p:blipFill>
        <p:spPr>
          <a:xfrm>
            <a:off x="7973120" y="1062285"/>
            <a:ext cx="3914080" cy="546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3724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141" y="210281"/>
            <a:ext cx="10671717" cy="769434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latin typeface="Arial Narrow" panose="020B0606020202030204" pitchFamily="34" charset="0"/>
                <a:cs typeface="Times New Roman" pitchFamily="18" charset="0"/>
              </a:rPr>
              <a:t>8. Экспертная деятельность</a:t>
            </a:r>
            <a:br>
              <a:rPr lang="ru-RU" sz="3600" b="1" i="1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3600" b="1" i="1" dirty="0">
                <a:solidFill>
                  <a:srgbClr val="94B77C"/>
                </a:solidFill>
                <a:latin typeface="Arial Narrow" panose="020B0606020202030204" pitchFamily="34" charset="0"/>
                <a:cs typeface="Times New Roman" pitchFamily="18" charset="0"/>
              </a:rPr>
              <a:t>В сети «Интернет»</a:t>
            </a:r>
            <a:endParaRPr lang="ru-RU" sz="3600" b="1" i="1" dirty="0"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833B7F9-4C6D-3668-0A60-D86E56ADD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0966" y="979715"/>
            <a:ext cx="3987977" cy="56371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8AE1937-2A84-B56F-1764-0582DBB4F4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47" t="20476" r="33928" b="10476"/>
          <a:stretch/>
        </p:blipFill>
        <p:spPr>
          <a:xfrm>
            <a:off x="5235678" y="1523999"/>
            <a:ext cx="6781801" cy="473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7598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829" y="579865"/>
            <a:ext cx="10671717" cy="769434"/>
          </a:xfrm>
        </p:spPr>
        <p:txBody>
          <a:bodyPr>
            <a:noAutofit/>
          </a:bodyPr>
          <a:lstStyle/>
          <a:p>
            <a:r>
              <a:rPr lang="ru-RU" sz="2800" b="1" i="1" dirty="0">
                <a:latin typeface="Arial Narrow" panose="020B0606020202030204" pitchFamily="34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конкурсов.</a:t>
            </a:r>
            <a:br>
              <a:rPr lang="ru-RU" sz="2800" b="1" i="1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94B77C"/>
                </a:solidFill>
                <a:latin typeface="Arial Narrow" panose="020B0606020202030204" pitchFamily="34" charset="0"/>
                <a:cs typeface="Times New Roman" pitchFamily="18" charset="0"/>
              </a:rPr>
              <a:t>Член педагогических Интернет сообществ</a:t>
            </a:r>
            <a:endParaRPr lang="ru-RU" sz="2800" b="1" i="1" dirty="0"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1026" name="Picture 2" descr="C:\Users\Galia\Desktop\Аттестация\сертификаты\sertificat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1997" y="1371600"/>
            <a:ext cx="3822630" cy="5403025"/>
          </a:xfrm>
          <a:prstGeom prst="rect">
            <a:avLst/>
          </a:prstGeom>
          <a:noFill/>
        </p:spPr>
      </p:pic>
      <p:pic>
        <p:nvPicPr>
          <p:cNvPr id="1027" name="Picture 3" descr="C:\Users\Galia\Desktop\Аттестация\сертификаты\certificate (1)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9869" y="1364776"/>
            <a:ext cx="3790524" cy="53576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25833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50018"/>
            <a:ext cx="12043316" cy="769434"/>
          </a:xfrm>
        </p:spPr>
        <p:txBody>
          <a:bodyPr>
            <a:noAutofit/>
          </a:bodyPr>
          <a:lstStyle/>
          <a:p>
            <a:r>
              <a:rPr lang="ru-RU" sz="2800" b="1" i="1" dirty="0">
                <a:latin typeface="Arial Narrow" panose="020B0606020202030204" pitchFamily="34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конкурсов.</a:t>
            </a:r>
            <a: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  <a:t/>
            </a:r>
            <a:b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</a:br>
            <a:endParaRPr lang="ru-RU" sz="3200" b="1" i="1" dirty="0"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E822DAC-155D-AF44-B031-B8B30DDAB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1" t="14796" r="45397" b="5040"/>
          <a:stretch/>
        </p:blipFill>
        <p:spPr>
          <a:xfrm rot="10800000">
            <a:off x="1650377" y="1098658"/>
            <a:ext cx="4170558" cy="5759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955F7B0-F1C1-A2FA-FCC7-52A4159179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00" t="16020" r="45762" b="5691"/>
          <a:stretch/>
        </p:blipFill>
        <p:spPr>
          <a:xfrm>
            <a:off x="6305266" y="1044690"/>
            <a:ext cx="4189650" cy="581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47897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2487" y="274870"/>
            <a:ext cx="9144000" cy="2387600"/>
          </a:xfrm>
        </p:spPr>
        <p:txBody>
          <a:bodyPr>
            <a:normAutofit/>
          </a:bodyPr>
          <a:lstStyle/>
          <a:p>
            <a:r>
              <a:rPr lang="ru-RU" sz="4000" b="1" u="sng" dirty="0">
                <a:latin typeface="Arial Narrow" panose="020B0606020202030204" pitchFamily="34" charset="0"/>
              </a:rPr>
              <a:t>Представление собственного педагогического опыта: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39BA91D-2CB2-40AD-E40F-B953CE0AB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376" y="3602038"/>
            <a:ext cx="11095630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https://ds91sar.schoolrm.ru/sveden/employees/11232/475132/</a:t>
            </a:r>
            <a:endParaRPr lang="ru-RU" sz="3200" dirty="0">
              <a:solidFill>
                <a:srgbClr val="FF0000"/>
              </a:solidFill>
            </a:endParaRPr>
          </a:p>
          <a:p>
            <a:endParaRPr lang="ru-RU" sz="4400" dirty="0">
              <a:solidFill>
                <a:srgbClr val="FF0000"/>
              </a:solidFill>
            </a:endParaRPr>
          </a:p>
          <a:p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2257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829" y="427995"/>
            <a:ext cx="10671717" cy="769434"/>
          </a:xfrm>
        </p:spPr>
        <p:txBody>
          <a:bodyPr>
            <a:noAutofit/>
          </a:bodyPr>
          <a:lstStyle/>
          <a:p>
            <a: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  <a:t>10. Реализация регионального компонента в образовательном процессе.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5440BDF-FAFC-CB66-8900-7771CCE628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42" t="15122" r="45213" b="5040"/>
          <a:stretch/>
        </p:blipFill>
        <p:spPr>
          <a:xfrm>
            <a:off x="3735659" y="1197429"/>
            <a:ext cx="3992136" cy="547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987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829" y="412596"/>
            <a:ext cx="10671717" cy="769434"/>
          </a:xfrm>
        </p:spPr>
        <p:txBody>
          <a:bodyPr>
            <a:noAutofit/>
          </a:bodyPr>
          <a:lstStyle/>
          <a:p>
            <a: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  <a:t>11. Участие педагога в профессиональных конкурсах</a:t>
            </a:r>
            <a:b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94B77C"/>
                </a:solidFill>
                <a:latin typeface="Arial Narrow" panose="020B0606020202030204" pitchFamily="34" charset="0"/>
                <a:cs typeface="Times New Roman" pitchFamily="18" charset="0"/>
              </a:rPr>
              <a:t>На порталах сети «Интернет»</a:t>
            </a:r>
            <a:endParaRPr lang="ru-RU" sz="3200" b="1" i="1" dirty="0"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40F980B-229F-5FA9-6012-4FC2FCACA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8840" y="1292177"/>
            <a:ext cx="3748169" cy="5298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1559FC7-9A9F-94FC-F7DD-E7EEF30521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02" t="19999" r="34055" b="10082"/>
          <a:stretch/>
        </p:blipFill>
        <p:spPr>
          <a:xfrm>
            <a:off x="5157009" y="1717286"/>
            <a:ext cx="6475930" cy="4610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51579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829" y="713609"/>
            <a:ext cx="10671717" cy="769434"/>
          </a:xfrm>
        </p:spPr>
        <p:txBody>
          <a:bodyPr>
            <a:noAutofit/>
          </a:bodyPr>
          <a:lstStyle/>
          <a:p>
            <a: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  <a:t>11. Участие педагога в профессиональных конкурсах</a:t>
            </a:r>
            <a:b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94B77C"/>
                </a:solidFill>
                <a:latin typeface="Arial Narrow" panose="020B0606020202030204" pitchFamily="34" charset="0"/>
                <a:cs typeface="Times New Roman" pitchFamily="18" charset="0"/>
              </a:rPr>
              <a:t>Конкурс республиканского уровня</a:t>
            </a:r>
            <a:endParaRPr lang="ru-RU" sz="3200" b="1" i="1" dirty="0"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54BD227-2DA1-C971-BBB8-CCB3EF5F4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5856" y="1789895"/>
            <a:ext cx="6410403" cy="453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3786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141" y="0"/>
            <a:ext cx="10671717" cy="769434"/>
          </a:xfrm>
        </p:spPr>
        <p:txBody>
          <a:bodyPr>
            <a:noAutofit/>
          </a:bodyPr>
          <a:lstStyle/>
          <a:p>
            <a: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  <a:t>13. Награды и поощрения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BBE51E-05CA-B1EC-E16D-7AEE78CE4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29" y="869794"/>
            <a:ext cx="3907945" cy="55310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0B160ED-353D-81C5-5DAE-2A82BD0D86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9040" y="924851"/>
            <a:ext cx="3873920" cy="54759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C255C53-ECBC-A551-1AF2-E0F2C376B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2724" y="912744"/>
            <a:ext cx="3873921" cy="548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9280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Аттестация\Вывод отчета на печать - Антиплагиат_page-0001.jpg"/>
          <p:cNvPicPr>
            <a:picLocks noChangeAspect="1" noChangeArrowheads="1"/>
          </p:cNvPicPr>
          <p:nvPr/>
        </p:nvPicPr>
        <p:blipFill>
          <a:blip r:embed="rId3"/>
          <a:srcRect r="132" b="51695"/>
          <a:stretch>
            <a:fillRect/>
          </a:stretch>
        </p:blipFill>
        <p:spPr bwMode="auto">
          <a:xfrm>
            <a:off x="1440497" y="288757"/>
            <a:ext cx="9382178" cy="6418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05141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619" y="245327"/>
            <a:ext cx="10671717" cy="917393"/>
          </a:xfrm>
        </p:spPr>
        <p:txBody>
          <a:bodyPr>
            <a:normAutofit/>
          </a:bodyPr>
          <a:lstStyle/>
          <a:p>
            <a:r>
              <a:rPr lang="ru-RU" sz="2800" b="1" i="1" dirty="0">
                <a:latin typeface="Arial Narrow" panose="020B0606020202030204" pitchFamily="34" charset="0"/>
                <a:cs typeface="Times New Roman" pitchFamily="18" charset="0"/>
              </a:rPr>
              <a:t>2. Организация партнёрского взаимодействия с родителями для решения воспитательных и образовательных задач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982B845-2823-D50E-A44F-572FA3F4BA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1" t="15122" r="45670" b="5040"/>
          <a:stretch/>
        </p:blipFill>
        <p:spPr>
          <a:xfrm rot="10800000">
            <a:off x="1747956" y="1132034"/>
            <a:ext cx="4144536" cy="57484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C86A51E-70F0-8794-F363-5DDE6E7EC0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51" t="16178" r="45397" b="5203"/>
          <a:stretch/>
        </p:blipFill>
        <p:spPr>
          <a:xfrm rot="10800000">
            <a:off x="6299509" y="1109506"/>
            <a:ext cx="3980986" cy="539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7107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4223"/>
            <a:ext cx="11941629" cy="942423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  <a:t>3. Участие в инновационной (экспериментальной) деятельности</a:t>
            </a:r>
            <a:b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94B77C"/>
                </a:solidFill>
                <a:latin typeface="Arial Narrow" panose="020B0606020202030204" pitchFamily="34" charset="0"/>
                <a:cs typeface="Times New Roman" pitchFamily="18" charset="0"/>
              </a:rPr>
              <a:t>На уровне образовательной организации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78089CF-358A-D367-B481-63F874F3BF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0298" y="1031126"/>
            <a:ext cx="4046813" cy="57226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AA900A-5AE4-C345-340C-D51382884A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00" t="15035" r="45870" b="5367"/>
          <a:stretch/>
        </p:blipFill>
        <p:spPr>
          <a:xfrm>
            <a:off x="0" y="982897"/>
            <a:ext cx="4132608" cy="58501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9EB001-A44D-BC10-579B-74E4C4F349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58" t="13729" r="45164" b="5429"/>
          <a:stretch/>
        </p:blipFill>
        <p:spPr>
          <a:xfrm>
            <a:off x="3957851" y="1031126"/>
            <a:ext cx="3936965" cy="5544176"/>
          </a:xfrm>
          <a:prstGeom prst="rect">
            <a:avLst/>
          </a:prstGeom>
        </p:spPr>
      </p:pic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xmlns="" id="{AAAEFFDB-B71A-80D6-84F0-F061626B0C60}"/>
              </a:ext>
            </a:extLst>
          </p:cNvPr>
          <p:cNvSpPr/>
          <p:nvPr/>
        </p:nvSpPr>
        <p:spPr>
          <a:xfrm rot="16200000">
            <a:off x="7831330" y="3356628"/>
            <a:ext cx="301084" cy="44582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2810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4223"/>
            <a:ext cx="11941629" cy="942423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  <a:t>3. Участие в инновационной (экспериментальной) деятельности</a:t>
            </a:r>
            <a:b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94B77C"/>
                </a:solidFill>
                <a:latin typeface="Arial Narrow" panose="020B0606020202030204" pitchFamily="34" charset="0"/>
                <a:cs typeface="Times New Roman" pitchFamily="18" charset="0"/>
              </a:rPr>
              <a:t>На уровне образовательной организации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599F239-6D70-E752-663F-44CFD59DCC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0" t="14696" r="45122" b="4462"/>
          <a:stretch/>
        </p:blipFill>
        <p:spPr>
          <a:xfrm>
            <a:off x="1449658" y="1139653"/>
            <a:ext cx="3947531" cy="55441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843CB1D-78D4-C110-323E-6E84C2463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4813" y="1046646"/>
            <a:ext cx="3947529" cy="559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8605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829" y="-5769"/>
            <a:ext cx="10671717" cy="1655763"/>
          </a:xfrm>
        </p:spPr>
        <p:txBody>
          <a:bodyPr>
            <a:normAutofit/>
          </a:bodyPr>
          <a:lstStyle/>
          <a:p>
            <a: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  <a:t>3. Участие в инновационной (экспериментальной) деятельности</a:t>
            </a:r>
            <a:b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94B77C"/>
                </a:solidFill>
                <a:latin typeface="Arial Narrow" panose="020B0606020202030204" pitchFamily="34" charset="0"/>
                <a:cs typeface="Times New Roman" pitchFamily="18" charset="0"/>
              </a:rPr>
              <a:t>Муниципальный уровень</a:t>
            </a:r>
          </a:p>
        </p:txBody>
      </p:sp>
      <p:pic>
        <p:nvPicPr>
          <p:cNvPr id="5" name="Picture 5" descr="G:\РАБОЧАЯ. Портфолио Данейкиной Л.А.-2020г\ПОРТФОЛИО-2020\Подтверждения\03. Участие в инновационной(экспериментальной деятельности)\Таблица. Сроки инновации.jpg">
            <a:extLst>
              <a:ext uri="{FF2B5EF4-FFF2-40B4-BE49-F238E27FC236}">
                <a16:creationId xmlns:a16="http://schemas.microsoft.com/office/drawing/2014/main" xmlns="" id="{DA222C18-4E0C-1140-C8CC-DDE4C19F1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7999" y="1872096"/>
            <a:ext cx="6175333" cy="449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xmlns="" id="{25B9F874-688F-26DE-F449-94DF4F257BEE}"/>
              </a:ext>
            </a:extLst>
          </p:cNvPr>
          <p:cNvSpPr/>
          <p:nvPr/>
        </p:nvSpPr>
        <p:spPr>
          <a:xfrm rot="16200000">
            <a:off x="5550703" y="5358271"/>
            <a:ext cx="301084" cy="44582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G:\РАБОЧАЯ. Портфолио Данейкиной Л.А.-2020г\ПОРТФОЛИО-2020\Подтверждения\03. Участие в инновационной(экспериментальной деятельности)\Приказ о присвоении статуса инновации в Д.саду.jpg">
            <a:extLst>
              <a:ext uri="{FF2B5EF4-FFF2-40B4-BE49-F238E27FC236}">
                <a16:creationId xmlns:a16="http://schemas.microsoft.com/office/drawing/2014/main" xmlns="" id="{3A980CD0-2FA7-6CEC-8CE4-22A1DACC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9176" y="1649994"/>
            <a:ext cx="3712994" cy="509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11422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141" y="0"/>
            <a:ext cx="10671717" cy="1047828"/>
          </a:xfrm>
        </p:spPr>
        <p:txBody>
          <a:bodyPr>
            <a:normAutofit/>
          </a:bodyPr>
          <a:lstStyle/>
          <a:p>
            <a: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  <a:t>4. Результаты участия воспитанников</a:t>
            </a:r>
            <a:b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94B77C"/>
                </a:solidFill>
                <a:latin typeface="Arial Narrow" panose="020B0606020202030204" pitchFamily="34" charset="0"/>
                <a:cs typeface="Times New Roman" pitchFamily="18" charset="0"/>
              </a:rPr>
              <a:t>Заочные/дистанционные мероприятия в сети «Интернет»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39BA91D-2CB2-40AD-E40F-B953CE0AB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829" y="2280231"/>
            <a:ext cx="10742342" cy="43101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5C396CE-26D8-3B82-3B02-D862E6161A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67" t="14959" r="46037" b="5529"/>
          <a:stretch/>
        </p:blipFill>
        <p:spPr>
          <a:xfrm>
            <a:off x="390293" y="1242588"/>
            <a:ext cx="3815575" cy="54529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11A855A-C2CB-2F26-CBEF-42D25D6015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17" t="15279" r="45671" b="5203"/>
          <a:stretch/>
        </p:blipFill>
        <p:spPr>
          <a:xfrm>
            <a:off x="4328532" y="1242202"/>
            <a:ext cx="3902926" cy="54533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64E7E47-0A4D-CEA5-9DAE-4978ECD960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00" t="15278" r="46204" b="5209"/>
          <a:stretch/>
        </p:blipFill>
        <p:spPr>
          <a:xfrm>
            <a:off x="8376425" y="1172796"/>
            <a:ext cx="3815575" cy="54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4018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EEDE0-6DD7-EA9B-7C9E-69B5D6A4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790" y="267629"/>
            <a:ext cx="10671717" cy="769434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  <a:t>5. Наличие публикаций</a:t>
            </a:r>
            <a:br>
              <a:rPr lang="ru-RU" sz="3200" b="1" i="1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94B77C"/>
                </a:solidFill>
                <a:latin typeface="Arial Narrow" panose="020B0606020202030204" pitchFamily="34" charset="0"/>
                <a:cs typeface="Times New Roman" pitchFamily="18" charset="0"/>
              </a:rPr>
              <a:t>Порталы сети «Интернет»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39BA91D-2CB2-40AD-E40F-B953CE0AB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829" y="2280231"/>
            <a:ext cx="10742342" cy="43101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BC50F3B-553D-694A-25A6-A9AD09027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384" y="1266019"/>
            <a:ext cx="3757753" cy="53243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75558E7-B9B5-6207-AD71-2A3A92543E2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0928" y="1266019"/>
            <a:ext cx="3757754" cy="53234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AFBB4B7-C6DB-7172-81AD-7A8D2DEF53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26" t="15122" r="45762" b="5204"/>
          <a:stretch/>
        </p:blipFill>
        <p:spPr>
          <a:xfrm>
            <a:off x="4072058" y="1125406"/>
            <a:ext cx="3902927" cy="546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4946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1214</TotalTime>
  <Words>230</Words>
  <Application>Microsoft Office PowerPoint</Application>
  <PresentationFormat>Произвольный</PresentationFormat>
  <Paragraphs>26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Министерство образования РМ</vt:lpstr>
      <vt:lpstr>Представление собственного педагогического опыта:</vt:lpstr>
      <vt:lpstr>Слайд 3</vt:lpstr>
      <vt:lpstr>2. Организация партнёрского взаимодействия с родителями для решения воспитательных и образовательных задач</vt:lpstr>
      <vt:lpstr>3. Участие в инновационной (экспериментальной) деятельности На уровне образовательной организации</vt:lpstr>
      <vt:lpstr>3. Участие в инновационной (экспериментальной) деятельности На уровне образовательной организации</vt:lpstr>
      <vt:lpstr>3. Участие в инновационной (экспериментальной) деятельности Муниципальный уровень</vt:lpstr>
      <vt:lpstr>4. Результаты участия воспитанников Заочные/дистанционные мероприятия в сети «Интернет»</vt:lpstr>
      <vt:lpstr>5. Наличие публикаций Порталы сети «Интернет»</vt:lpstr>
      <vt:lpstr>5. Наличие публикаций Международный уровень</vt:lpstr>
      <vt:lpstr>5. Наличие публикаций Международный уровень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форумах.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форумах. Уровень образовательной организации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форумах. Уровень образовательной организации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форумах.</vt:lpstr>
      <vt:lpstr>7. Проведение открытых занятий, мастер-классов, мероприятий. Уровень образовательной организации</vt:lpstr>
      <vt:lpstr>8. Экспертная деятельность В сети «Интернет»</vt:lpstr>
      <vt:lpstr>9. Общественно-педагогическая активность педагога: участие в комиссиях, педагогических сообществах, в жюри конкурсов. Член педагогических Интернет сообществ</vt:lpstr>
      <vt:lpstr>9. Общественно-педагогическая активность педагога: участие в комиссиях, педагогических сообществах, в жюри конкурсов. </vt:lpstr>
      <vt:lpstr>10. Реализация регионального компонента в образовательном процессе.</vt:lpstr>
      <vt:lpstr>11. Участие педагога в профессиональных конкурсах На порталах сети «Интернет»</vt:lpstr>
      <vt:lpstr>11. Участие педагога в профессиональных конкурсах Конкурс республиканского уровня</vt:lpstr>
      <vt:lpstr>13. Награды и поощрения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Сметнева</dc:creator>
  <cp:lastModifiedBy>Galia</cp:lastModifiedBy>
  <cp:revision>18</cp:revision>
  <dcterms:created xsi:type="dcterms:W3CDTF">2022-10-04T11:59:45Z</dcterms:created>
  <dcterms:modified xsi:type="dcterms:W3CDTF">2022-11-23T11:38:11Z</dcterms:modified>
</cp:coreProperties>
</file>