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5" r:id="rId38"/>
    <p:sldId id="293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3414"/>
    <a:srgbClr val="17240E"/>
    <a:srgbClr val="131E0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216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0B1B91-3E2B-4168-9A82-C997517F4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F29E20B-54DF-4496-A80D-429FB0B5A8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42E35FF-212C-4DD0-A545-5F69156E8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BB34-2F33-4525-B929-A7A4802CBACA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19FC1C4-82DB-450C-8254-6D4820303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F0F8390-0E09-4F40-A38C-BEEB36162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2155-0DA7-495D-94CA-0CD3678966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79230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EC1CDD0-E24F-4AC8-967F-AFAE0638E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F4D89AD-0D86-4A1E-B922-D785AE1DF5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3CD9A04-4546-4F05-B307-34B567E28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BB34-2F33-4525-B929-A7A4802CBACA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17F8D13-897F-430F-9624-CDD16E79B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A6BCF5C-73B4-4BCC-ACA8-0A9EF662F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2155-0DA7-495D-94CA-0CD3678966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585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F19FCF8F-017B-4644-A461-33857A0E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D8319B6-C6C4-4230-A6EF-D05C030B9D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3FEC8CA-1C9D-49B5-8772-A0AD697C8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BB34-2F33-4525-B929-A7A4802CBACA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CE7693F-E5CC-4840-BF59-F677CD2F0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D149EF9-4CFB-450D-BC66-028AFB27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2155-0DA7-495D-94CA-0CD3678966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88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EA3F56F-9F2C-4841-A832-69BAF7A4F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648562A-554D-4853-8490-C94F8F338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8480106-949C-440A-94A8-FFB98C8EE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BB34-2F33-4525-B929-A7A4802CBACA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B94F51-2859-4E67-B053-A0F4A8087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4E1C95C-B166-4C45-B3F6-3C3A00CEC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2155-0DA7-495D-94CA-0CD3678966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57155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07FCBCB-BE8D-4B6A-AF1A-332456807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9432CF7-9C08-485A-9CCA-903AEBFEC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8413596-65C5-441E-AA7C-C54603D7A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BB34-2F33-4525-B929-A7A4802CBACA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F5A2D33-E06E-49D4-8AB6-76107C1E2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B9C13A5-A09F-4598-8A4A-0712DD7A4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2155-0DA7-495D-94CA-0CD3678966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55011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76FA170-EE9A-400F-B0AF-DF9D8781C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77AA5FC-BCA7-4057-A1D0-5BAECCF18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6E536B0-381A-402C-B83B-15CEFBC01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0F46729-875E-4809-A143-7976185EC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BB34-2F33-4525-B929-A7A4802CBACA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4745AA1-05F4-41F3-8198-A8C69B23B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580E38B-67A9-4F9B-84A4-29C11BC97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2155-0DA7-495D-94CA-0CD3678966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0022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A54129-CB09-4EE1-9E99-C673C1B6C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5236BED-CF9F-462D-9FF8-F216C7299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FDFEA7C-809F-436A-8086-D68BBB3499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85FE14DD-89B8-4D8F-8993-9D8C4C6B78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135D6FEB-95FF-4FBB-BD23-1E65B26723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92EBB49E-765D-4351-9A95-A9DA7705D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BB34-2F33-4525-B929-A7A4802CBACA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214B6783-1FEC-4D97-88AB-4A668FB96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DC0876F2-B98A-4CB9-AD0A-9C64077F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2155-0DA7-495D-94CA-0CD3678966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3637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D777929-0CBC-47A9-A23D-EF667CF47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95E09A6A-E0B1-476D-AFDE-7C292286E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BB34-2F33-4525-B929-A7A4802CBACA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31BFEEC5-6557-4E1F-98B7-E98225C54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7A073B64-E19C-4372-AAD2-67D445CCE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2155-0DA7-495D-94CA-0CD3678966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13474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E80D3F6B-EA09-4223-8E1E-D248FDA3F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BB34-2F33-4525-B929-A7A4802CBACA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3DB2045A-8AB4-4B6A-92A9-B58A87F98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0A7B8DC-5673-4243-B52C-7E88EECE5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2155-0DA7-495D-94CA-0CD3678966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8339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2D83837-FD8D-44F3-98A1-9475CB0E4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7CD8E7C-5FEA-47C8-B6E6-2DE63C936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EA2E0BE-34FE-482E-B300-A44DCE30D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8751706-A097-4A0B-9BCA-F2588179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BB34-2F33-4525-B929-A7A4802CBACA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55C10CE-EA47-46E3-B101-CCF4C0432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E8A8013-C2B8-49E1-8E2C-3545A79E1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2155-0DA7-495D-94CA-0CD3678966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46152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BF0696C-349A-4DB9-8B78-9A8B83449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EF748994-0292-466F-8719-6A530DCFB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13E9103-0445-4DB3-BD3B-FFFB16A060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6BD2DFA-6AA9-4AE2-93D9-3E9C87D1F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BB34-2F33-4525-B929-A7A4802CBACA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8CCCC46-00C7-4AFA-91C8-ED8995767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8409A49-FC42-46CE-9059-EC2AB1E82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2155-0DA7-495D-94CA-0CD3678966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92453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E0E2D05-E5D9-40E5-9BAC-0F7BC5969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12721DA-FF22-40D3-93FF-B23E88F96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4A2689B-9E07-4493-8E2E-BA5A98F573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4BB34-2F33-4525-B929-A7A4802CBACA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BB76DD3-69BD-43B6-A596-F2BE3AF366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74F09FC-A031-4A31-9EB4-8A4B6E00AA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42155-0DA7-495D-94CA-0CD3678966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3854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upload2.schoolrm.ru/iblock/983/983c615972ce25a09985cbd4c04aa1ea/ped-opyt-Lakshtankina.docx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B4E4332-E201-414C-81F2-B8AA5C68A2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609" y="1"/>
            <a:ext cx="12065391" cy="1575582"/>
          </a:xfrm>
        </p:spPr>
        <p:txBody>
          <a:bodyPr>
            <a:normAutofit fontScale="90000"/>
          </a:bodyPr>
          <a:lstStyle/>
          <a:p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Администрация городского округа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Саранск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Департамент по социальной политике</a:t>
            </a:r>
            <a:b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b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 «Информационно- методический центр»</a:t>
            </a:r>
            <a:b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</a:t>
            </a:r>
            <a:b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«Детский сад №85 комбинированного вида»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A246D17-6F02-40FA-82A4-E6EDAC0B0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5159" y="1420837"/>
            <a:ext cx="8880231" cy="5032352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>
              <a:lnSpc>
                <a:spcPct val="100000"/>
              </a:lnSpc>
            </a:pP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Лакштанкиной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Евгении Николаевны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оспитателя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МДОУ «Детский сад № 85 комбинированного вида»</a:t>
            </a:r>
          </a:p>
          <a:p>
            <a:pPr algn="just">
              <a:lnSpc>
                <a:spcPct val="100000"/>
              </a:lnSpc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14.09.1988г.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МГУ им. Н.П. Огарева по специальности «Политология», с дополнительной квалификацией «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Преподаватель».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Диплом: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ВСГ4352663</a:t>
            </a:r>
          </a:p>
          <a:p>
            <a:pPr algn="just">
              <a:lnSpc>
                <a:spcPct val="100000"/>
              </a:lnSpc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23.06.2010г.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Переподготовка: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«МГПИ им. М.Е.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», 2018г.</a:t>
            </a:r>
          </a:p>
          <a:p>
            <a:pPr algn="just">
              <a:lnSpc>
                <a:spcPct val="100000"/>
              </a:lnSpc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11 лет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Стаж педагогической работы: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11 лет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первая квалификационная категория</a:t>
            </a:r>
          </a:p>
          <a:p>
            <a:pPr algn="just">
              <a:lnSpc>
                <a:spcPct val="100000"/>
              </a:lnSpc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риказ №1131 от 23.11.2016г.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CA1B8A0-0E92-4C23-83BF-04A0DBA86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" y="1877672"/>
            <a:ext cx="3058551" cy="4328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055436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9D8FA35-5D5B-4FB8-ADA7-70A0CAA0E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52" y="463600"/>
            <a:ext cx="4537119" cy="6246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A3F6E95-49B5-46D2-B852-701AE9375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822" y="527952"/>
            <a:ext cx="4490378" cy="6182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597985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E3C6DFA-A815-45C7-9725-1B1672B90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65125"/>
            <a:ext cx="4598427" cy="6331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E307EFE-92E6-4BC3-90D7-8D3D17007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22" y="365125"/>
            <a:ext cx="4598426" cy="6331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655530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B518C3B-A237-4D2C-96E7-EDB19A47C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789" y="548005"/>
            <a:ext cx="4506933" cy="6205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356513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8070EE7-5A51-4903-AD39-929619107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92369" y="365125"/>
            <a:ext cx="12684369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Раздел 4.</a:t>
            </a:r>
            <a:b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турнирах, соревнованиях, акциях, фестивалях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6725A5A-063D-474C-B213-5A0B378F61C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7600" y="1690688"/>
            <a:ext cx="3635326" cy="5003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46707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9A214E0-11D2-4458-937F-7337A79EC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502" y="263769"/>
            <a:ext cx="4600136" cy="6439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141877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7356C74-424A-4FFB-9D87-DD2C54E64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49782" y="-1001133"/>
            <a:ext cx="6539328" cy="9003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697955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37333F2-B40E-4698-8A83-13F1CB2AE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29268" y="-1144037"/>
            <a:ext cx="6733464" cy="9270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8671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35DEF09-CD92-4465-8769-285763BC2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76528" y="-1144887"/>
            <a:ext cx="6590413" cy="9073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225025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5EE1D96-9063-4F70-B225-DE7F8F800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83088" y="-1042873"/>
            <a:ext cx="6467804" cy="8904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058293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3EC65A1-43CE-46F9-ACAF-8DD6E1DBB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937" y="1078407"/>
            <a:ext cx="4070835" cy="5604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D39CF1F-D406-4272-80A4-BB224708F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86" y="365125"/>
            <a:ext cx="1170432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Раздел 5.</a:t>
            </a:r>
            <a:b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6">
                    <a:lumMod val="50000"/>
                  </a:schemeClr>
                </a:solidFill>
              </a:rPr>
            </a:b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090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626762-E141-4614-9071-1781CC582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355"/>
            <a:ext cx="10515600" cy="140933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Инновационный педагогический опыт на тему: «Формирование патриотических чувств у дошкольников» </a:t>
            </a:r>
            <a:b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 на сайте: </a:t>
            </a:r>
            <a:b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https://upload2.schoolrm.ru/iblock/983/983c615972ce25a09985cbd4c04aa1ea/ped-opyt-Lakshtankina.docx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0F7F2CB-8E3D-4CC2-ABC9-846EEC12C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67628"/>
            <a:ext cx="10162735" cy="1409334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213414"/>
                </a:solidFill>
                <a:latin typeface="Times New Roman" pitchFamily="18" charset="0"/>
                <a:cs typeface="Times New Roman" pitchFamily="18" charset="0"/>
              </a:rPr>
              <a:t>Оригинальность педагогического опыта составляет: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213414"/>
                </a:solidFill>
                <a:latin typeface="Times New Roman" pitchFamily="18" charset="0"/>
                <a:cs typeface="Times New Roman" pitchFamily="18" charset="0"/>
              </a:rPr>
              <a:t>81,81%</a:t>
            </a:r>
          </a:p>
        </p:txBody>
      </p:sp>
    </p:spTree>
    <p:extLst>
      <p:ext uri="{BB962C8B-B14F-4D97-AF65-F5344CB8AC3E}">
        <p14:creationId xmlns="" xmlns:p14="http://schemas.microsoft.com/office/powerpoint/2010/main" val="724922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7B0A72C-0E98-49F8-8B6D-4FC1E6F7A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313" y="210626"/>
            <a:ext cx="4675163" cy="6436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6EEF2E1-0537-4B3E-B053-DDDAAEBC9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7875"/>
            <a:ext cx="4562946" cy="6282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32808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39B53BB-5995-489F-9B98-240AD479C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8854"/>
            <a:ext cx="1195284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Раздел 6. </a:t>
            </a:r>
            <a:b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(очно).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07B4D5F-AED8-412F-BE38-AD45C744865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85735" y="1634417"/>
            <a:ext cx="3747868" cy="5158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577523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F9C8510-22BD-4CAA-A969-E4393F5C0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29175" y="-1028670"/>
            <a:ext cx="6488417" cy="8933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665251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80EF73C-4D74-485E-AA3F-77EE94959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4712" y="365125"/>
            <a:ext cx="4506351" cy="6204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A9E0958-43CD-4707-8554-D77C111B4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81" y="365125"/>
            <a:ext cx="4506351" cy="6204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679168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A5058D0-7DD2-4437-A738-B72102E2B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21" y="365125"/>
            <a:ext cx="4366255" cy="6127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1E5A74D-63C5-4220-A108-2915430C2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57099" y="-118180"/>
            <a:ext cx="5511019" cy="7301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0272127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622CCE3-9049-4BA0-91ED-08153EF90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838" y="411162"/>
            <a:ext cx="4659502" cy="6415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BDCA03E-72CE-4F32-85BB-F3945E2BF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977" y="365125"/>
            <a:ext cx="4416716" cy="6080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4898419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2D56C79-AD25-410D-BFE9-E4C60F8E2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31446" y="-1065629"/>
            <a:ext cx="6529110" cy="8989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3042610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773F615-8CD5-4D5E-A971-422FA2053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5421" y="365125"/>
            <a:ext cx="12238892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Раздел 7.</a:t>
            </a:r>
            <a:b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занятий, мастер- классов, мероприятий</a:t>
            </a:r>
            <a:b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DDCDF49-D330-4D20-9680-10F6864B722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33750" y="1406769"/>
            <a:ext cx="3817547" cy="5255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8077096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3A5310A-FAAA-4604-B456-6DC19D1DF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43553" y="-1102484"/>
            <a:ext cx="6582650" cy="9062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1507539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D35C4D2-7586-4AA5-80AA-941B7793D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94642" y="-1073775"/>
            <a:ext cx="6540944" cy="900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32588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55F4568-A4A2-401D-8650-ACFF10C38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"/>
            <a:ext cx="11917680" cy="670560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r>
              <a:rPr lang="ru-RU" sz="2000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  <a:t>Раздел 1</a:t>
            </a:r>
            <a:r>
              <a:rPr lang="ru-RU" sz="2000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  <a:t>. Участие в инновационной (экспериментальной) деятельности.</a:t>
            </a:r>
            <a:br>
              <a:rPr lang="ru-RU" sz="2000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  <a:t>Раздел 2</a:t>
            </a:r>
            <a:r>
              <a:rPr lang="ru-RU" sz="2000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  <a:t>. Наставничество  </a:t>
            </a:r>
            <a:br>
              <a:rPr lang="ru-RU" sz="2000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  <a:t>Раздел 3. </a:t>
            </a:r>
            <a:r>
              <a:rPr lang="ru-RU" sz="2000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  <a:t>Наличие публикаций.</a:t>
            </a:r>
            <a:br>
              <a:rPr lang="ru-RU" sz="2000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  <a:t>Раздел 4. </a:t>
            </a:r>
            <a:r>
              <a:rPr lang="ru-RU" sz="2000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в: конкурсах, выставках, турнирах, соревнованиях, акциях, фестивалях.</a:t>
            </a:r>
            <a:br>
              <a:rPr lang="ru-RU" sz="2000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  <a:t>Раздел 5</a:t>
            </a:r>
            <a:r>
              <a:rPr lang="ru-RU" sz="2000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  <a:t>. Наличие авторских программ, методических пособий.</a:t>
            </a:r>
            <a:br>
              <a:rPr lang="ru-RU" sz="2000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  <a:t>Раздел 6. </a:t>
            </a:r>
            <a:r>
              <a:rPr lang="ru-RU" sz="2000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(очно).</a:t>
            </a:r>
            <a:br>
              <a:rPr lang="ru-RU" sz="2000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  <a:t>Раздел 7. </a:t>
            </a:r>
            <a:r>
              <a:rPr lang="ru-RU" sz="2000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занятий, мастер- классов, мероприятий.</a:t>
            </a:r>
            <a:br>
              <a:rPr lang="ru-RU" sz="2000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  <a:t>Раздел 8. </a:t>
            </a:r>
            <a:r>
              <a:rPr lang="ru-RU" sz="2000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  <a:t>Экспертная деятельность.</a:t>
            </a:r>
            <a:br>
              <a:rPr lang="ru-RU" sz="2000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  <a:t>Раздел 9. </a:t>
            </a:r>
            <a:r>
              <a:rPr lang="ru-RU" sz="2000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  <a:t>Общественно – педагогическая активность педагога: участие в комиссиях, педагогических сообществах, в жюри конкурсов</a:t>
            </a:r>
            <a:br>
              <a:rPr lang="ru-RU" sz="2000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  <a:t>Раздел 10. </a:t>
            </a:r>
            <a:r>
              <a:rPr lang="ru-RU" sz="2000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воспитанниками.</a:t>
            </a:r>
            <a:br>
              <a:rPr lang="ru-RU" sz="2000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  <a:t>Раздел 11. </a:t>
            </a:r>
            <a:r>
              <a:rPr lang="ru-RU" sz="2000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 с родителями.</a:t>
            </a:r>
            <a:br>
              <a:rPr lang="ru-RU" sz="2000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  <a:t>Раздел 12. </a:t>
            </a:r>
            <a:r>
              <a:rPr lang="ru-RU" sz="2000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  <a:t>Работа с детьми из социально – неблагополучных семей.</a:t>
            </a:r>
            <a:br>
              <a:rPr lang="ru-RU" sz="2000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  <a:t>Раздел 13. </a:t>
            </a:r>
            <a:r>
              <a:rPr lang="ru-RU" sz="2000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конкурсах.</a:t>
            </a:r>
            <a:br>
              <a:rPr lang="ru-RU" sz="2000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  <a:t>Раздел 14. </a:t>
            </a:r>
            <a:r>
              <a:rPr lang="ru-RU" sz="2000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  <a:t>Награды и поощрения.</a:t>
            </a:r>
            <a:br>
              <a:rPr lang="ru-RU" sz="2000" dirty="0">
                <a:solidFill>
                  <a:srgbClr val="131E0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131E0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68296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360AED-47B7-409C-9A3A-0E05474D6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9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Раздел 8.</a:t>
            </a:r>
            <a:br>
              <a:rPr lang="ru-RU" sz="49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Экспертная деятельность</a:t>
            </a: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dirty="0">
                <a:latin typeface="Times New Roman" pitchFamily="18" charset="0"/>
                <a:cs typeface="Times New Roman" pitchFamily="18" charset="0"/>
              </a:rPr>
            </a:br>
            <a:endParaRPr lang="ru-RU" sz="49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02214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1FD838C-C5BC-4274-B4FF-E76DBE2BF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909" y="1347151"/>
            <a:ext cx="3915811" cy="5391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CB3730E-3A7A-425A-8343-EF8475CA8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Раздел 9.</a:t>
            </a:r>
            <a:b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Общественная активность педагога:</a:t>
            </a:r>
            <a:b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экспертных комиссиях, в жюри конкурсов, депутатская деятельность и т. д.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07385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9A9FF5F-E07A-4105-8E63-5B2F40D6E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365125"/>
            <a:ext cx="1190126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Раздел 10</a:t>
            </a:r>
            <a:b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801C5A9-B796-4425-BB5E-2965377C32A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2529" y="1315166"/>
            <a:ext cx="3887953" cy="5352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2C12B8B-004A-4E0C-94B7-91124C399C7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7779" y="1315169"/>
            <a:ext cx="3887952" cy="5352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0797117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9EDE695-7FCF-44CE-AD62-4D58B5504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342" y="365125"/>
            <a:ext cx="4536658" cy="6246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B50443C-2133-4D5C-B220-73AFA4C80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834" y="422835"/>
            <a:ext cx="4452824" cy="6130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5636760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DF867A-1A55-435C-B170-94F581063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 11. </a:t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взаимодействия с родителями.</a:t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9EC57F6-5F12-47AF-9570-88BFAAC5AAC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9336" y="1311590"/>
            <a:ext cx="3890551" cy="5356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A3FA9D8-9F6A-4ACF-BC05-8D587E24F82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5940" y="1311590"/>
            <a:ext cx="3890551" cy="5356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8306180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69DF71-97C7-4FEE-98E6-C5948201D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42" y="365125"/>
            <a:ext cx="1194347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Раздел 12. </a:t>
            </a:r>
            <a:b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с детьми из социально – неблагополучных семей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068DB2E-9635-49DE-AF2D-04E0E172B54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96797" y="1217491"/>
            <a:ext cx="3831637" cy="5275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470264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A36B046-963B-4FDE-B0AE-3FCC4546C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828" y="365125"/>
            <a:ext cx="1142296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Раздел 13. </a:t>
            </a:r>
            <a:b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конкурсах.</a:t>
            </a:r>
            <a:b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EB92DED-D062-4E37-87DC-37C2F6A9542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9206" y="1027906"/>
            <a:ext cx="4020665" cy="5535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E6B1247-8558-4933-B99C-23A74EFD2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53046" y="424235"/>
            <a:ext cx="5106571" cy="7030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302312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ст.воспитатель\Рабочий стол\диплом лакшта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9972" y="602794"/>
            <a:ext cx="9174054" cy="57034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02312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2571F12-3632-4932-B36D-A7263997A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1" y="365125"/>
            <a:ext cx="1166211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Раздел 14. </a:t>
            </a:r>
            <a:b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Награды и поощрения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623B0AD-3B8E-4D8E-B8BE-ADF4926CFA0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8390" y="1165923"/>
            <a:ext cx="3967620" cy="5462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1D93C97-4B4C-4F8F-8649-05370B4D4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703286" y="322696"/>
            <a:ext cx="5306161" cy="7305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871049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3414A5A-DCB8-46F1-A698-D8A60276E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640" y="1127760"/>
            <a:ext cx="4892040" cy="5544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02A27B5-BC11-4576-9DA5-76BCA89E4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" y="1"/>
            <a:ext cx="11704320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 1.</a:t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в инновационной (экспериментальной) деятельности</a:t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6074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E62EED6-4BE1-42FA-AA12-67C4D9A6E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221" y="395605"/>
            <a:ext cx="4563204" cy="6282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A4863B1-2A8B-4E22-B484-C45669337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78" y="365125"/>
            <a:ext cx="4563205" cy="6282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000297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7A83E82-3DB9-4D7E-AC9A-F90C7B954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760" y="213360"/>
            <a:ext cx="4968240" cy="6462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74758AA-BE31-4F5E-A038-F03663431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560" y="282091"/>
            <a:ext cx="4511040" cy="6210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791300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61547DF-E953-4BFF-9F0A-7FD9A8AD9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6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Раздел 2.   </a:t>
            </a:r>
            <a:br>
              <a:rPr lang="ru-RU" sz="6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Наставничество</a:t>
            </a: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dirty="0">
                <a:latin typeface="Times New Roman" pitchFamily="18" charset="0"/>
                <a:cs typeface="Times New Roman" pitchFamily="18" charset="0"/>
              </a:rPr>
            </a:b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3506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15DFA0-98E0-4ECE-A3FB-23AD222E0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Раздел 3.</a:t>
            </a:r>
            <a:b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F3F32FB-857E-4ADE-9303-2B1D7BB35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320" y="1385284"/>
            <a:ext cx="3866562" cy="5323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68188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2FF9135-9FA3-4EDB-956A-28030643C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17086"/>
            <a:ext cx="4665778" cy="6423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50742FC-686A-44AC-8C8D-C3EB414CD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5871"/>
            <a:ext cx="4665777" cy="6423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4822719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135</Words>
  <Application>Microsoft Office PowerPoint</Application>
  <PresentationFormat>Произвольный</PresentationFormat>
  <Paragraphs>31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Администрация городского округа Саранск Департамент по социальной политике Управление образования МУ «Информационно- методический центр» Муниципальное дошкольное образовательное учреждение «Детский сад №85 комбинированного вида» </vt:lpstr>
      <vt:lpstr>       Инновационный педагогический опыт на тему: «Формирование патриотических чувств у дошкольников»   представлен на сайте:  https://upload2.schoolrm.ru/iblock/983/983c615972ce25a09985cbd4c04aa1ea/ped-opyt-Lakshtankina.docx  </vt:lpstr>
      <vt:lpstr>Содержание  Раздел 1. Участие в инновационной (экспериментальной) деятельности. Раздел 2. Наставничество   Раздел 3. Наличие публикаций. Раздел 4. Результаты участия воспитанников в: конкурсах, выставках, турнирах, соревнованиях, акциях, фестивалях. Раздел 5. Наличие авторских программ, методических пособий. Раздел 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(очно). Раздел 7. Проведение открытых занятий, мастер- классов, мероприятий. Раздел 8. Экспертная деятельность. Раздел 9. Общественно – педагогическая активность педагога: участие в комиссиях, педагогических сообществах, в жюри конкурсов Раздел 10. Позитивные результаты работы с воспитанниками. Раздел 11. Качество взаимодействия с родителями. Раздел 12. Работа с детьми из социально – неблагополучных семей. Раздел 13. Участие педагога в профессиональных конкурсах. Раздел 14. Награды и поощрения. </vt:lpstr>
      <vt:lpstr>Раздел 1. Участие в инновационной (экспериментальной) деятельности </vt:lpstr>
      <vt:lpstr>Слайд 5</vt:lpstr>
      <vt:lpstr>Слайд 6</vt:lpstr>
      <vt:lpstr>         Раздел 2.    Наставничество </vt:lpstr>
      <vt:lpstr>Раздел 3. Наличие публикаций </vt:lpstr>
      <vt:lpstr>Слайд 9</vt:lpstr>
      <vt:lpstr>Слайд 10</vt:lpstr>
      <vt:lpstr>Слайд 11</vt:lpstr>
      <vt:lpstr>Слайд 12</vt:lpstr>
      <vt:lpstr>Раздел 4. Результаты участия воспитанников в конкурсах, выставках, турнирах, соревнованиях, акциях, фестивалях</vt:lpstr>
      <vt:lpstr>Слайд 14</vt:lpstr>
      <vt:lpstr>Слайд 15</vt:lpstr>
      <vt:lpstr>Слайд 16</vt:lpstr>
      <vt:lpstr>Слайд 17</vt:lpstr>
      <vt:lpstr>Слайд 18</vt:lpstr>
      <vt:lpstr>Раздел 5. Наличие авторских программ, методических пособий </vt:lpstr>
      <vt:lpstr>Слайд 20</vt:lpstr>
      <vt:lpstr>Раздел 6. 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(очно). </vt:lpstr>
      <vt:lpstr>Слайд 22</vt:lpstr>
      <vt:lpstr>Слайд 23</vt:lpstr>
      <vt:lpstr>Слайд 24</vt:lpstr>
      <vt:lpstr>Слайд 25</vt:lpstr>
      <vt:lpstr>Слайд 26</vt:lpstr>
      <vt:lpstr>Раздел 7. Проведение открытых занятий, мастер- классов, мероприятий </vt:lpstr>
      <vt:lpstr>Слайд 28</vt:lpstr>
      <vt:lpstr>Слайд 29</vt:lpstr>
      <vt:lpstr>            Раздел 8. Экспертная деятельность </vt:lpstr>
      <vt:lpstr>Раздел 9. Общественная активность педагога: участие в экспертных комиссиях, в жюри конкурсов, депутатская деятельность и т. д. </vt:lpstr>
      <vt:lpstr>Раздел 10 Позитивные результаты работы с воспитанниками </vt:lpstr>
      <vt:lpstr>Слайд 33</vt:lpstr>
      <vt:lpstr>Раздел 11.  Качество взаимодействия с родителями. </vt:lpstr>
      <vt:lpstr>Раздел 12.  Работа с детьми из социально – неблагополучных семей </vt:lpstr>
      <vt:lpstr>Раздел 13.  Участие педагога в профессиональных конкурсах. </vt:lpstr>
      <vt:lpstr>Слайд 37</vt:lpstr>
      <vt:lpstr>Раздел 14.  Награды и поощрения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Администрация городского округа Саранска Департамент по социальной политике Управление образования МУ «Информационно- методический центр» Муниципальное дошкольное образовательное учреждение «Детский сад №85 комбинированного вида» </dc:title>
  <dc:creator>User</dc:creator>
  <cp:lastModifiedBy>ст.воспитатель</cp:lastModifiedBy>
  <cp:revision>9</cp:revision>
  <dcterms:created xsi:type="dcterms:W3CDTF">2021-09-02T05:50:55Z</dcterms:created>
  <dcterms:modified xsi:type="dcterms:W3CDTF">2021-09-03T11:52:43Z</dcterms:modified>
</cp:coreProperties>
</file>