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8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81627" y="852881"/>
            <a:ext cx="5317490" cy="1002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6483" y="2962655"/>
            <a:ext cx="2982595" cy="3209290"/>
          </a:xfrm>
          <a:custGeom>
            <a:avLst/>
            <a:gdLst/>
            <a:ahLst/>
            <a:cxnLst/>
            <a:rect l="l" t="t" r="r" b="b"/>
            <a:pathLst>
              <a:path w="2982595" h="3209290">
                <a:moveTo>
                  <a:pt x="2982468" y="0"/>
                </a:moveTo>
                <a:lnTo>
                  <a:pt x="2069592" y="912749"/>
                </a:lnTo>
              </a:path>
              <a:path w="2982595" h="3209290">
                <a:moveTo>
                  <a:pt x="2981833" y="227076"/>
                </a:moveTo>
                <a:lnTo>
                  <a:pt x="0" y="3208934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291572" y="3285743"/>
            <a:ext cx="1896745" cy="1896745"/>
          </a:xfrm>
          <a:custGeom>
            <a:avLst/>
            <a:gdLst/>
            <a:ahLst/>
            <a:cxnLst/>
            <a:rect l="l" t="t" r="r" b="b"/>
            <a:pathLst>
              <a:path w="1896745" h="1896745">
                <a:moveTo>
                  <a:pt x="1896491" y="0"/>
                </a:moveTo>
                <a:lnTo>
                  <a:pt x="0" y="189649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443209" y="3132581"/>
            <a:ext cx="1747520" cy="1821814"/>
          </a:xfrm>
          <a:custGeom>
            <a:avLst/>
            <a:gdLst/>
            <a:ahLst/>
            <a:cxnLst/>
            <a:rect l="l" t="t" r="r" b="b"/>
            <a:pathLst>
              <a:path w="1747520" h="1821814">
                <a:moveTo>
                  <a:pt x="1745742" y="0"/>
                </a:moveTo>
                <a:lnTo>
                  <a:pt x="0" y="1745741"/>
                </a:lnTo>
              </a:path>
              <a:path w="1747520" h="1821814">
                <a:moveTo>
                  <a:pt x="1747012" y="551687"/>
                </a:moveTo>
                <a:lnTo>
                  <a:pt x="477012" y="1821687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6564" y="365506"/>
            <a:ext cx="8167370" cy="1489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9824" y="2075433"/>
            <a:ext cx="11411585" cy="4053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s91sar.schoolrm.ru/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6102096" y="3047"/>
            <a:ext cx="6104255" cy="6175375"/>
            <a:chOff x="6102096" y="3047"/>
            <a:chExt cx="6104255" cy="6175375"/>
          </a:xfrm>
        </p:grpSpPr>
        <p:sp>
          <p:nvSpPr>
            <p:cNvPr id="4" name="object 4"/>
            <p:cNvSpPr/>
            <p:nvPr/>
          </p:nvSpPr>
          <p:spPr>
            <a:xfrm>
              <a:off x="8228076" y="9143"/>
              <a:ext cx="3810000" cy="3810000"/>
            </a:xfrm>
            <a:custGeom>
              <a:avLst/>
              <a:gdLst/>
              <a:ahLst/>
              <a:cxnLst/>
              <a:rect l="l" t="t" r="r" b="b"/>
              <a:pathLst>
                <a:path w="3810000" h="3810000">
                  <a:moveTo>
                    <a:pt x="3810000" y="0"/>
                  </a:moveTo>
                  <a:lnTo>
                    <a:pt x="0" y="381000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108192" y="91440"/>
              <a:ext cx="6080760" cy="6080760"/>
            </a:xfrm>
            <a:custGeom>
              <a:avLst/>
              <a:gdLst/>
              <a:ahLst/>
              <a:cxnLst/>
              <a:rect l="l" t="t" r="r" b="b"/>
              <a:pathLst>
                <a:path w="6080759" h="6080760">
                  <a:moveTo>
                    <a:pt x="6080633" y="0"/>
                  </a:moveTo>
                  <a:lnTo>
                    <a:pt x="0" y="6080658"/>
                  </a:lnTo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35952" y="228600"/>
              <a:ext cx="4953000" cy="4953000"/>
            </a:xfrm>
            <a:custGeom>
              <a:avLst/>
              <a:gdLst/>
              <a:ahLst/>
              <a:cxnLst/>
              <a:rect l="l" t="t" r="r" b="b"/>
              <a:pathLst>
                <a:path w="4953000" h="4953000">
                  <a:moveTo>
                    <a:pt x="4953000" y="0"/>
                  </a:moveTo>
                  <a:lnTo>
                    <a:pt x="0" y="495300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337298" y="32765"/>
              <a:ext cx="4853305" cy="4921250"/>
            </a:xfrm>
            <a:custGeom>
              <a:avLst/>
              <a:gdLst/>
              <a:ahLst/>
              <a:cxnLst/>
              <a:rect l="l" t="t" r="r" b="b"/>
              <a:pathLst>
                <a:path w="4853305" h="4921250">
                  <a:moveTo>
                    <a:pt x="4853051" y="0"/>
                  </a:moveTo>
                  <a:lnTo>
                    <a:pt x="0" y="4853051"/>
                  </a:lnTo>
                </a:path>
                <a:path w="4853305" h="4921250">
                  <a:moveTo>
                    <a:pt x="4852416" y="577595"/>
                  </a:moveTo>
                  <a:lnTo>
                    <a:pt x="509016" y="4920995"/>
                  </a:lnTo>
                </a:path>
              </a:pathLst>
            </a:custGeom>
            <a:ln w="320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24000" y="228600"/>
            <a:ext cx="9193530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2500" spc="-20">
                <a:solidFill>
                  <a:srgbClr val="000000"/>
                </a:solidFill>
              </a:rPr>
              <a:t>МУНИЦИПАЛЬНОЕ</a:t>
            </a:r>
            <a:r>
              <a:rPr sz="2500" spc="-60">
                <a:solidFill>
                  <a:srgbClr val="000000"/>
                </a:solidFill>
              </a:rPr>
              <a:t> </a:t>
            </a:r>
            <a:r>
              <a:rPr sz="2500" spc="-10" smtClean="0">
                <a:solidFill>
                  <a:srgbClr val="000000"/>
                </a:solidFill>
              </a:rPr>
              <a:t>ДОШКОЛЬНОЕ </a:t>
            </a:r>
            <a:r>
              <a:rPr sz="2500" spc="-10" dirty="0">
                <a:solidFill>
                  <a:srgbClr val="000000"/>
                </a:solidFill>
              </a:rPr>
              <a:t>ОБРАЗОВАТЕЛЬНОЕ</a:t>
            </a:r>
            <a:r>
              <a:rPr sz="2500" spc="-80" dirty="0">
                <a:solidFill>
                  <a:srgbClr val="000000"/>
                </a:solidFill>
              </a:rPr>
              <a:t> </a:t>
            </a:r>
            <a:r>
              <a:rPr sz="2500" spc="-10" dirty="0">
                <a:solidFill>
                  <a:srgbClr val="000000"/>
                </a:solidFill>
              </a:rPr>
              <a:t>УЧРЕЖДЕНИЕ</a:t>
            </a:r>
            <a:endParaRPr sz="2500"/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lang="ru-RU" sz="2500" dirty="0" smtClean="0">
                <a:solidFill>
                  <a:srgbClr val="000000"/>
                </a:solidFill>
              </a:rPr>
              <a:t>«</a:t>
            </a:r>
            <a:r>
              <a:rPr sz="2500" spc="-10" smtClean="0">
                <a:solidFill>
                  <a:srgbClr val="000000"/>
                </a:solidFill>
              </a:rPr>
              <a:t>ДЕТСКИЙ</a:t>
            </a:r>
            <a:r>
              <a:rPr sz="2500" spc="-85" smtClean="0">
                <a:solidFill>
                  <a:srgbClr val="000000"/>
                </a:solidFill>
              </a:rPr>
              <a:t> </a:t>
            </a:r>
            <a:r>
              <a:rPr sz="2500">
                <a:solidFill>
                  <a:srgbClr val="000000"/>
                </a:solidFill>
              </a:rPr>
              <a:t>САД</a:t>
            </a:r>
            <a:r>
              <a:rPr sz="2500" spc="-65">
                <a:solidFill>
                  <a:srgbClr val="000000"/>
                </a:solidFill>
              </a:rPr>
              <a:t> </a:t>
            </a:r>
            <a:r>
              <a:rPr lang="ru-RU" sz="2500" dirty="0" smtClean="0">
                <a:solidFill>
                  <a:srgbClr val="000000"/>
                </a:solidFill>
              </a:rPr>
              <a:t>№91 КОМПЕНСИРУЮЩЕГО ВИДА</a:t>
            </a:r>
            <a:r>
              <a:rPr sz="2500" smtClean="0">
                <a:solidFill>
                  <a:srgbClr val="000000"/>
                </a:solidFill>
              </a:rPr>
              <a:t>»</a:t>
            </a:r>
            <a:r>
              <a:rPr sz="2500" spc="-60" smtClean="0">
                <a:solidFill>
                  <a:srgbClr val="000000"/>
                </a:solidFill>
              </a:rPr>
              <a:t> </a:t>
            </a:r>
            <a:r>
              <a:rPr lang="ru-RU" sz="2500" dirty="0" smtClean="0">
                <a:solidFill>
                  <a:srgbClr val="000000"/>
                </a:solidFill>
              </a:rPr>
              <a:t>Г. САРАНСК</a:t>
            </a:r>
            <a:endParaRPr sz="2500"/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xfrm>
            <a:off x="369824" y="2075433"/>
            <a:ext cx="11411585" cy="4089838"/>
          </a:xfrm>
          <a:prstGeom prst="rect">
            <a:avLst/>
          </a:prstGeom>
        </p:spPr>
        <p:txBody>
          <a:bodyPr vert="horz" wrap="square" lIns="0" tIns="1098550" rIns="0" bIns="0" rtlCol="0">
            <a:spAutoFit/>
          </a:bodyPr>
          <a:lstStyle/>
          <a:p>
            <a:pPr marL="1046480" marR="5080" indent="2600325">
              <a:lnSpc>
                <a:spcPct val="1409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КРАТКАЯ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ПРЕЗЕНТАЦИЯ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АДАПТИРОВАННОЙ</a:t>
            </a:r>
            <a:r>
              <a:rPr sz="2400" spc="-1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ОБРАЗОВАТЕЛЬНОЙ</a:t>
            </a:r>
            <a:r>
              <a:rPr sz="2400" spc="-1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ПРОГРАММЫ</a:t>
            </a:r>
            <a:endParaRPr sz="2400">
              <a:latin typeface="Georgia"/>
              <a:cs typeface="Georgia"/>
            </a:endParaRPr>
          </a:p>
          <a:p>
            <a:pPr marL="224154" algn="ctr">
              <a:lnSpc>
                <a:spcPct val="100000"/>
              </a:lnSpc>
              <a:spcBef>
                <a:spcPts val="1175"/>
              </a:spcBef>
            </a:pPr>
            <a:r>
              <a:rPr sz="2400">
                <a:solidFill>
                  <a:srgbClr val="FFFFFF"/>
                </a:solidFill>
                <a:latin typeface="Georgia"/>
                <a:cs typeface="Georgia"/>
              </a:rPr>
              <a:t>ДОШКОЛЬНОГО</a:t>
            </a:r>
            <a:r>
              <a:rPr sz="2400" spc="-95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lang="ru-RU" sz="2400" spc="-95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smtClean="0">
                <a:solidFill>
                  <a:srgbClr val="FFFFFF"/>
                </a:solidFill>
                <a:latin typeface="Georgia"/>
                <a:cs typeface="Georgia"/>
              </a:rPr>
              <a:t>ОБРАЗОВАНИЯ</a:t>
            </a:r>
            <a:endParaRPr sz="2400">
              <a:latin typeface="Georgia"/>
              <a:cs typeface="Georgia"/>
            </a:endParaRPr>
          </a:p>
          <a:p>
            <a:pPr marL="224154" algn="ctr">
              <a:lnSpc>
                <a:spcPct val="100000"/>
              </a:lnSpc>
              <a:spcBef>
                <a:spcPts val="1175"/>
              </a:spcBef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ДЛЯ</a:t>
            </a:r>
            <a:r>
              <a:rPr sz="24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ДЕТЕЙ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С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УМСТВЕННОЙ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ОТСТАЛОСТЬЮ</a:t>
            </a:r>
            <a:endParaRPr sz="2400">
              <a:latin typeface="Georgia"/>
              <a:cs typeface="Georgia"/>
            </a:endParaRPr>
          </a:p>
          <a:p>
            <a:pPr marL="224154" algn="ctr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(ИНТЕЛЛЕКТУАЛЬНЫМИ</a:t>
            </a:r>
            <a:r>
              <a:rPr sz="2400" spc="-9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НАРУШЕНИЯМИ)</a:t>
            </a:r>
            <a:endParaRPr sz="2400">
              <a:latin typeface="Georgia"/>
              <a:cs typeface="Georgia"/>
            </a:endParaRPr>
          </a:p>
          <a:p>
            <a:pPr marL="223520" algn="ctr">
              <a:lnSpc>
                <a:spcPct val="100000"/>
              </a:lnSpc>
              <a:spcBef>
                <a:spcPts val="1175"/>
              </a:spcBef>
            </a:pPr>
            <a:r>
              <a:rPr sz="2400" i="1" dirty="0">
                <a:solidFill>
                  <a:srgbClr val="FFFFFF"/>
                </a:solidFill>
                <a:latin typeface="Georgia"/>
                <a:cs typeface="Georgia"/>
              </a:rPr>
              <a:t>(далее-</a:t>
            </a:r>
            <a:r>
              <a:rPr sz="2400" i="1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i="1" spc="-25" dirty="0">
                <a:solidFill>
                  <a:srgbClr val="FFFFFF"/>
                </a:solidFill>
                <a:latin typeface="Georgia"/>
                <a:cs typeface="Georgia"/>
              </a:rPr>
              <a:t>УО)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28369" marR="5080" indent="-916305">
              <a:lnSpc>
                <a:spcPct val="100000"/>
              </a:lnSpc>
              <a:spcBef>
                <a:spcPts val="105"/>
              </a:spcBef>
            </a:pPr>
            <a:r>
              <a:rPr dirty="0"/>
              <a:t>РАБОЧАЯ</a:t>
            </a:r>
            <a:r>
              <a:rPr spc="-55" dirty="0"/>
              <a:t> </a:t>
            </a:r>
            <a:r>
              <a:rPr spc="-10" dirty="0"/>
              <a:t>ПРОГРАММА ВОСПИТАНИЯ</a:t>
            </a:r>
            <a:r>
              <a:rPr b="0" spc="-10" dirty="0">
                <a:latin typeface="Georgia"/>
                <a:cs typeface="Georgi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5113" y="3014217"/>
            <a:ext cx="939038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Georgia"/>
                <a:cs typeface="Georgia"/>
              </a:rPr>
              <a:t>ЦЕЛЬ:</a:t>
            </a:r>
            <a:r>
              <a:rPr sz="2800" b="1" spc="-65" dirty="0">
                <a:latin typeface="Georgia"/>
                <a:cs typeface="Georgia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личностное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развитие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дошкольников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ОВЗ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(УО)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и </a:t>
            </a:r>
            <a:r>
              <a:rPr sz="2800" dirty="0">
                <a:latin typeface="Times New Roman"/>
                <a:cs typeface="Times New Roman"/>
              </a:rPr>
              <a:t>создание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условий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для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их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позитивной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социализации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на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основе </a:t>
            </a:r>
            <a:r>
              <a:rPr sz="2800" dirty="0">
                <a:latin typeface="Times New Roman"/>
                <a:cs typeface="Times New Roman"/>
              </a:rPr>
              <a:t>базовых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ценностей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российского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общества.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3139" y="1341246"/>
            <a:ext cx="85509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ВЗАИМОДЕЙСТВИЕ</a:t>
            </a:r>
            <a:r>
              <a:rPr spc="-85" dirty="0"/>
              <a:t> </a:t>
            </a:r>
            <a:r>
              <a:rPr dirty="0"/>
              <a:t>С</a:t>
            </a:r>
            <a:r>
              <a:rPr spc="-25" dirty="0"/>
              <a:t> </a:t>
            </a:r>
            <a:r>
              <a:rPr spc="-10" dirty="0"/>
              <a:t>РОДИТЕЛЯМИ</a:t>
            </a:r>
            <a:r>
              <a:rPr b="0" spc="-10" dirty="0">
                <a:latin typeface="Georgia"/>
                <a:cs typeface="Georgi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5113" y="2665222"/>
            <a:ext cx="9160510" cy="2055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36645" marR="5080" indent="-3082290">
              <a:lnSpc>
                <a:spcPct val="100000"/>
              </a:lnSpc>
              <a:spcBef>
                <a:spcPts val="95"/>
              </a:spcBef>
            </a:pPr>
            <a:r>
              <a:rPr sz="2800" b="1" i="1" dirty="0">
                <a:latin typeface="Georgia"/>
                <a:cs typeface="Georgia"/>
              </a:rPr>
              <a:t>ЕДИНСТВО</a:t>
            </a:r>
            <a:r>
              <a:rPr sz="2800" b="1" i="1" spc="-110" dirty="0">
                <a:latin typeface="Georgia"/>
                <a:cs typeface="Georgia"/>
              </a:rPr>
              <a:t> </a:t>
            </a:r>
            <a:r>
              <a:rPr sz="2800" b="1" i="1" spc="-10" dirty="0">
                <a:latin typeface="Georgia"/>
                <a:cs typeface="Georgia"/>
              </a:rPr>
              <a:t>ПОДХОДОВ</a:t>
            </a:r>
            <a:r>
              <a:rPr sz="2800" b="1" i="1" spc="-110" dirty="0">
                <a:latin typeface="Georgia"/>
                <a:cs typeface="Georgia"/>
              </a:rPr>
              <a:t> </a:t>
            </a:r>
            <a:r>
              <a:rPr sz="2800" b="1" i="1" dirty="0">
                <a:latin typeface="Georgia"/>
                <a:cs typeface="Georgia"/>
              </a:rPr>
              <a:t>К</a:t>
            </a:r>
            <a:r>
              <a:rPr sz="2800" b="1" i="1" spc="-130" dirty="0">
                <a:latin typeface="Georgia"/>
                <a:cs typeface="Georgia"/>
              </a:rPr>
              <a:t> </a:t>
            </a:r>
            <a:r>
              <a:rPr sz="2800" b="1" i="1" spc="-10" dirty="0">
                <a:latin typeface="Georgia"/>
                <a:cs typeface="Georgia"/>
              </a:rPr>
              <a:t>ВОСПИТАНИЮ</a:t>
            </a:r>
            <a:r>
              <a:rPr sz="2800" b="1" i="1" spc="-110" dirty="0">
                <a:latin typeface="Georgia"/>
                <a:cs typeface="Georgia"/>
              </a:rPr>
              <a:t> </a:t>
            </a:r>
            <a:r>
              <a:rPr sz="2800" b="1" i="1" spc="-50" dirty="0">
                <a:latin typeface="Georgia"/>
                <a:cs typeface="Georgia"/>
              </a:rPr>
              <a:t>И </a:t>
            </a:r>
            <a:r>
              <a:rPr sz="2800" b="1" i="1" spc="-10" dirty="0">
                <a:latin typeface="Georgia"/>
                <a:cs typeface="Georgia"/>
              </a:rPr>
              <a:t>ОБУЧЕНИЮ</a:t>
            </a:r>
            <a:endParaRPr sz="2800">
              <a:latin typeface="Georgia"/>
              <a:cs typeface="Georgia"/>
            </a:endParaRPr>
          </a:p>
          <a:p>
            <a:pPr marL="469265" indent="-456565">
              <a:lnSpc>
                <a:spcPct val="100000"/>
              </a:lnSpc>
              <a:spcBef>
                <a:spcPts val="1275"/>
              </a:spcBef>
              <a:buClr>
                <a:srgbClr val="FFFFFF"/>
              </a:buClr>
              <a:buSzPct val="80357"/>
              <a:buFont typeface="Arial MT"/>
              <a:buChar char="•"/>
              <a:tabLst>
                <a:tab pos="469265" algn="l"/>
              </a:tabLst>
            </a:pPr>
            <a:r>
              <a:rPr sz="2800" spc="-25" dirty="0">
                <a:latin typeface="Georgia"/>
                <a:cs typeface="Georgia"/>
              </a:rPr>
              <a:t>Психолого-</a:t>
            </a:r>
            <a:r>
              <a:rPr sz="2800" spc="-10" dirty="0">
                <a:latin typeface="Georgia"/>
                <a:cs typeface="Georgia"/>
              </a:rPr>
              <a:t>педагогическая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поддержка</a:t>
            </a:r>
            <a:r>
              <a:rPr sz="2800" spc="-7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семьи</a:t>
            </a:r>
            <a:endParaRPr sz="2800">
              <a:latin typeface="Georgia"/>
              <a:cs typeface="Georgia"/>
            </a:endParaRPr>
          </a:p>
          <a:p>
            <a:pPr marL="469265" indent="-456565">
              <a:lnSpc>
                <a:spcPct val="100000"/>
              </a:lnSpc>
              <a:spcBef>
                <a:spcPts val="1270"/>
              </a:spcBef>
              <a:buClr>
                <a:srgbClr val="FFFFFF"/>
              </a:buClr>
              <a:buSzPct val="80357"/>
              <a:buFont typeface="Arial MT"/>
              <a:buChar char="•"/>
              <a:tabLst>
                <a:tab pos="469265" algn="l"/>
              </a:tabLst>
            </a:pPr>
            <a:r>
              <a:rPr sz="2800" dirty="0">
                <a:latin typeface="Georgia"/>
                <a:cs typeface="Georgia"/>
              </a:rPr>
              <a:t>Повышение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компетентности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родителей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89075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105"/>
              </a:spcBef>
            </a:pPr>
            <a:r>
              <a:rPr dirty="0"/>
              <a:t>ФОРМЫ</a:t>
            </a:r>
            <a:r>
              <a:rPr spc="-25" dirty="0"/>
              <a:t> </a:t>
            </a:r>
            <a:r>
              <a:rPr dirty="0"/>
              <a:t>РАБОТЫ</a:t>
            </a:r>
            <a:r>
              <a:rPr spc="-15" dirty="0"/>
              <a:t> </a:t>
            </a:r>
            <a:r>
              <a:rPr dirty="0"/>
              <a:t>С </a:t>
            </a:r>
            <a:r>
              <a:rPr spc="-10" dirty="0"/>
              <a:t>РОДИТЕЛЯМИ</a:t>
            </a:r>
            <a:r>
              <a:rPr b="0" spc="-10" dirty="0">
                <a:latin typeface="Georgia"/>
                <a:cs typeface="Georgi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5113" y="2392171"/>
            <a:ext cx="37820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97175" algn="l"/>
              </a:tabLst>
            </a:pPr>
            <a:r>
              <a:rPr sz="2400" b="1" spc="-10" dirty="0">
                <a:latin typeface="Times New Roman"/>
                <a:cs typeface="Times New Roman"/>
              </a:rPr>
              <a:t>Индивидуальные</a:t>
            </a:r>
            <a:r>
              <a:rPr sz="2400" b="1" dirty="0">
                <a:latin typeface="Times New Roman"/>
                <a:cs typeface="Times New Roman"/>
              </a:rPr>
              <a:t>	</a:t>
            </a:r>
            <a:r>
              <a:rPr sz="2400" b="1" spc="-10" dirty="0">
                <a:latin typeface="Times New Roman"/>
                <a:cs typeface="Times New Roman"/>
              </a:rPr>
              <a:t>формы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9023" y="2392171"/>
            <a:ext cx="5591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4510" algn="l"/>
                <a:tab pos="2249805" algn="l"/>
                <a:tab pos="4151629" algn="l"/>
              </a:tabLst>
            </a:pPr>
            <a:r>
              <a:rPr sz="2400" spc="-50" dirty="0">
                <a:latin typeface="Times New Roman"/>
                <a:cs typeface="Times New Roman"/>
              </a:rPr>
              <a:t>–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первичное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(повторное)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психолого-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85113" y="2757932"/>
            <a:ext cx="9706610" cy="310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педагогическое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обследование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ребенка,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консультации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родителей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(законных </a:t>
            </a:r>
            <a:r>
              <a:rPr sz="2400" dirty="0">
                <a:latin typeface="Times New Roman"/>
                <a:cs typeface="Times New Roman"/>
              </a:rPr>
              <a:t>представителей),</a:t>
            </a:r>
            <a:r>
              <a:rPr sz="2400" spc="32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обучение</a:t>
            </a:r>
            <a:r>
              <a:rPr sz="2400" spc="30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родителей</a:t>
            </a:r>
            <a:r>
              <a:rPr sz="2400" spc="32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(законных</a:t>
            </a:r>
            <a:r>
              <a:rPr sz="2400" spc="315" dirty="0">
                <a:latin typeface="Times New Roman"/>
                <a:cs typeface="Times New Roman"/>
              </a:rPr>
              <a:t>   </a:t>
            </a:r>
            <a:r>
              <a:rPr sz="2400" spc="-10" dirty="0">
                <a:latin typeface="Times New Roman"/>
                <a:cs typeface="Times New Roman"/>
              </a:rPr>
              <a:t>представителей) </a:t>
            </a:r>
            <a:r>
              <a:rPr sz="2400" dirty="0">
                <a:latin typeface="Times New Roman"/>
                <a:cs typeface="Times New Roman"/>
              </a:rPr>
              <a:t>педагогическим</a:t>
            </a:r>
            <a:r>
              <a:rPr sz="2400" spc="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технологиям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коррекционно-</a:t>
            </a:r>
            <a:r>
              <a:rPr sz="2400" dirty="0">
                <a:latin typeface="Times New Roman"/>
                <a:cs typeface="Times New Roman"/>
              </a:rPr>
              <a:t>развивающего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обучения</a:t>
            </a:r>
            <a:r>
              <a:rPr sz="2400" spc="85" dirty="0">
                <a:latin typeface="Times New Roman"/>
                <a:cs typeface="Times New Roman"/>
              </a:rPr>
              <a:t>  </a:t>
            </a:r>
            <a:r>
              <a:rPr sz="2400" spc="-50" dirty="0">
                <a:latin typeface="Times New Roman"/>
                <a:cs typeface="Times New Roman"/>
              </a:rPr>
              <a:t>и </a:t>
            </a:r>
            <a:r>
              <a:rPr sz="2400" dirty="0">
                <a:latin typeface="Times New Roman"/>
                <a:cs typeface="Times New Roman"/>
              </a:rPr>
              <a:t>воспитания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обучающихся.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175"/>
              </a:spcBef>
            </a:pPr>
            <a:r>
              <a:rPr sz="2400" b="1" dirty="0">
                <a:latin typeface="Times New Roman"/>
                <a:cs typeface="Times New Roman"/>
              </a:rPr>
              <a:t>Групповые</a:t>
            </a:r>
            <a:r>
              <a:rPr sz="2400" b="1" spc="295" dirty="0">
                <a:latin typeface="Times New Roman"/>
                <a:cs typeface="Times New Roman"/>
              </a:rPr>
              <a:t>  </a:t>
            </a:r>
            <a:r>
              <a:rPr sz="2400" b="1" dirty="0">
                <a:latin typeface="Times New Roman"/>
                <a:cs typeface="Times New Roman"/>
              </a:rPr>
              <a:t>формы</a:t>
            </a:r>
            <a:r>
              <a:rPr sz="2400" b="1" spc="2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285" dirty="0">
                <a:latin typeface="Times New Roman"/>
                <a:cs typeface="Times New Roman"/>
              </a:rPr>
              <a:t>  </a:t>
            </a:r>
            <a:r>
              <a:rPr sz="2400" spc="-45" dirty="0">
                <a:latin typeface="Times New Roman"/>
                <a:cs typeface="Times New Roman"/>
              </a:rPr>
              <a:t>консультативно-</a:t>
            </a:r>
            <a:r>
              <a:rPr sz="2400" dirty="0">
                <a:latin typeface="Times New Roman"/>
                <a:cs typeface="Times New Roman"/>
              </a:rPr>
              <a:t>рекомендательная;</a:t>
            </a:r>
            <a:r>
              <a:rPr sz="2400" spc="28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лекционно- </a:t>
            </a:r>
            <a:r>
              <a:rPr sz="2400" dirty="0">
                <a:latin typeface="Times New Roman"/>
                <a:cs typeface="Times New Roman"/>
              </a:rPr>
              <a:t>просветительская;</a:t>
            </a:r>
            <a:r>
              <a:rPr sz="2400" spc="4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практические</a:t>
            </a:r>
            <a:r>
              <a:rPr sz="2400" spc="4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занятия</a:t>
            </a:r>
            <a:r>
              <a:rPr sz="2400" spc="4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4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родителей</a:t>
            </a:r>
            <a:r>
              <a:rPr sz="2400" spc="484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(законных </a:t>
            </a:r>
            <a:r>
              <a:rPr sz="2400" dirty="0">
                <a:latin typeface="Times New Roman"/>
                <a:cs typeface="Times New Roman"/>
              </a:rPr>
              <a:t>представителей);</a:t>
            </a:r>
            <a:r>
              <a:rPr sz="2400" spc="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ДОО</a:t>
            </a:r>
            <a:r>
              <a:rPr sz="2400" spc="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«круглых</a:t>
            </a:r>
            <a:r>
              <a:rPr sz="2400" spc="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столов»,</a:t>
            </a:r>
            <a:r>
              <a:rPr sz="2400" spc="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родительских</a:t>
            </a:r>
            <a:r>
              <a:rPr sz="2400" spc="5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конференций, </a:t>
            </a:r>
            <a:r>
              <a:rPr sz="2400" dirty="0">
                <a:latin typeface="Times New Roman"/>
                <a:cs typeface="Times New Roman"/>
              </a:rPr>
              <a:t>детских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утренников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праздников.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2610" y="2218436"/>
            <a:ext cx="9119870" cy="29309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2800" b="1" i="1" dirty="0">
                <a:latin typeface="Georgia"/>
                <a:cs typeface="Georgia"/>
              </a:rPr>
              <a:t>ВОПРОСЫ,</a:t>
            </a:r>
            <a:r>
              <a:rPr sz="2800" b="1" i="1" spc="-120" dirty="0">
                <a:latin typeface="Georgia"/>
                <a:cs typeface="Georgia"/>
              </a:rPr>
              <a:t> </a:t>
            </a:r>
            <a:r>
              <a:rPr sz="2800" b="1" i="1" spc="-10" dirty="0">
                <a:latin typeface="Georgia"/>
                <a:cs typeface="Georgia"/>
              </a:rPr>
              <a:t>ПРЕДЛОЖЕНИЯ</a:t>
            </a:r>
            <a:r>
              <a:rPr sz="2800" b="1" i="1" spc="-105" dirty="0">
                <a:latin typeface="Georgia"/>
                <a:cs typeface="Georgia"/>
              </a:rPr>
              <a:t> </a:t>
            </a:r>
            <a:r>
              <a:rPr sz="2800" b="1" i="1" dirty="0">
                <a:latin typeface="Georgia"/>
                <a:cs typeface="Georgia"/>
              </a:rPr>
              <a:t>И</a:t>
            </a:r>
            <a:r>
              <a:rPr sz="2800" b="1" i="1" spc="-130" dirty="0">
                <a:latin typeface="Georgia"/>
                <a:cs typeface="Georgia"/>
              </a:rPr>
              <a:t> </a:t>
            </a:r>
            <a:r>
              <a:rPr sz="2800" b="1" i="1" spc="-10" dirty="0">
                <a:latin typeface="Georgia"/>
                <a:cs typeface="Georgia"/>
              </a:rPr>
              <a:t>ЗАМЕЧАНИЯ</a:t>
            </a:r>
            <a:r>
              <a:rPr sz="2800" b="1" i="1" spc="-125" dirty="0">
                <a:latin typeface="Georgia"/>
                <a:cs typeface="Georgia"/>
              </a:rPr>
              <a:t> </a:t>
            </a:r>
            <a:r>
              <a:rPr sz="2800" b="1" i="1" spc="-50" dirty="0">
                <a:latin typeface="Georgia"/>
                <a:cs typeface="Georgia"/>
              </a:rPr>
              <a:t>К </a:t>
            </a:r>
            <a:r>
              <a:rPr sz="2800" b="1" i="1" spc="-20" dirty="0">
                <a:latin typeface="Georgia"/>
                <a:cs typeface="Georgia"/>
              </a:rPr>
              <a:t>АДАПТИРОВАННОЙ</a:t>
            </a:r>
            <a:r>
              <a:rPr sz="2800" b="1" i="1" spc="-55" dirty="0">
                <a:latin typeface="Georgia"/>
                <a:cs typeface="Georgia"/>
              </a:rPr>
              <a:t> </a:t>
            </a:r>
            <a:r>
              <a:rPr sz="2800" b="1" i="1" spc="-10" dirty="0">
                <a:latin typeface="Georgia"/>
                <a:cs typeface="Georgia"/>
              </a:rPr>
              <a:t>ОБРАЗОВАТЕЛЬНОЙ </a:t>
            </a:r>
            <a:r>
              <a:rPr sz="2800" b="1" i="1" dirty="0">
                <a:latin typeface="Georgia"/>
                <a:cs typeface="Georgia"/>
              </a:rPr>
              <a:t>ПРОГРАММЕ</a:t>
            </a:r>
            <a:r>
              <a:rPr sz="2800" b="1" i="1" spc="-140" dirty="0">
                <a:latin typeface="Georgia"/>
                <a:cs typeface="Georgia"/>
              </a:rPr>
              <a:t> </a:t>
            </a:r>
            <a:r>
              <a:rPr sz="2800" b="1" i="1" dirty="0">
                <a:latin typeface="Georgia"/>
                <a:cs typeface="Georgia"/>
              </a:rPr>
              <a:t>ВАШИХ</a:t>
            </a:r>
            <a:r>
              <a:rPr sz="2800" b="1" i="1" spc="-140" dirty="0">
                <a:latin typeface="Georgia"/>
                <a:cs typeface="Georgia"/>
              </a:rPr>
              <a:t> </a:t>
            </a:r>
            <a:r>
              <a:rPr sz="2800" b="1" i="1" dirty="0">
                <a:latin typeface="Georgia"/>
                <a:cs typeface="Georgia"/>
              </a:rPr>
              <a:t>ДЕТЕЙ,</a:t>
            </a:r>
            <a:r>
              <a:rPr sz="2800" b="1" i="1" spc="-120" dirty="0">
                <a:latin typeface="Georgia"/>
                <a:cs typeface="Georgia"/>
              </a:rPr>
              <a:t> </a:t>
            </a:r>
            <a:r>
              <a:rPr sz="2800" b="1" i="1" spc="-10" dirty="0">
                <a:latin typeface="Georgia"/>
                <a:cs typeface="Georgia"/>
              </a:rPr>
              <a:t>МОЖНО</a:t>
            </a:r>
            <a:endParaRPr sz="2800">
              <a:latin typeface="Georgia"/>
              <a:cs typeface="Georgia"/>
            </a:endParaRPr>
          </a:p>
          <a:p>
            <a:pPr marL="2540" algn="ctr">
              <a:lnSpc>
                <a:spcPct val="100000"/>
              </a:lnSpc>
            </a:pPr>
            <a:r>
              <a:rPr sz="2800" b="1" i="1" spc="-10" dirty="0">
                <a:latin typeface="Georgia"/>
                <a:cs typeface="Georgia"/>
              </a:rPr>
              <a:t>ВЫРАЗИТЬ</a:t>
            </a:r>
            <a:r>
              <a:rPr sz="2800" b="1" i="1" spc="-80" dirty="0">
                <a:latin typeface="Georgia"/>
                <a:cs typeface="Georgia"/>
              </a:rPr>
              <a:t> </a:t>
            </a:r>
            <a:r>
              <a:rPr sz="2800" b="1" i="1" dirty="0">
                <a:latin typeface="Georgia"/>
                <a:cs typeface="Georgia"/>
              </a:rPr>
              <a:t>ПО</a:t>
            </a:r>
            <a:r>
              <a:rPr sz="2800" b="1" i="1" spc="-75" dirty="0">
                <a:latin typeface="Georgia"/>
                <a:cs typeface="Georgia"/>
              </a:rPr>
              <a:t> </a:t>
            </a:r>
            <a:r>
              <a:rPr sz="2800" b="1" i="1" spc="-10" dirty="0">
                <a:latin typeface="Georgia"/>
                <a:cs typeface="Georgia"/>
              </a:rPr>
              <a:t>ТЕЛЕФОНУ:</a:t>
            </a:r>
            <a:endParaRPr sz="2800">
              <a:latin typeface="Georgia"/>
              <a:cs typeface="Georgia"/>
            </a:endParaRPr>
          </a:p>
          <a:p>
            <a:pPr marL="3810" algn="ctr">
              <a:lnSpc>
                <a:spcPct val="100000"/>
              </a:lnSpc>
              <a:spcBef>
                <a:spcPts val="1275"/>
              </a:spcBef>
            </a:pPr>
            <a:r>
              <a:rPr sz="2800" b="1" i="1">
                <a:latin typeface="Georgia"/>
                <a:cs typeface="Georgia"/>
              </a:rPr>
              <a:t>8</a:t>
            </a:r>
            <a:r>
              <a:rPr sz="2800" b="1" i="1" spc="50">
                <a:latin typeface="Georgia"/>
                <a:cs typeface="Georgia"/>
              </a:rPr>
              <a:t> </a:t>
            </a:r>
            <a:r>
              <a:rPr sz="2800" b="1" i="1" spc="-10" smtClean="0">
                <a:latin typeface="Georgia"/>
                <a:cs typeface="Georgia"/>
              </a:rPr>
              <a:t>(</a:t>
            </a:r>
            <a:r>
              <a:rPr lang="ru-RU" sz="2800" b="1" i="1" spc="-10" dirty="0" smtClean="0">
                <a:latin typeface="Georgia"/>
                <a:cs typeface="Georgia"/>
              </a:rPr>
              <a:t>8342)73-05-80</a:t>
            </a:r>
            <a:endParaRPr sz="28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1275"/>
              </a:spcBef>
            </a:pPr>
            <a:r>
              <a:rPr sz="2800" b="1" i="1" dirty="0">
                <a:latin typeface="Georgia"/>
                <a:cs typeface="Georgia"/>
              </a:rPr>
              <a:t>ИЛИ</a:t>
            </a:r>
            <a:r>
              <a:rPr sz="2800" b="1" i="1" spc="-85" dirty="0">
                <a:latin typeface="Georgia"/>
                <a:cs typeface="Georgia"/>
              </a:rPr>
              <a:t> </a:t>
            </a:r>
            <a:r>
              <a:rPr sz="2800" b="1" i="1" spc="-10" dirty="0">
                <a:latin typeface="Georgia"/>
                <a:cs typeface="Georgia"/>
              </a:rPr>
              <a:t>ОСТАВИТЬ</a:t>
            </a:r>
            <a:r>
              <a:rPr sz="2800" b="1" i="1" spc="-65" dirty="0">
                <a:latin typeface="Georgia"/>
                <a:cs typeface="Georgia"/>
              </a:rPr>
              <a:t> </a:t>
            </a:r>
            <a:r>
              <a:rPr sz="2800" b="1" i="1" dirty="0">
                <a:latin typeface="Georgia"/>
                <a:cs typeface="Georgia"/>
              </a:rPr>
              <a:t>НА</a:t>
            </a:r>
            <a:r>
              <a:rPr sz="2800" b="1" i="1" spc="-60" dirty="0">
                <a:latin typeface="Georgia"/>
                <a:cs typeface="Georgia"/>
              </a:rPr>
              <a:t> </a:t>
            </a:r>
            <a:r>
              <a:rPr sz="2800" b="1" i="1">
                <a:latin typeface="Georgia"/>
                <a:cs typeface="Georgia"/>
              </a:rPr>
              <a:t>ЭТОМ</a:t>
            </a:r>
            <a:r>
              <a:rPr sz="2800" b="1" i="1" spc="-55">
                <a:latin typeface="Georgia"/>
                <a:cs typeface="Georgia"/>
              </a:rPr>
              <a:t> </a:t>
            </a:r>
            <a:r>
              <a:rPr sz="2800" b="1" i="1" spc="-20" smtClean="0">
                <a:latin typeface="Georgia"/>
                <a:cs typeface="Georgia"/>
              </a:rPr>
              <a:t>САЙТЕ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5200" y="5334000"/>
            <a:ext cx="58080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hlinkClick r:id="rId2"/>
              </a:rPr>
              <a:t>https://ds91sar.schoolrm.ru/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-3175"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ОБРАЗОВАТЕЛЬНАЯ</a:t>
            </a:r>
            <a:r>
              <a:rPr spc="-120" dirty="0"/>
              <a:t> </a:t>
            </a:r>
            <a:r>
              <a:rPr spc="-10" dirty="0"/>
              <a:t>ПРОГРАММА </a:t>
            </a:r>
            <a:r>
              <a:rPr dirty="0"/>
              <a:t>ДОШКОЛЬНОГО</a:t>
            </a:r>
            <a:r>
              <a:rPr spc="-70" dirty="0"/>
              <a:t> </a:t>
            </a:r>
            <a:r>
              <a:rPr spc="-10" dirty="0"/>
              <a:t>ОБРАЗОВАНИЯ </a:t>
            </a:r>
            <a:r>
              <a:rPr dirty="0"/>
              <a:t>РАЗРАБОТАНА</a:t>
            </a:r>
            <a:r>
              <a:rPr spc="-55" dirty="0"/>
              <a:t> </a:t>
            </a:r>
            <a:r>
              <a:rPr dirty="0"/>
              <a:t>В</a:t>
            </a:r>
            <a:r>
              <a:rPr spc="-40" dirty="0"/>
              <a:t> </a:t>
            </a:r>
            <a:r>
              <a:rPr dirty="0"/>
              <a:t>СООТВЕТСТВИИ</a:t>
            </a:r>
            <a:r>
              <a:rPr spc="-70" dirty="0"/>
              <a:t> </a:t>
            </a:r>
            <a:r>
              <a:rPr spc="-25" dirty="0"/>
              <a:t>С</a:t>
            </a:r>
            <a:r>
              <a:rPr b="0" spc="-25" dirty="0">
                <a:latin typeface="Georgia"/>
                <a:cs typeface="Georgi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5113" y="2665222"/>
            <a:ext cx="8471535" cy="274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3700" indent="-3810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93700" algn="l"/>
              </a:tabLst>
            </a:pPr>
            <a:r>
              <a:rPr sz="2800" b="1" spc="-10" dirty="0">
                <a:latin typeface="Georgia"/>
                <a:cs typeface="Georgia"/>
              </a:rPr>
              <a:t>Федеральным</a:t>
            </a:r>
            <a:r>
              <a:rPr sz="2800" b="1" spc="-120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государственным</a:t>
            </a:r>
            <a:endParaRPr sz="2800">
              <a:latin typeface="Georgia"/>
              <a:cs typeface="Georgia"/>
            </a:endParaRPr>
          </a:p>
          <a:p>
            <a:pPr marL="12700" marR="40005">
              <a:lnSpc>
                <a:spcPct val="100000"/>
              </a:lnSpc>
            </a:pPr>
            <a:r>
              <a:rPr sz="2800" b="1" dirty="0">
                <a:latin typeface="Georgia"/>
                <a:cs typeface="Georgia"/>
              </a:rPr>
              <a:t>образовательным</a:t>
            </a:r>
            <a:r>
              <a:rPr sz="2800" b="1" spc="-70" dirty="0">
                <a:latin typeface="Georgia"/>
                <a:cs typeface="Georgia"/>
              </a:rPr>
              <a:t> </a:t>
            </a:r>
            <a:r>
              <a:rPr sz="2800" b="1" dirty="0">
                <a:latin typeface="Georgia"/>
                <a:cs typeface="Georgia"/>
              </a:rPr>
              <a:t>стандартом</a:t>
            </a:r>
            <a:r>
              <a:rPr sz="2800" b="1" spc="-85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дошкольного образования</a:t>
            </a:r>
            <a:r>
              <a:rPr sz="2800" b="1" spc="-114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(ФГОС</a:t>
            </a:r>
            <a:r>
              <a:rPr sz="2800" spc="-90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ДО)</a:t>
            </a:r>
            <a:endParaRPr sz="2800">
              <a:latin typeface="Georgia"/>
              <a:cs typeface="Georgia"/>
            </a:endParaRPr>
          </a:p>
          <a:p>
            <a:pPr marL="440690" indent="-427990">
              <a:lnSpc>
                <a:spcPct val="100000"/>
              </a:lnSpc>
              <a:spcBef>
                <a:spcPts val="1275"/>
              </a:spcBef>
              <a:buAutoNum type="arabicPeriod" startAt="2"/>
              <a:tabLst>
                <a:tab pos="440690" algn="l"/>
              </a:tabLst>
            </a:pPr>
            <a:r>
              <a:rPr sz="2800" b="1" spc="-10" dirty="0">
                <a:latin typeface="Georgia"/>
                <a:cs typeface="Georgia"/>
              </a:rPr>
              <a:t>Федеральной</a:t>
            </a:r>
            <a:r>
              <a:rPr sz="2800" b="1" spc="-90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адаптированной</a:t>
            </a:r>
            <a:endParaRPr sz="28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2800" b="1" spc="-10" dirty="0">
                <a:latin typeface="Georgia"/>
                <a:cs typeface="Georgia"/>
              </a:rPr>
              <a:t>образовательной</a:t>
            </a:r>
            <a:r>
              <a:rPr sz="2800" b="1" spc="-130" dirty="0">
                <a:latin typeface="Georgia"/>
                <a:cs typeface="Georgia"/>
              </a:rPr>
              <a:t> </a:t>
            </a:r>
            <a:r>
              <a:rPr sz="2800" b="1" dirty="0">
                <a:latin typeface="Georgia"/>
                <a:cs typeface="Georgia"/>
              </a:rPr>
              <a:t>программой</a:t>
            </a:r>
            <a:r>
              <a:rPr sz="2800" b="1" spc="-125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дошкольного образования</a:t>
            </a:r>
            <a:r>
              <a:rPr sz="2800" b="1" spc="-12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(ФАОП</a:t>
            </a:r>
            <a:r>
              <a:rPr sz="2800" spc="-100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ДО)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1251" y="363093"/>
            <a:ext cx="67170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04315" algn="l"/>
              </a:tabLst>
            </a:pPr>
            <a:r>
              <a:rPr spc="-10" dirty="0">
                <a:solidFill>
                  <a:srgbClr val="000000"/>
                </a:solidFill>
                <a:latin typeface="Times New Roman"/>
                <a:cs typeface="Times New Roman"/>
              </a:rPr>
              <a:t>ЦЕЛЬ: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2800" b="0" dirty="0">
                <a:solidFill>
                  <a:srgbClr val="000000"/>
                </a:solidFill>
                <a:latin typeface="Times New Roman"/>
                <a:cs typeface="Times New Roman"/>
              </a:rPr>
              <a:t>ОБЕСПЕЧЕНИЕ</a:t>
            </a:r>
            <a:r>
              <a:rPr sz="2800" b="0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УСЛОВИЙ</a:t>
            </a:r>
            <a:r>
              <a:rPr sz="2800" b="0" spc="-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0" spc="-25" dirty="0">
                <a:solidFill>
                  <a:srgbClr val="000000"/>
                </a:solidFill>
                <a:latin typeface="Times New Roman"/>
                <a:cs typeface="Times New Roman"/>
              </a:rPr>
              <a:t>ДЛЯ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85113" y="851992"/>
            <a:ext cx="10133330" cy="5060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78585" marR="254000">
              <a:lnSpc>
                <a:spcPct val="100000"/>
              </a:lnSpc>
              <a:spcBef>
                <a:spcPts val="95"/>
              </a:spcBef>
            </a:pPr>
            <a:r>
              <a:rPr sz="2800" spc="-35" dirty="0">
                <a:latin typeface="Times New Roman"/>
                <a:cs typeface="Times New Roman"/>
              </a:rPr>
              <a:t>ДОШКОЛЬНОГО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ОБРАЗОВАНИЯ,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ОПРЕДЕЛЯЕМЫХ </a:t>
            </a:r>
            <a:r>
              <a:rPr sz="2800" dirty="0">
                <a:latin typeface="Times New Roman"/>
                <a:cs typeface="Times New Roman"/>
              </a:rPr>
              <a:t>ОБЩИМИ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ОСОБЫМИ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ПОТРЕБНОСТЯМИ </a:t>
            </a:r>
            <a:r>
              <a:rPr sz="2800" spc="-20" dirty="0">
                <a:latin typeface="Times New Roman"/>
                <a:cs typeface="Times New Roman"/>
              </a:rPr>
              <a:t>ОБУЧАЮЩЕГОСЯ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ДОШКОЛЬНОГО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ВОЗРАСТА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С</a:t>
            </a:r>
            <a:endParaRPr sz="2800">
              <a:latin typeface="Times New Roman"/>
              <a:cs typeface="Times New Roman"/>
            </a:endParaRPr>
          </a:p>
          <a:p>
            <a:pPr marL="1378585" marR="508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Times New Roman"/>
                <a:cs typeface="Times New Roman"/>
              </a:rPr>
              <a:t>ОВЗ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(УО),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ИНДИВ</a:t>
            </a:r>
            <a:r>
              <a:rPr sz="2800" spc="-30" dirty="0">
                <a:latin typeface="Times New Roman"/>
                <a:cs typeface="Times New Roman"/>
              </a:rPr>
              <a:t>И</a:t>
            </a:r>
            <a:r>
              <a:rPr sz="2800" spc="25" dirty="0">
                <a:latin typeface="Times New Roman"/>
                <a:cs typeface="Times New Roman"/>
              </a:rPr>
              <a:t>Д</a:t>
            </a:r>
            <a:r>
              <a:rPr sz="2800" spc="-565" dirty="0">
                <a:latin typeface="Times New Roman"/>
                <a:cs typeface="Times New Roman"/>
              </a:rPr>
              <a:t>У</a:t>
            </a:r>
            <a:r>
              <a:rPr sz="2800" spc="-5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dirty="0">
                <a:latin typeface="Times New Roman"/>
                <a:cs typeface="Times New Roman"/>
              </a:rPr>
              <a:t>Ь</a:t>
            </a:r>
            <a:r>
              <a:rPr sz="2800" spc="-20" dirty="0">
                <a:latin typeface="Times New Roman"/>
                <a:cs typeface="Times New Roman"/>
              </a:rPr>
              <a:t>НЫМ</a:t>
            </a:r>
            <a:r>
              <a:rPr sz="2800" spc="-10" dirty="0">
                <a:latin typeface="Times New Roman"/>
                <a:cs typeface="Times New Roman"/>
              </a:rPr>
              <a:t>И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ОСОБЕННОСТЯМИ </a:t>
            </a:r>
            <a:r>
              <a:rPr sz="2800" dirty="0">
                <a:latin typeface="Times New Roman"/>
                <a:cs typeface="Times New Roman"/>
              </a:rPr>
              <a:t>ЕГО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РАЗВИТИЯ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СОСТОЯНИЯ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ЗДОРОВЬЯ</a:t>
            </a:r>
            <a:r>
              <a:rPr sz="3200" spc="-1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40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marR="429259" algn="just">
              <a:lnSpc>
                <a:spcPct val="80000"/>
              </a:lnSpc>
            </a:pPr>
            <a:r>
              <a:rPr sz="2200" dirty="0">
                <a:latin typeface="Times New Roman"/>
                <a:cs typeface="Times New Roman"/>
              </a:rPr>
              <a:t>Программа</a:t>
            </a:r>
            <a:r>
              <a:rPr sz="2200" spc="4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содействует</a:t>
            </a:r>
            <a:r>
              <a:rPr sz="2200" spc="50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взаимопониманию</a:t>
            </a:r>
            <a:r>
              <a:rPr sz="2200" spc="5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5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сотрудничеству</a:t>
            </a:r>
            <a:r>
              <a:rPr sz="2200" spc="5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между</a:t>
            </a:r>
            <a:r>
              <a:rPr sz="2200" spc="5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людьми, </a:t>
            </a:r>
            <a:r>
              <a:rPr sz="2200" dirty="0">
                <a:latin typeface="Times New Roman"/>
                <a:cs typeface="Times New Roman"/>
              </a:rPr>
              <a:t>способствует</a:t>
            </a:r>
            <a:r>
              <a:rPr sz="2200" spc="49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реализации</a:t>
            </a:r>
            <a:r>
              <a:rPr sz="2200" spc="50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прав</a:t>
            </a:r>
            <a:r>
              <a:rPr sz="2200" spc="49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обучающихся</a:t>
            </a:r>
            <a:r>
              <a:rPr sz="2200" spc="49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дошкольного</a:t>
            </a:r>
            <a:r>
              <a:rPr sz="2200" spc="50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возраста</a:t>
            </a:r>
            <a:r>
              <a:rPr sz="2200" spc="500" dirty="0">
                <a:latin typeface="Times New Roman"/>
                <a:cs typeface="Times New Roman"/>
              </a:rPr>
              <a:t>  </a:t>
            </a:r>
            <a:r>
              <a:rPr sz="2200" spc="-25" dirty="0">
                <a:latin typeface="Times New Roman"/>
                <a:cs typeface="Times New Roman"/>
              </a:rPr>
              <a:t>на </a:t>
            </a:r>
            <a:r>
              <a:rPr sz="2200" dirty="0">
                <a:latin typeface="Times New Roman"/>
                <a:cs typeface="Times New Roman"/>
              </a:rPr>
              <a:t>получение</a:t>
            </a:r>
            <a:r>
              <a:rPr sz="2200" spc="6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доступного</a:t>
            </a:r>
            <a:r>
              <a:rPr sz="2200" spc="7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7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качественного</a:t>
            </a:r>
            <a:r>
              <a:rPr sz="2200" spc="7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образования,</a:t>
            </a:r>
            <a:r>
              <a:rPr sz="2200" spc="7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обеспечивает</a:t>
            </a:r>
            <a:r>
              <a:rPr sz="2200" spc="65" dirty="0">
                <a:latin typeface="Times New Roman"/>
                <a:cs typeface="Times New Roman"/>
              </a:rPr>
              <a:t>  </a:t>
            </a:r>
            <a:r>
              <a:rPr sz="2200" spc="-10" dirty="0">
                <a:latin typeface="Times New Roman"/>
                <a:cs typeface="Times New Roman"/>
              </a:rPr>
              <a:t>развитие </a:t>
            </a:r>
            <a:r>
              <a:rPr sz="2200" dirty="0">
                <a:latin typeface="Times New Roman"/>
                <a:cs typeface="Times New Roman"/>
              </a:rPr>
              <a:t>способностей</a:t>
            </a:r>
            <a:r>
              <a:rPr sz="2200" spc="2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каждого</a:t>
            </a:r>
            <a:r>
              <a:rPr sz="2200" spc="2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ребенка,</a:t>
            </a:r>
            <a:r>
              <a:rPr sz="2200" spc="2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формирование</a:t>
            </a:r>
            <a:r>
              <a:rPr sz="2200" spc="2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2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развитие</a:t>
            </a:r>
            <a:r>
              <a:rPr sz="2200" spc="2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личности</a:t>
            </a:r>
            <a:r>
              <a:rPr sz="2200" spc="2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ребенка</a:t>
            </a:r>
            <a:r>
              <a:rPr sz="2200" spc="285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в </a:t>
            </a:r>
            <a:r>
              <a:rPr sz="2200" dirty="0">
                <a:latin typeface="Times New Roman"/>
                <a:cs typeface="Times New Roman"/>
              </a:rPr>
              <a:t>соответствии</a:t>
            </a:r>
            <a:r>
              <a:rPr sz="2200" spc="15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с</a:t>
            </a:r>
            <a:r>
              <a:rPr sz="2200" spc="14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принятыми</a:t>
            </a:r>
            <a:r>
              <a:rPr sz="2200" spc="15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14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семье</a:t>
            </a:r>
            <a:r>
              <a:rPr sz="2200" spc="15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14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обществе</a:t>
            </a:r>
            <a:r>
              <a:rPr sz="2200" spc="150" dirty="0">
                <a:latin typeface="Times New Roman"/>
                <a:cs typeface="Times New Roman"/>
              </a:rPr>
              <a:t>  </a:t>
            </a:r>
            <a:r>
              <a:rPr sz="2200" spc="-20" dirty="0">
                <a:latin typeface="Times New Roman"/>
                <a:cs typeface="Times New Roman"/>
              </a:rPr>
              <a:t>духовно-</a:t>
            </a:r>
            <a:r>
              <a:rPr sz="2200" dirty="0">
                <a:latin typeface="Times New Roman"/>
                <a:cs typeface="Times New Roman"/>
              </a:rPr>
              <a:t>нравственными</a:t>
            </a:r>
            <a:r>
              <a:rPr sz="2200" spc="155" dirty="0">
                <a:latin typeface="Times New Roman"/>
                <a:cs typeface="Times New Roman"/>
              </a:rPr>
              <a:t>  </a:t>
            </a:r>
            <a:r>
              <a:rPr sz="2200" spc="-50" dirty="0">
                <a:latin typeface="Times New Roman"/>
                <a:cs typeface="Times New Roman"/>
              </a:rPr>
              <a:t>и </a:t>
            </a:r>
            <a:r>
              <a:rPr sz="2200" dirty="0">
                <a:latin typeface="Times New Roman"/>
                <a:cs typeface="Times New Roman"/>
              </a:rPr>
              <a:t>социокультурными</a:t>
            </a:r>
            <a:r>
              <a:rPr sz="2200" spc="325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ценностями</a:t>
            </a:r>
            <a:r>
              <a:rPr sz="2200" spc="310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320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целях</a:t>
            </a:r>
            <a:r>
              <a:rPr sz="2200" spc="325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интеллектуального,</a:t>
            </a:r>
            <a:r>
              <a:rPr sz="2200" spc="330" dirty="0">
                <a:latin typeface="Times New Roman"/>
                <a:cs typeface="Times New Roman"/>
              </a:rPr>
              <a:t>   </a:t>
            </a:r>
            <a:r>
              <a:rPr sz="2200" spc="-10" dirty="0">
                <a:latin typeface="Times New Roman"/>
                <a:cs typeface="Times New Roman"/>
              </a:rPr>
              <a:t>духовно- </a:t>
            </a:r>
            <a:r>
              <a:rPr sz="2200" dirty="0">
                <a:latin typeface="Times New Roman"/>
                <a:cs typeface="Times New Roman"/>
              </a:rPr>
              <a:t>нравственного,</a:t>
            </a:r>
            <a:r>
              <a:rPr sz="2200" spc="2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творческого</a:t>
            </a:r>
            <a:r>
              <a:rPr sz="2200" spc="2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2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физического</a:t>
            </a:r>
            <a:r>
              <a:rPr sz="2200" spc="2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развития</a:t>
            </a:r>
            <a:r>
              <a:rPr sz="2200" spc="2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человека,</a:t>
            </a:r>
            <a:r>
              <a:rPr sz="2200" spc="27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удовлетворения </a:t>
            </a:r>
            <a:r>
              <a:rPr sz="2200" dirty="0">
                <a:latin typeface="Times New Roman"/>
                <a:cs typeface="Times New Roman"/>
              </a:rPr>
              <a:t>его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образовательных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потребностей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интересов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0710" rIns="0" bIns="0" rtlCol="0">
            <a:spAutoFit/>
          </a:bodyPr>
          <a:lstStyle/>
          <a:p>
            <a:pPr marL="2407920" marR="5080" indent="-1377950">
              <a:lnSpc>
                <a:spcPct val="100000"/>
              </a:lnSpc>
              <a:spcBef>
                <a:spcPts val="105"/>
              </a:spcBef>
            </a:pPr>
            <a:r>
              <a:rPr dirty="0"/>
              <a:t>ПРОГРАММА</a:t>
            </a:r>
            <a:r>
              <a:rPr spc="-60" dirty="0"/>
              <a:t> </a:t>
            </a:r>
            <a:r>
              <a:rPr dirty="0"/>
              <a:t>СОСТОИТ</a:t>
            </a:r>
            <a:r>
              <a:rPr spc="-70" dirty="0"/>
              <a:t> </a:t>
            </a:r>
            <a:r>
              <a:rPr spc="-25" dirty="0"/>
              <a:t>ИЗ </a:t>
            </a:r>
            <a:r>
              <a:rPr dirty="0"/>
              <a:t>ДВУХ</a:t>
            </a:r>
            <a:r>
              <a:rPr spc="-35" dirty="0"/>
              <a:t> </a:t>
            </a:r>
            <a:r>
              <a:rPr spc="-10" dirty="0"/>
              <a:t>ЧАСТЕЙ</a:t>
            </a:r>
            <a:r>
              <a:rPr b="0" spc="-10" dirty="0">
                <a:latin typeface="Georgia"/>
                <a:cs typeface="Georgi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5113" y="2665222"/>
            <a:ext cx="9272270" cy="2320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81000" algn="just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93700" algn="l"/>
              </a:tabLst>
            </a:pPr>
            <a:r>
              <a:rPr sz="2800" b="1" dirty="0">
                <a:latin typeface="Georgia"/>
                <a:cs typeface="Georgia"/>
              </a:rPr>
              <a:t>Обязательная</a:t>
            </a:r>
            <a:r>
              <a:rPr sz="2800" b="1" spc="-90" dirty="0">
                <a:latin typeface="Georgia"/>
                <a:cs typeface="Georgia"/>
              </a:rPr>
              <a:t> </a:t>
            </a:r>
            <a:r>
              <a:rPr sz="2800" b="1" dirty="0">
                <a:latin typeface="Georgia"/>
                <a:cs typeface="Georgia"/>
              </a:rPr>
              <a:t>часть</a:t>
            </a:r>
            <a:r>
              <a:rPr sz="2800" b="1" spc="-90" dirty="0">
                <a:latin typeface="Georgia"/>
                <a:cs typeface="Georgia"/>
              </a:rPr>
              <a:t> </a:t>
            </a:r>
            <a:r>
              <a:rPr sz="2800" i="1" dirty="0">
                <a:latin typeface="Georgia"/>
                <a:cs typeface="Georgia"/>
              </a:rPr>
              <a:t>(занимает</a:t>
            </a:r>
            <a:r>
              <a:rPr sz="2800" i="1" spc="-50" dirty="0">
                <a:latin typeface="Georgia"/>
                <a:cs typeface="Georgia"/>
              </a:rPr>
              <a:t> </a:t>
            </a:r>
            <a:r>
              <a:rPr sz="2800" i="1" dirty="0">
                <a:latin typeface="Georgia"/>
                <a:cs typeface="Georgia"/>
              </a:rPr>
              <a:t>90%</a:t>
            </a:r>
            <a:r>
              <a:rPr sz="2800" i="1" spc="-100" dirty="0">
                <a:latin typeface="Georgia"/>
                <a:cs typeface="Georgia"/>
              </a:rPr>
              <a:t> </a:t>
            </a:r>
            <a:r>
              <a:rPr sz="2800" i="1" dirty="0">
                <a:latin typeface="Georgia"/>
                <a:cs typeface="Georgia"/>
              </a:rPr>
              <a:t>от</a:t>
            </a:r>
            <a:r>
              <a:rPr sz="2800" i="1" spc="-95" dirty="0">
                <a:latin typeface="Georgia"/>
                <a:cs typeface="Georgia"/>
              </a:rPr>
              <a:t> </a:t>
            </a:r>
            <a:r>
              <a:rPr sz="2800" i="1" dirty="0">
                <a:latin typeface="Georgia"/>
                <a:cs typeface="Georgia"/>
              </a:rPr>
              <a:t>её</a:t>
            </a:r>
            <a:r>
              <a:rPr sz="2800" i="1" spc="-85" dirty="0">
                <a:latin typeface="Georgia"/>
                <a:cs typeface="Georgia"/>
              </a:rPr>
              <a:t> </a:t>
            </a:r>
            <a:r>
              <a:rPr sz="2800" i="1" spc="-10" dirty="0">
                <a:latin typeface="Georgia"/>
                <a:cs typeface="Georgia"/>
              </a:rPr>
              <a:t>общего объёма)</a:t>
            </a:r>
            <a:endParaRPr sz="2800">
              <a:latin typeface="Georgia"/>
              <a:cs typeface="Georgia"/>
            </a:endParaRPr>
          </a:p>
          <a:p>
            <a:pPr marL="12700" marR="1334770" indent="427990" algn="just">
              <a:lnSpc>
                <a:spcPct val="100000"/>
              </a:lnSpc>
              <a:spcBef>
                <a:spcPts val="1275"/>
              </a:spcBef>
              <a:buAutoNum type="arabicPeriod"/>
              <a:tabLst>
                <a:tab pos="440690" algn="l"/>
              </a:tabLst>
            </a:pPr>
            <a:r>
              <a:rPr sz="2800" b="1" dirty="0">
                <a:latin typeface="Georgia"/>
                <a:cs typeface="Georgia"/>
              </a:rPr>
              <a:t>Вариативная</a:t>
            </a:r>
            <a:r>
              <a:rPr sz="2800" b="1" spc="-105" dirty="0">
                <a:latin typeface="Georgia"/>
                <a:cs typeface="Georgia"/>
              </a:rPr>
              <a:t> </a:t>
            </a:r>
            <a:r>
              <a:rPr sz="2800" b="1" dirty="0">
                <a:latin typeface="Georgia"/>
                <a:cs typeface="Georgia"/>
              </a:rPr>
              <a:t>часть</a:t>
            </a:r>
            <a:r>
              <a:rPr sz="2800" b="1" spc="-114" dirty="0">
                <a:latin typeface="Georgia"/>
                <a:cs typeface="Georgia"/>
              </a:rPr>
              <a:t> </a:t>
            </a:r>
            <a:r>
              <a:rPr sz="2800" i="1" dirty="0">
                <a:latin typeface="Georgia"/>
                <a:cs typeface="Georgia"/>
              </a:rPr>
              <a:t>(часть,</a:t>
            </a:r>
            <a:r>
              <a:rPr sz="2800" i="1" spc="-105" dirty="0">
                <a:latin typeface="Georgia"/>
                <a:cs typeface="Georgia"/>
              </a:rPr>
              <a:t> </a:t>
            </a:r>
            <a:r>
              <a:rPr sz="2800" i="1" spc="-10" dirty="0">
                <a:latin typeface="Georgia"/>
                <a:cs typeface="Georgia"/>
              </a:rPr>
              <a:t>формируемая </a:t>
            </a:r>
            <a:r>
              <a:rPr sz="2800" i="1" dirty="0">
                <a:latin typeface="Georgia"/>
                <a:cs typeface="Georgia"/>
              </a:rPr>
              <a:t>участниками</a:t>
            </a:r>
            <a:r>
              <a:rPr sz="2800" i="1" spc="-125" dirty="0">
                <a:latin typeface="Georgia"/>
                <a:cs typeface="Georgia"/>
              </a:rPr>
              <a:t> </a:t>
            </a:r>
            <a:r>
              <a:rPr sz="2800" i="1" spc="-10" dirty="0">
                <a:latin typeface="Georgia"/>
                <a:cs typeface="Georgia"/>
              </a:rPr>
              <a:t>образовательных</a:t>
            </a:r>
            <a:r>
              <a:rPr sz="2800" i="1" spc="-125" dirty="0">
                <a:latin typeface="Georgia"/>
                <a:cs typeface="Georgia"/>
              </a:rPr>
              <a:t> </a:t>
            </a:r>
            <a:r>
              <a:rPr sz="2800" i="1" dirty="0">
                <a:latin typeface="Georgia"/>
                <a:cs typeface="Georgia"/>
              </a:rPr>
              <a:t>отношений</a:t>
            </a:r>
            <a:r>
              <a:rPr sz="2800" i="1" spc="-125" dirty="0">
                <a:latin typeface="Georgia"/>
                <a:cs typeface="Georgia"/>
              </a:rPr>
              <a:t> </a:t>
            </a:r>
            <a:r>
              <a:rPr sz="2800" i="1" spc="-50" dirty="0">
                <a:latin typeface="Georgia"/>
                <a:cs typeface="Georgia"/>
              </a:rPr>
              <a:t>– </a:t>
            </a:r>
            <a:r>
              <a:rPr sz="2800" i="1" dirty="0">
                <a:latin typeface="Georgia"/>
                <a:cs typeface="Georgia"/>
              </a:rPr>
              <a:t>занимает</a:t>
            </a:r>
            <a:r>
              <a:rPr sz="2800" i="1" spc="-105" dirty="0">
                <a:latin typeface="Georgia"/>
                <a:cs typeface="Georgia"/>
              </a:rPr>
              <a:t> </a:t>
            </a:r>
            <a:r>
              <a:rPr sz="2800" i="1" spc="-20" dirty="0">
                <a:latin typeface="Georgia"/>
                <a:cs typeface="Georgia"/>
              </a:rPr>
              <a:t>10%)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0710" rIns="0" bIns="0" rtlCol="0">
            <a:spAutoFit/>
          </a:bodyPr>
          <a:lstStyle/>
          <a:p>
            <a:pPr marL="2092325" marR="5080" indent="-736600">
              <a:lnSpc>
                <a:spcPct val="100000"/>
              </a:lnSpc>
              <a:spcBef>
                <a:spcPts val="105"/>
              </a:spcBef>
            </a:pPr>
            <a:r>
              <a:rPr dirty="0"/>
              <a:t>ОБЯЗАТЕЛЬНАЯ</a:t>
            </a:r>
            <a:r>
              <a:rPr spc="-120" dirty="0"/>
              <a:t> </a:t>
            </a:r>
            <a:r>
              <a:rPr spc="-10" dirty="0"/>
              <a:t>ЧАСТЬ ПРЕДСТАВЛЕНА</a:t>
            </a:r>
            <a:r>
              <a:rPr b="0" spc="-10" dirty="0">
                <a:latin typeface="Georgia"/>
                <a:cs typeface="Georgi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5113" y="2076957"/>
            <a:ext cx="9307830" cy="317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7802880" algn="l"/>
              </a:tabLst>
            </a:pPr>
            <a:r>
              <a:rPr sz="2800" b="1" spc="-10" dirty="0">
                <a:latin typeface="Georgia"/>
                <a:cs typeface="Georgia"/>
              </a:rPr>
              <a:t>Федеральной</a:t>
            </a:r>
            <a:r>
              <a:rPr sz="2800" b="1" spc="-120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адаптированной</a:t>
            </a:r>
            <a:r>
              <a:rPr sz="2800" b="1" spc="-120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образовательной </a:t>
            </a:r>
            <a:r>
              <a:rPr sz="2800" b="1" dirty="0">
                <a:latin typeface="Georgia"/>
                <a:cs typeface="Georgia"/>
              </a:rPr>
              <a:t>программой</a:t>
            </a:r>
            <a:r>
              <a:rPr sz="2800" b="1" spc="-150" dirty="0">
                <a:latin typeface="Georgia"/>
                <a:cs typeface="Georgia"/>
              </a:rPr>
              <a:t> </a:t>
            </a:r>
            <a:r>
              <a:rPr sz="2800" b="1" dirty="0">
                <a:latin typeface="Georgia"/>
                <a:cs typeface="Georgia"/>
              </a:rPr>
              <a:t>дошкольного</a:t>
            </a:r>
            <a:r>
              <a:rPr sz="2800" b="1" spc="-140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образования</a:t>
            </a:r>
            <a:r>
              <a:rPr sz="2800" b="1" dirty="0">
                <a:latin typeface="Georgia"/>
                <a:cs typeface="Georgia"/>
              </a:rPr>
              <a:t>	</a:t>
            </a:r>
            <a:r>
              <a:rPr sz="2800" b="1" spc="-10" dirty="0">
                <a:latin typeface="Georgia"/>
                <a:cs typeface="Georgia"/>
              </a:rPr>
              <a:t>(ФАОП </a:t>
            </a:r>
            <a:r>
              <a:rPr sz="2800" b="1" dirty="0">
                <a:latin typeface="Georgia"/>
                <a:cs typeface="Georgia"/>
              </a:rPr>
              <a:t>ДО)-</a:t>
            </a:r>
            <a:r>
              <a:rPr sz="2800" b="1" spc="-110" dirty="0">
                <a:latin typeface="Georgia"/>
                <a:cs typeface="Georgia"/>
              </a:rPr>
              <a:t> </a:t>
            </a:r>
            <a:r>
              <a:rPr sz="2800" i="1" dirty="0">
                <a:latin typeface="Georgia"/>
                <a:cs typeface="Georgia"/>
              </a:rPr>
              <a:t>утверждена</a:t>
            </a:r>
            <a:r>
              <a:rPr sz="2800" i="1" spc="-95" dirty="0">
                <a:latin typeface="Georgia"/>
                <a:cs typeface="Georgia"/>
              </a:rPr>
              <a:t> </a:t>
            </a:r>
            <a:r>
              <a:rPr sz="2800" i="1" dirty="0">
                <a:latin typeface="Georgia"/>
                <a:cs typeface="Georgia"/>
              </a:rPr>
              <a:t>Приказом</a:t>
            </a:r>
            <a:r>
              <a:rPr sz="2800" i="1" spc="-85" dirty="0">
                <a:latin typeface="Georgia"/>
                <a:cs typeface="Georgia"/>
              </a:rPr>
              <a:t> </a:t>
            </a:r>
            <a:r>
              <a:rPr sz="2800" i="1" spc="-10" dirty="0">
                <a:latin typeface="Georgia"/>
                <a:cs typeface="Georgia"/>
              </a:rPr>
              <a:t>Министерства</a:t>
            </a:r>
            <a:endParaRPr sz="2800">
              <a:latin typeface="Georgia"/>
              <a:cs typeface="Georgia"/>
            </a:endParaRPr>
          </a:p>
          <a:p>
            <a:pPr marL="12700" marR="843915">
              <a:lnSpc>
                <a:spcPct val="100000"/>
              </a:lnSpc>
              <a:spcBef>
                <a:spcPts val="5"/>
              </a:spcBef>
            </a:pPr>
            <a:r>
              <a:rPr sz="2800" i="1" dirty="0">
                <a:latin typeface="Georgia"/>
                <a:cs typeface="Georgia"/>
              </a:rPr>
              <a:t>просвещения</a:t>
            </a:r>
            <a:r>
              <a:rPr sz="2800" i="1" spc="-90" dirty="0">
                <a:latin typeface="Georgia"/>
                <a:cs typeface="Georgia"/>
              </a:rPr>
              <a:t> </a:t>
            </a:r>
            <a:r>
              <a:rPr sz="2800" i="1" dirty="0">
                <a:latin typeface="Georgia"/>
                <a:cs typeface="Georgia"/>
              </a:rPr>
              <a:t>Российской</a:t>
            </a:r>
            <a:r>
              <a:rPr sz="2800" i="1" spc="-95" dirty="0">
                <a:latin typeface="Georgia"/>
                <a:cs typeface="Georgia"/>
              </a:rPr>
              <a:t> </a:t>
            </a:r>
            <a:r>
              <a:rPr sz="2800" i="1" dirty="0">
                <a:latin typeface="Georgia"/>
                <a:cs typeface="Georgia"/>
              </a:rPr>
              <a:t>Федерации</a:t>
            </a:r>
            <a:r>
              <a:rPr sz="2800" i="1" spc="-105" dirty="0">
                <a:latin typeface="Georgia"/>
                <a:cs typeface="Georgia"/>
              </a:rPr>
              <a:t> </a:t>
            </a:r>
            <a:r>
              <a:rPr sz="2800" i="1" dirty="0">
                <a:latin typeface="Georgia"/>
                <a:cs typeface="Georgia"/>
              </a:rPr>
              <a:t>№1022</a:t>
            </a:r>
            <a:r>
              <a:rPr sz="2800" i="1" spc="-130" dirty="0">
                <a:latin typeface="Georgia"/>
                <a:cs typeface="Georgia"/>
              </a:rPr>
              <a:t> </a:t>
            </a:r>
            <a:r>
              <a:rPr sz="2800" i="1" dirty="0">
                <a:latin typeface="Georgia"/>
                <a:cs typeface="Georgia"/>
              </a:rPr>
              <a:t>от</a:t>
            </a:r>
            <a:r>
              <a:rPr sz="2800" i="1" spc="-125" dirty="0">
                <a:latin typeface="Georgia"/>
                <a:cs typeface="Georgia"/>
              </a:rPr>
              <a:t> </a:t>
            </a:r>
            <a:r>
              <a:rPr sz="2800" i="1" spc="-25" dirty="0">
                <a:latin typeface="Georgia"/>
                <a:cs typeface="Georgia"/>
              </a:rPr>
              <a:t>24 </a:t>
            </a:r>
            <a:r>
              <a:rPr sz="2800" i="1" dirty="0">
                <a:latin typeface="Georgia"/>
                <a:cs typeface="Georgia"/>
              </a:rPr>
              <a:t>ноября</a:t>
            </a:r>
            <a:r>
              <a:rPr sz="2800" i="1" spc="-35" dirty="0">
                <a:latin typeface="Georgia"/>
                <a:cs typeface="Georgia"/>
              </a:rPr>
              <a:t> </a:t>
            </a:r>
            <a:r>
              <a:rPr sz="2800" i="1" dirty="0">
                <a:latin typeface="Georgia"/>
                <a:cs typeface="Georgia"/>
              </a:rPr>
              <a:t>2022</a:t>
            </a:r>
            <a:r>
              <a:rPr sz="2800" i="1" spc="-50" dirty="0">
                <a:latin typeface="Georgia"/>
                <a:cs typeface="Georgia"/>
              </a:rPr>
              <a:t> </a:t>
            </a:r>
            <a:r>
              <a:rPr sz="2800" i="1" spc="-25" dirty="0">
                <a:latin typeface="Georgia"/>
                <a:cs typeface="Georgia"/>
              </a:rPr>
              <a:t>г.</a:t>
            </a:r>
            <a:endParaRPr sz="2800">
              <a:latin typeface="Georgia"/>
              <a:cs typeface="Georgia"/>
            </a:endParaRPr>
          </a:p>
          <a:p>
            <a:pPr marL="12700" marR="824230">
              <a:lnSpc>
                <a:spcPct val="100000"/>
              </a:lnSpc>
              <a:spcBef>
                <a:spcPts val="1270"/>
              </a:spcBef>
            </a:pPr>
            <a:r>
              <a:rPr sz="2800" dirty="0">
                <a:latin typeface="Georgia"/>
                <a:cs typeface="Georgia"/>
              </a:rPr>
              <a:t>Реализуется</a:t>
            </a:r>
            <a:r>
              <a:rPr sz="2800" spc="-7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педагогическими</a:t>
            </a:r>
            <a:r>
              <a:rPr sz="2800" spc="-8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работниками</a:t>
            </a:r>
            <a:r>
              <a:rPr sz="2800" spc="-9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ДОО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spc="-50" dirty="0">
                <a:latin typeface="Georgia"/>
                <a:cs typeface="Georgia"/>
              </a:rPr>
              <a:t>в </a:t>
            </a:r>
            <a:r>
              <a:rPr sz="2800" dirty="0">
                <a:latin typeface="Georgia"/>
                <a:cs typeface="Georgia"/>
              </a:rPr>
              <a:t>группах</a:t>
            </a:r>
            <a:r>
              <a:rPr sz="2800" spc="-10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компенсирующей</a:t>
            </a:r>
            <a:r>
              <a:rPr sz="2800" spc="-12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направленности.</a:t>
            </a:r>
            <a:endParaRPr sz="2800">
              <a:latin typeface="Georgia"/>
              <a:cs typeface="Georg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31907" y="4675632"/>
            <a:ext cx="861059" cy="8610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0710" rIns="0" bIns="0" rtlCol="0">
            <a:spAutoFit/>
          </a:bodyPr>
          <a:lstStyle/>
          <a:p>
            <a:pPr marL="2077085" marR="5080" indent="-621030">
              <a:lnSpc>
                <a:spcPct val="100000"/>
              </a:lnSpc>
              <a:spcBef>
                <a:spcPts val="105"/>
              </a:spcBef>
            </a:pPr>
            <a:r>
              <a:rPr i="1" dirty="0">
                <a:latin typeface="Georgia"/>
                <a:cs typeface="Georgia"/>
              </a:rPr>
              <a:t>ВАРИАТИВНАЯ</a:t>
            </a:r>
            <a:r>
              <a:rPr i="1" spc="-105" dirty="0">
                <a:latin typeface="Georgia"/>
                <a:cs typeface="Georgia"/>
              </a:rPr>
              <a:t> </a:t>
            </a:r>
            <a:r>
              <a:rPr i="1" spc="-10" dirty="0">
                <a:latin typeface="Georgia"/>
                <a:cs typeface="Georgia"/>
              </a:rPr>
              <a:t>ЧАСТЬ ПРЕДСТАВЛЕНА</a:t>
            </a:r>
            <a:r>
              <a:rPr b="0" i="1" spc="-10" dirty="0">
                <a:latin typeface="Georgia"/>
                <a:cs typeface="Georgia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5113" y="2654045"/>
            <a:ext cx="970788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57200" algn="just">
              <a:lnSpc>
                <a:spcPct val="100000"/>
              </a:lnSpc>
              <a:spcBef>
                <a:spcPts val="95"/>
              </a:spcBef>
            </a:pPr>
            <a:r>
              <a:rPr sz="2800" i="1" dirty="0">
                <a:latin typeface="Times New Roman"/>
                <a:cs typeface="Times New Roman"/>
              </a:rPr>
              <a:t>В</a:t>
            </a:r>
            <a:r>
              <a:rPr sz="2800" i="1" spc="645" dirty="0">
                <a:latin typeface="Times New Roman"/>
                <a:cs typeface="Times New Roman"/>
              </a:rPr>
              <a:t>  </a:t>
            </a:r>
            <a:r>
              <a:rPr sz="2800" i="1" dirty="0">
                <a:latin typeface="Times New Roman"/>
                <a:cs typeface="Times New Roman"/>
              </a:rPr>
              <a:t>соответствии</a:t>
            </a:r>
            <a:r>
              <a:rPr sz="2800" i="1" spc="655" dirty="0">
                <a:latin typeface="Times New Roman"/>
                <a:cs typeface="Times New Roman"/>
              </a:rPr>
              <a:t>  </a:t>
            </a:r>
            <a:r>
              <a:rPr sz="2800" i="1" dirty="0">
                <a:latin typeface="Times New Roman"/>
                <a:cs typeface="Times New Roman"/>
              </a:rPr>
              <a:t>с</a:t>
            </a:r>
            <a:r>
              <a:rPr sz="2800" i="1" spc="645" dirty="0">
                <a:latin typeface="Times New Roman"/>
                <a:cs typeface="Times New Roman"/>
              </a:rPr>
              <a:t>  </a:t>
            </a:r>
            <a:r>
              <a:rPr sz="2800" i="1" dirty="0">
                <a:latin typeface="Times New Roman"/>
                <a:cs typeface="Times New Roman"/>
              </a:rPr>
              <a:t>п.</a:t>
            </a:r>
            <a:r>
              <a:rPr sz="2800" i="1" spc="645" dirty="0">
                <a:latin typeface="Times New Roman"/>
                <a:cs typeface="Times New Roman"/>
              </a:rPr>
              <a:t>  </a:t>
            </a:r>
            <a:r>
              <a:rPr sz="2800" i="1" dirty="0">
                <a:latin typeface="Times New Roman"/>
                <a:cs typeface="Times New Roman"/>
              </a:rPr>
              <a:t>7</a:t>
            </a:r>
            <a:r>
              <a:rPr sz="2800" i="1" spc="650" dirty="0">
                <a:latin typeface="Times New Roman"/>
                <a:cs typeface="Times New Roman"/>
              </a:rPr>
              <a:t>  </a:t>
            </a:r>
            <a:r>
              <a:rPr sz="2800" i="1" dirty="0">
                <a:latin typeface="Times New Roman"/>
                <a:cs typeface="Times New Roman"/>
              </a:rPr>
              <a:t>ФАОП</a:t>
            </a:r>
            <a:r>
              <a:rPr sz="2800" i="1" spc="655" dirty="0">
                <a:latin typeface="Times New Roman"/>
                <a:cs typeface="Times New Roman"/>
              </a:rPr>
              <a:t>  </a:t>
            </a:r>
            <a:r>
              <a:rPr sz="2800" i="1" dirty="0">
                <a:latin typeface="Times New Roman"/>
                <a:cs typeface="Times New Roman"/>
              </a:rPr>
              <a:t>ДО,</a:t>
            </a:r>
            <a:r>
              <a:rPr sz="2800" i="1" spc="645" dirty="0">
                <a:latin typeface="Times New Roman"/>
                <a:cs typeface="Times New Roman"/>
              </a:rPr>
              <a:t>  </a:t>
            </a:r>
            <a:r>
              <a:rPr sz="2800" i="1" spc="-10" dirty="0">
                <a:latin typeface="Times New Roman"/>
                <a:cs typeface="Times New Roman"/>
              </a:rPr>
              <a:t>представлена </a:t>
            </a:r>
            <a:r>
              <a:rPr sz="2800" i="1" dirty="0">
                <a:latin typeface="Times New Roman"/>
                <a:cs typeface="Times New Roman"/>
              </a:rPr>
              <a:t>традиционными</a:t>
            </a:r>
            <a:r>
              <a:rPr sz="2800" i="1" spc="500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событиями,</a:t>
            </a:r>
            <a:r>
              <a:rPr sz="2800" i="1" spc="500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праздниками,</a:t>
            </a:r>
            <a:r>
              <a:rPr sz="2800" i="1" spc="490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мероприятиями</a:t>
            </a:r>
            <a:r>
              <a:rPr sz="2800" i="1" spc="500" dirty="0">
                <a:latin typeface="Times New Roman"/>
                <a:cs typeface="Times New Roman"/>
              </a:rPr>
              <a:t> </a:t>
            </a:r>
            <a:r>
              <a:rPr sz="2800" i="1" spc="-50" dirty="0">
                <a:latin typeface="Times New Roman"/>
                <a:cs typeface="Times New Roman"/>
              </a:rPr>
              <a:t>с </a:t>
            </a:r>
            <a:r>
              <a:rPr sz="2800" i="1" spc="-10" dirty="0">
                <a:latin typeface="Times New Roman"/>
                <a:cs typeface="Times New Roman"/>
              </a:rPr>
              <a:t>учетом</a:t>
            </a:r>
            <a:r>
              <a:rPr sz="2800" i="1" spc="-100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региональных</a:t>
            </a:r>
            <a:r>
              <a:rPr sz="2800" i="1" spc="-110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и</a:t>
            </a:r>
            <a:r>
              <a:rPr sz="2800" i="1" spc="-100" dirty="0">
                <a:latin typeface="Times New Roman"/>
                <a:cs typeface="Times New Roman"/>
              </a:rPr>
              <a:t> </a:t>
            </a:r>
            <a:r>
              <a:rPr sz="2800" i="1" spc="-25" dirty="0">
                <a:latin typeface="Times New Roman"/>
                <a:cs typeface="Times New Roman"/>
              </a:rPr>
              <a:t>социокультурных</a:t>
            </a:r>
            <a:r>
              <a:rPr sz="2800" i="1" spc="-95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особенностей</a:t>
            </a:r>
            <a:r>
              <a:rPr sz="2800" i="1" spc="-120" dirty="0">
                <a:latin typeface="Times New Roman"/>
                <a:cs typeface="Times New Roman"/>
              </a:rPr>
              <a:t> </a:t>
            </a:r>
            <a:r>
              <a:rPr sz="2800" i="1" spc="-25" dirty="0">
                <a:latin typeface="Times New Roman"/>
                <a:cs typeface="Times New Roman"/>
              </a:rPr>
              <a:t>ДОО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9200" y="4114800"/>
            <a:ext cx="9926955" cy="2610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2225675" algn="l"/>
                <a:tab pos="4566920" algn="l"/>
                <a:tab pos="5196205" algn="l"/>
              </a:tabLst>
            </a:pPr>
            <a:r>
              <a:rPr sz="2800" i="1" spc="-10" dirty="0">
                <a:latin typeface="Times New Roman"/>
                <a:cs typeface="Times New Roman"/>
              </a:rPr>
              <a:t>Программа</a:t>
            </a:r>
            <a:r>
              <a:rPr sz="2800" i="1" dirty="0">
                <a:latin typeface="Times New Roman"/>
                <a:cs typeface="Times New Roman"/>
              </a:rPr>
              <a:t>	</a:t>
            </a:r>
            <a:r>
              <a:rPr sz="2800" i="1" spc="-10" dirty="0">
                <a:latin typeface="Times New Roman"/>
                <a:cs typeface="Times New Roman"/>
              </a:rPr>
              <a:t>реализуется</a:t>
            </a:r>
            <a:r>
              <a:rPr sz="2800" i="1" dirty="0">
                <a:latin typeface="Times New Roman"/>
                <a:cs typeface="Times New Roman"/>
              </a:rPr>
              <a:t>	</a:t>
            </a:r>
            <a:r>
              <a:rPr sz="2800" i="1" spc="-50" dirty="0">
                <a:latin typeface="Times New Roman"/>
                <a:cs typeface="Times New Roman"/>
              </a:rPr>
              <a:t>в</a:t>
            </a:r>
            <a:r>
              <a:rPr sz="2800" i="1">
                <a:latin typeface="Times New Roman"/>
                <a:cs typeface="Times New Roman"/>
              </a:rPr>
              <a:t>	</a:t>
            </a:r>
            <a:r>
              <a:rPr lang="ru-RU" sz="2800" i="1" dirty="0" smtClean="0">
                <a:latin typeface="Times New Roman"/>
                <a:cs typeface="Times New Roman"/>
              </a:rPr>
              <a:t>группах  </a:t>
            </a:r>
            <a:r>
              <a:rPr lang="ru-RU" sz="2800" i="1" spc="-10" dirty="0" smtClean="0">
                <a:latin typeface="Times New Roman"/>
                <a:cs typeface="Times New Roman"/>
              </a:rPr>
              <a:t>компенсирующей направленности,  в группах кратковременного</a:t>
            </a:r>
            <a:r>
              <a:rPr lang="ru-RU" sz="2800" i="1" dirty="0" smtClean="0">
                <a:latin typeface="Times New Roman"/>
                <a:cs typeface="Times New Roman"/>
              </a:rPr>
              <a:t>	</a:t>
            </a:r>
            <a:r>
              <a:rPr lang="ru-RU" sz="2800" i="1" spc="-10" dirty="0" smtClean="0">
                <a:latin typeface="Times New Roman"/>
                <a:cs typeface="Times New Roman"/>
              </a:rPr>
              <a:t>пребывания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b="1" i="1" spc="-10" dirty="0" smtClean="0">
                <a:latin typeface="Times New Roman"/>
                <a:cs typeface="Times New Roman"/>
              </a:rPr>
              <a:t>(ГКП) </a:t>
            </a:r>
            <a:r>
              <a:rPr lang="ru-RU" sz="2800" i="1" spc="-10" dirty="0" smtClean="0">
                <a:latin typeface="Times New Roman"/>
                <a:cs typeface="Times New Roman"/>
              </a:rPr>
              <a:t>учителем-дефектологом, воспитателем,</a:t>
            </a:r>
            <a:r>
              <a:rPr lang="ru-RU" sz="2800" i="1" spc="-30" dirty="0" smtClean="0">
                <a:latin typeface="Times New Roman"/>
                <a:cs typeface="Times New Roman"/>
              </a:rPr>
              <a:t> педагогом-</a:t>
            </a:r>
            <a:r>
              <a:rPr lang="ru-RU" sz="2800" i="1" spc="-20" dirty="0" smtClean="0">
                <a:latin typeface="Times New Roman"/>
                <a:cs typeface="Times New Roman"/>
              </a:rPr>
              <a:t>психологом</a:t>
            </a:r>
            <a:r>
              <a:rPr lang="ru-RU" sz="2800" i="1" spc="-25" dirty="0" smtClean="0">
                <a:latin typeface="Times New Roman"/>
                <a:cs typeface="Times New Roman"/>
              </a:rPr>
              <a:t>, </a:t>
            </a:r>
            <a:r>
              <a:rPr lang="ru-RU" sz="2800" i="1" spc="-30" dirty="0" smtClean="0">
                <a:latin typeface="Times New Roman"/>
                <a:cs typeface="Times New Roman"/>
              </a:rPr>
              <a:t>учителем-</a:t>
            </a:r>
            <a:r>
              <a:rPr lang="ru-RU" sz="2800" i="1" spc="-10" dirty="0" smtClean="0">
                <a:latin typeface="Times New Roman"/>
                <a:cs typeface="Times New Roman"/>
              </a:rPr>
              <a:t>логопедом, музыкальным руководителем и инструктором ФИЗО.</a:t>
            </a:r>
            <a:endParaRPr lang="ru-RU" sz="28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25675" algn="l"/>
                <a:tab pos="4566920" algn="l"/>
                <a:tab pos="5196205" algn="l"/>
              </a:tabLst>
            </a:pP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6800" y="6019800"/>
            <a:ext cx="693547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i="1" spc="-10" smtClean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5113" y="538098"/>
            <a:ext cx="9923780" cy="4932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92580" marR="5080" indent="2540" algn="ctr">
              <a:lnSpc>
                <a:spcPct val="100000"/>
              </a:lnSpc>
              <a:spcBef>
                <a:spcPts val="95"/>
              </a:spcBef>
              <a:tabLst>
                <a:tab pos="6046470" algn="l"/>
              </a:tabLst>
            </a:pPr>
            <a:r>
              <a:rPr sz="2800" b="1" spc="-10" dirty="0">
                <a:solidFill>
                  <a:srgbClr val="FFFFFF"/>
                </a:solidFill>
                <a:latin typeface="Georgia"/>
                <a:cs typeface="Georgia"/>
              </a:rPr>
              <a:t>ОБРАЗОВАТЕЛЬНЫЕ</a:t>
            </a:r>
            <a:r>
              <a:rPr sz="2800" b="1" spc="-1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Georgia"/>
                <a:cs typeface="Georgia"/>
              </a:rPr>
              <a:t>ОБЛАСТИ, ОБЕСПЕЧИВАЮЩИЕ</a:t>
            </a:r>
            <a:r>
              <a:rPr sz="2800" b="1" dirty="0">
                <a:solidFill>
                  <a:srgbClr val="FFFFFF"/>
                </a:solidFill>
                <a:latin typeface="Georgia"/>
                <a:cs typeface="Georgia"/>
              </a:rPr>
              <a:t>	</a:t>
            </a:r>
            <a:r>
              <a:rPr sz="2800" b="1" spc="-10" dirty="0">
                <a:solidFill>
                  <a:srgbClr val="FFFFFF"/>
                </a:solidFill>
                <a:latin typeface="Georgia"/>
                <a:cs typeface="Georgia"/>
              </a:rPr>
              <a:t>РАЗНОСТОРОННЕЕ РАЗВИТИЕ</a:t>
            </a:r>
            <a:r>
              <a:rPr sz="2800" b="1" spc="-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FFFFFF"/>
                </a:solidFill>
                <a:latin typeface="Georgia"/>
                <a:cs typeface="Georgia"/>
              </a:rPr>
              <a:t>ДЕТЕЙ</a:t>
            </a:r>
            <a:r>
              <a:rPr sz="2800" b="1" spc="-10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FFFFFF"/>
                </a:solidFill>
                <a:latin typeface="Georgia"/>
                <a:cs typeface="Georgia"/>
              </a:rPr>
              <a:t>В</a:t>
            </a:r>
            <a:r>
              <a:rPr sz="2800" b="1" spc="-1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Georgia"/>
                <a:cs typeface="Georgia"/>
              </a:rPr>
              <a:t>СООТВЕТСТВИИ</a:t>
            </a:r>
            <a:r>
              <a:rPr sz="2800" b="1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b="1" spc="-50" dirty="0">
                <a:solidFill>
                  <a:srgbClr val="FFFFFF"/>
                </a:solidFill>
                <a:latin typeface="Georgia"/>
                <a:cs typeface="Georgia"/>
              </a:rPr>
              <a:t>С</a:t>
            </a:r>
            <a:endParaRPr sz="2800">
              <a:latin typeface="Georgia"/>
              <a:cs typeface="Georgia"/>
            </a:endParaRPr>
          </a:p>
          <a:p>
            <a:pPr marL="1583055" algn="ctr">
              <a:lnSpc>
                <a:spcPct val="100000"/>
              </a:lnSpc>
            </a:pPr>
            <a:r>
              <a:rPr sz="2800" b="1" dirty="0">
                <a:solidFill>
                  <a:srgbClr val="FFFFFF"/>
                </a:solidFill>
                <a:latin typeface="Georgia"/>
                <a:cs typeface="Georgia"/>
              </a:rPr>
              <a:t>ФГОС</a:t>
            </a:r>
            <a:r>
              <a:rPr sz="2800" b="1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b="1" spc="-25" dirty="0">
                <a:solidFill>
                  <a:srgbClr val="FFFFFF"/>
                </a:solidFill>
                <a:latin typeface="Georgia"/>
                <a:cs typeface="Georgia"/>
              </a:rPr>
              <a:t>ДО</a:t>
            </a:r>
            <a:r>
              <a:rPr sz="2800" spc="-25" dirty="0">
                <a:solidFill>
                  <a:srgbClr val="FFFFFF"/>
                </a:solidFill>
                <a:latin typeface="Georgia"/>
                <a:cs typeface="Georgia"/>
              </a:rPr>
              <a:t>: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2800">
              <a:latin typeface="Georgia"/>
              <a:cs typeface="Georgia"/>
            </a:endParaRPr>
          </a:p>
          <a:p>
            <a:pPr marL="393700" indent="-381000">
              <a:lnSpc>
                <a:spcPct val="100000"/>
              </a:lnSpc>
              <a:buAutoNum type="arabicPeriod"/>
              <a:tabLst>
                <a:tab pos="393700" algn="l"/>
              </a:tabLst>
            </a:pPr>
            <a:r>
              <a:rPr sz="2800" b="1" spc="-10" dirty="0">
                <a:latin typeface="Georgia"/>
                <a:cs typeface="Georgia"/>
              </a:rPr>
              <a:t>Социально-коммуникативное</a:t>
            </a:r>
            <a:r>
              <a:rPr sz="2800" b="1" spc="-75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развитие</a:t>
            </a:r>
            <a:endParaRPr sz="2800">
              <a:latin typeface="Georgia"/>
              <a:cs typeface="Georgia"/>
            </a:endParaRPr>
          </a:p>
          <a:p>
            <a:pPr marL="440690" indent="-427990">
              <a:lnSpc>
                <a:spcPct val="100000"/>
              </a:lnSpc>
              <a:spcBef>
                <a:spcPts val="1275"/>
              </a:spcBef>
              <a:buAutoNum type="arabicPeriod"/>
              <a:tabLst>
                <a:tab pos="440690" algn="l"/>
              </a:tabLst>
            </a:pPr>
            <a:r>
              <a:rPr sz="2800" b="1" dirty="0">
                <a:latin typeface="Georgia"/>
                <a:cs typeface="Georgia"/>
              </a:rPr>
              <a:t>Речевое</a:t>
            </a:r>
            <a:r>
              <a:rPr sz="2800" b="1" spc="-114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развитие</a:t>
            </a:r>
            <a:endParaRPr sz="2800">
              <a:latin typeface="Georgia"/>
              <a:cs typeface="Georgia"/>
            </a:endParaRPr>
          </a:p>
          <a:p>
            <a:pPr marL="440690" indent="-427990">
              <a:lnSpc>
                <a:spcPct val="100000"/>
              </a:lnSpc>
              <a:spcBef>
                <a:spcPts val="1275"/>
              </a:spcBef>
              <a:buAutoNum type="arabicPeriod"/>
              <a:tabLst>
                <a:tab pos="440690" algn="l"/>
              </a:tabLst>
            </a:pPr>
            <a:r>
              <a:rPr sz="2800" b="1" spc="-10" dirty="0">
                <a:latin typeface="Georgia"/>
                <a:cs typeface="Georgia"/>
              </a:rPr>
              <a:t>Познавательное</a:t>
            </a:r>
            <a:r>
              <a:rPr sz="2800" b="1" spc="-95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развитие</a:t>
            </a:r>
            <a:endParaRPr sz="2800">
              <a:latin typeface="Georgia"/>
              <a:cs typeface="Georgia"/>
            </a:endParaRPr>
          </a:p>
          <a:p>
            <a:pPr marL="448309" indent="-435609">
              <a:lnSpc>
                <a:spcPct val="100000"/>
              </a:lnSpc>
              <a:spcBef>
                <a:spcPts val="1270"/>
              </a:spcBef>
              <a:buAutoNum type="arabicPeriod"/>
              <a:tabLst>
                <a:tab pos="448309" algn="l"/>
              </a:tabLst>
            </a:pPr>
            <a:r>
              <a:rPr sz="2800" b="1" spc="-25" dirty="0">
                <a:latin typeface="Georgia"/>
                <a:cs typeface="Georgia"/>
              </a:rPr>
              <a:t>Художественно-</a:t>
            </a:r>
            <a:r>
              <a:rPr sz="2800" b="1" dirty="0">
                <a:latin typeface="Georgia"/>
                <a:cs typeface="Georgia"/>
              </a:rPr>
              <a:t>эстетическое</a:t>
            </a:r>
            <a:r>
              <a:rPr sz="2800" b="1" spc="140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развитие</a:t>
            </a:r>
            <a:endParaRPr sz="2800">
              <a:latin typeface="Georgia"/>
              <a:cs typeface="Georgia"/>
            </a:endParaRPr>
          </a:p>
          <a:p>
            <a:pPr marL="432434" indent="-419734">
              <a:lnSpc>
                <a:spcPct val="100000"/>
              </a:lnSpc>
              <a:spcBef>
                <a:spcPts val="1275"/>
              </a:spcBef>
              <a:buAutoNum type="arabicPeriod"/>
              <a:tabLst>
                <a:tab pos="432434" algn="l"/>
              </a:tabLst>
            </a:pPr>
            <a:r>
              <a:rPr sz="2800" b="1" dirty="0">
                <a:latin typeface="Georgia"/>
                <a:cs typeface="Georgia"/>
              </a:rPr>
              <a:t>Физическое</a:t>
            </a:r>
            <a:r>
              <a:rPr sz="2800" b="1" spc="-85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развитие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1610" y="199085"/>
            <a:ext cx="7094220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89535">
              <a:lnSpc>
                <a:spcPct val="100000"/>
              </a:lnSpc>
              <a:spcBef>
                <a:spcPts val="105"/>
              </a:spcBef>
            </a:pPr>
            <a:r>
              <a:rPr i="1" dirty="0">
                <a:latin typeface="Georgia"/>
                <a:cs typeface="Georgia"/>
              </a:rPr>
              <a:t>ОСОБЫЕ</a:t>
            </a:r>
            <a:r>
              <a:rPr i="1" spc="-70" dirty="0">
                <a:latin typeface="Georgia"/>
                <a:cs typeface="Georgia"/>
              </a:rPr>
              <a:t> </a:t>
            </a:r>
            <a:r>
              <a:rPr i="1" spc="-10" dirty="0">
                <a:latin typeface="Georgia"/>
                <a:cs typeface="Georgia"/>
              </a:rPr>
              <a:t>ОБРАЗОВАТЕЛЬНЫЕ </a:t>
            </a:r>
            <a:r>
              <a:rPr i="1" dirty="0">
                <a:latin typeface="Georgia"/>
                <a:cs typeface="Georgia"/>
              </a:rPr>
              <a:t>ПОТРЕБНОСТИ</a:t>
            </a:r>
            <a:r>
              <a:rPr i="1" spc="-70" dirty="0">
                <a:latin typeface="Georgia"/>
                <a:cs typeface="Georgia"/>
              </a:rPr>
              <a:t> </a:t>
            </a:r>
            <a:r>
              <a:rPr i="1" dirty="0">
                <a:latin typeface="Georgia"/>
                <a:cs typeface="Georgia"/>
              </a:rPr>
              <a:t>РЕБЁНКА</a:t>
            </a:r>
            <a:r>
              <a:rPr i="1" spc="-60" dirty="0">
                <a:latin typeface="Georgia"/>
                <a:cs typeface="Georgia"/>
              </a:rPr>
              <a:t> </a:t>
            </a:r>
            <a:r>
              <a:rPr i="1" dirty="0">
                <a:latin typeface="Georgia"/>
                <a:cs typeface="Georgia"/>
              </a:rPr>
              <a:t>С</a:t>
            </a:r>
            <a:r>
              <a:rPr i="1" spc="-35" dirty="0">
                <a:latin typeface="Georgia"/>
                <a:cs typeface="Georgia"/>
              </a:rPr>
              <a:t> </a:t>
            </a:r>
            <a:r>
              <a:rPr i="1" spc="-25" dirty="0">
                <a:latin typeface="Georgia"/>
                <a:cs typeface="Georgia"/>
              </a:rPr>
              <a:t>УО</a:t>
            </a:r>
            <a:r>
              <a:rPr b="0" i="1" spc="-25" dirty="0">
                <a:latin typeface="Georgia"/>
                <a:cs typeface="Georgia"/>
              </a:rPr>
              <a:t>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145" indent="-131445">
              <a:lnSpc>
                <a:spcPct val="100000"/>
              </a:lnSpc>
              <a:spcBef>
                <a:spcPts val="100"/>
              </a:spcBef>
              <a:buFont typeface="Times New Roman"/>
              <a:buChar char="-"/>
              <a:tabLst>
                <a:tab pos="144145" algn="l"/>
              </a:tabLst>
            </a:pPr>
            <a:r>
              <a:rPr dirty="0"/>
              <a:t>раннее</a:t>
            </a:r>
            <a:r>
              <a:rPr spc="-35" dirty="0"/>
              <a:t> </a:t>
            </a:r>
            <a:r>
              <a:rPr spc="-10" dirty="0"/>
              <a:t>коррекционное</a:t>
            </a:r>
            <a:r>
              <a:rPr spc="-15" dirty="0"/>
              <a:t> </a:t>
            </a:r>
            <a:r>
              <a:rPr spc="-10" dirty="0"/>
              <a:t>обучение</a:t>
            </a:r>
            <a:r>
              <a:rPr spc="-60" dirty="0"/>
              <a:t> </a:t>
            </a:r>
            <a:r>
              <a:rPr dirty="0"/>
              <a:t>и</a:t>
            </a:r>
            <a:r>
              <a:rPr spc="-50" dirty="0"/>
              <a:t> </a:t>
            </a:r>
            <a:r>
              <a:rPr dirty="0"/>
              <a:t>воспитание</a:t>
            </a:r>
            <a:r>
              <a:rPr spc="-10" dirty="0"/>
              <a:t> </a:t>
            </a:r>
            <a:r>
              <a:rPr dirty="0"/>
              <a:t>в</a:t>
            </a:r>
            <a:r>
              <a:rPr spc="-45" dirty="0"/>
              <a:t> </a:t>
            </a:r>
            <a:r>
              <a:rPr spc="-10" dirty="0"/>
              <a:t>ситуации</a:t>
            </a:r>
            <a:r>
              <a:rPr spc="-40" dirty="0"/>
              <a:t> </a:t>
            </a:r>
            <a:r>
              <a:rPr spc="-20" dirty="0"/>
              <a:t>эмоционально-</a:t>
            </a:r>
            <a:r>
              <a:rPr spc="-10" dirty="0"/>
              <a:t>положительного</a:t>
            </a:r>
            <a:r>
              <a:rPr dirty="0"/>
              <a:t> </a:t>
            </a:r>
            <a:r>
              <a:rPr spc="-10" dirty="0"/>
              <a:t>взаимодействия,</a:t>
            </a:r>
          </a:p>
          <a:p>
            <a:pPr marL="144145" indent="-131445">
              <a:lnSpc>
                <a:spcPct val="100000"/>
              </a:lnSpc>
              <a:spcBef>
                <a:spcPts val="1320"/>
              </a:spcBef>
              <a:buChar char="-"/>
              <a:tabLst>
                <a:tab pos="144145" algn="l"/>
              </a:tabLst>
            </a:pPr>
            <a:r>
              <a:rPr dirty="0"/>
              <a:t>непрерывность,</a:t>
            </a:r>
            <a:r>
              <a:rPr spc="-50" dirty="0"/>
              <a:t> </a:t>
            </a:r>
            <a:r>
              <a:rPr spc="-10" dirty="0"/>
              <a:t>системность</a:t>
            </a:r>
            <a:r>
              <a:rPr spc="-60" dirty="0"/>
              <a:t> </a:t>
            </a:r>
            <a:r>
              <a:rPr dirty="0"/>
              <a:t>и</a:t>
            </a:r>
            <a:r>
              <a:rPr spc="-70" dirty="0"/>
              <a:t> </a:t>
            </a:r>
            <a:r>
              <a:rPr dirty="0"/>
              <a:t>поэтапность</a:t>
            </a:r>
            <a:r>
              <a:rPr spc="-55" dirty="0"/>
              <a:t> </a:t>
            </a:r>
            <a:r>
              <a:rPr spc="-10" dirty="0"/>
              <a:t>коррекционного</a:t>
            </a:r>
            <a:r>
              <a:rPr spc="-50" dirty="0"/>
              <a:t> </a:t>
            </a:r>
            <a:r>
              <a:rPr spc="-10" dirty="0"/>
              <a:t>обучения,</a:t>
            </a:r>
          </a:p>
          <a:p>
            <a:pPr marL="12700" marR="5080" indent="153035">
              <a:lnSpc>
                <a:spcPct val="115100"/>
              </a:lnSpc>
              <a:spcBef>
                <a:spcPts val="990"/>
              </a:spcBef>
              <a:buChar char="-"/>
              <a:tabLst>
                <a:tab pos="165735" algn="l"/>
              </a:tabLst>
            </a:pPr>
            <a:r>
              <a:rPr dirty="0"/>
              <a:t>реализация</a:t>
            </a:r>
            <a:r>
              <a:rPr spc="75" dirty="0"/>
              <a:t> </a:t>
            </a:r>
            <a:r>
              <a:rPr dirty="0"/>
              <a:t>возрастных</a:t>
            </a:r>
            <a:r>
              <a:rPr spc="75" dirty="0"/>
              <a:t> </a:t>
            </a:r>
            <a:r>
              <a:rPr dirty="0"/>
              <a:t>и</a:t>
            </a:r>
            <a:r>
              <a:rPr spc="70" dirty="0"/>
              <a:t> </a:t>
            </a:r>
            <a:r>
              <a:rPr dirty="0"/>
              <a:t>индивидуальных</a:t>
            </a:r>
            <a:r>
              <a:rPr spc="80" dirty="0"/>
              <a:t> </a:t>
            </a:r>
            <a:r>
              <a:rPr dirty="0"/>
              <a:t>потребностей</a:t>
            </a:r>
            <a:r>
              <a:rPr spc="70" dirty="0"/>
              <a:t> </a:t>
            </a:r>
            <a:r>
              <a:rPr dirty="0"/>
              <a:t>ребенка</a:t>
            </a:r>
            <a:r>
              <a:rPr spc="85" dirty="0"/>
              <a:t> </a:t>
            </a:r>
            <a:r>
              <a:rPr dirty="0"/>
              <a:t>на</a:t>
            </a:r>
            <a:r>
              <a:rPr spc="80" dirty="0"/>
              <a:t> </a:t>
            </a:r>
            <a:r>
              <a:rPr dirty="0"/>
              <a:t>доступном</a:t>
            </a:r>
            <a:r>
              <a:rPr spc="80" dirty="0"/>
              <a:t> </a:t>
            </a:r>
            <a:r>
              <a:rPr dirty="0"/>
              <a:t>уровне</a:t>
            </a:r>
            <a:r>
              <a:rPr spc="85" dirty="0"/>
              <a:t> </a:t>
            </a:r>
            <a:r>
              <a:rPr spc="-10" dirty="0"/>
              <a:t>взаимодействия</a:t>
            </a:r>
            <a:r>
              <a:rPr spc="80" dirty="0"/>
              <a:t> </a:t>
            </a:r>
            <a:r>
              <a:rPr spc="-25" dirty="0"/>
              <a:t>со </a:t>
            </a:r>
            <a:r>
              <a:rPr spc="-10" dirty="0"/>
              <a:t>взрослым,</a:t>
            </a:r>
          </a:p>
          <a:p>
            <a:pPr marL="144145" indent="-131445">
              <a:lnSpc>
                <a:spcPct val="100000"/>
              </a:lnSpc>
              <a:spcBef>
                <a:spcPts val="1335"/>
              </a:spcBef>
              <a:buFont typeface="Times New Roman"/>
              <a:buChar char="-"/>
              <a:tabLst>
                <a:tab pos="144145" algn="l"/>
              </a:tabLst>
            </a:pPr>
            <a:r>
              <a:rPr spc="-10" dirty="0"/>
              <a:t>использование</a:t>
            </a:r>
            <a:r>
              <a:rPr spc="-35" dirty="0"/>
              <a:t> </a:t>
            </a:r>
            <a:r>
              <a:rPr dirty="0"/>
              <a:t>специальных</a:t>
            </a:r>
            <a:r>
              <a:rPr spc="-75" dirty="0"/>
              <a:t> </a:t>
            </a:r>
            <a:r>
              <a:rPr spc="-20" dirty="0"/>
              <a:t>методов</a:t>
            </a:r>
            <a:r>
              <a:rPr spc="-55" dirty="0"/>
              <a:t> </a:t>
            </a:r>
            <a:r>
              <a:rPr dirty="0"/>
              <a:t>и</a:t>
            </a:r>
            <a:r>
              <a:rPr spc="-65" dirty="0"/>
              <a:t> </a:t>
            </a:r>
            <a:r>
              <a:rPr dirty="0"/>
              <a:t>приемов</a:t>
            </a:r>
            <a:r>
              <a:rPr spc="-55" dirty="0"/>
              <a:t> </a:t>
            </a:r>
            <a:r>
              <a:rPr dirty="0"/>
              <a:t>обучения</a:t>
            </a:r>
            <a:r>
              <a:rPr spc="-65" dirty="0"/>
              <a:t> </a:t>
            </a:r>
            <a:r>
              <a:rPr dirty="0"/>
              <a:t>в</a:t>
            </a:r>
            <a:r>
              <a:rPr spc="-60" dirty="0"/>
              <a:t> </a:t>
            </a:r>
            <a:r>
              <a:rPr spc="-10" dirty="0"/>
              <a:t>ситуации</a:t>
            </a:r>
            <a:r>
              <a:rPr spc="-45" dirty="0"/>
              <a:t> </a:t>
            </a:r>
            <a:r>
              <a:rPr spc="-10" dirty="0"/>
              <a:t>взаимодействия</a:t>
            </a:r>
            <a:r>
              <a:rPr spc="-40" dirty="0"/>
              <a:t> </a:t>
            </a:r>
            <a:r>
              <a:rPr dirty="0"/>
              <a:t>со</a:t>
            </a:r>
            <a:r>
              <a:rPr spc="-55" dirty="0"/>
              <a:t> </a:t>
            </a:r>
            <a:r>
              <a:rPr spc="-10" dirty="0"/>
              <a:t>взрослыми,</a:t>
            </a:r>
          </a:p>
          <a:p>
            <a:pPr marL="144145" indent="-131445">
              <a:lnSpc>
                <a:spcPct val="100000"/>
              </a:lnSpc>
              <a:spcBef>
                <a:spcPts val="1320"/>
              </a:spcBef>
              <a:buChar char="-"/>
              <a:tabLst>
                <a:tab pos="144145" algn="l"/>
              </a:tabLst>
            </a:pPr>
            <a:r>
              <a:rPr spc="-10" dirty="0"/>
              <a:t>проведение</a:t>
            </a:r>
            <a:r>
              <a:rPr spc="-30" dirty="0"/>
              <a:t> </a:t>
            </a:r>
            <a:r>
              <a:rPr spc="-10" dirty="0"/>
              <a:t>систематических</a:t>
            </a:r>
            <a:r>
              <a:rPr spc="-30" dirty="0"/>
              <a:t> </a:t>
            </a:r>
            <a:r>
              <a:rPr spc="-10" dirty="0"/>
              <a:t>коррекционных</a:t>
            </a:r>
            <a:r>
              <a:rPr spc="-15" dirty="0"/>
              <a:t> </a:t>
            </a:r>
            <a:r>
              <a:rPr dirty="0"/>
              <a:t>занятий</a:t>
            </a:r>
            <a:r>
              <a:rPr spc="-30" dirty="0"/>
              <a:t> </a:t>
            </a:r>
            <a:r>
              <a:rPr dirty="0"/>
              <a:t>с</a:t>
            </a:r>
            <a:r>
              <a:rPr spc="-50" dirty="0"/>
              <a:t> </a:t>
            </a:r>
            <a:r>
              <a:rPr spc="-10" dirty="0"/>
              <a:t>ребенком,</a:t>
            </a:r>
          </a:p>
          <a:p>
            <a:pPr marL="12700" marR="6350" indent="194310">
              <a:lnSpc>
                <a:spcPct val="114999"/>
              </a:lnSpc>
              <a:spcBef>
                <a:spcPts val="1000"/>
              </a:spcBef>
              <a:buChar char="-"/>
              <a:tabLst>
                <a:tab pos="207010" algn="l"/>
              </a:tabLst>
            </a:pPr>
            <a:r>
              <a:rPr dirty="0"/>
              <a:t>создание</a:t>
            </a:r>
            <a:r>
              <a:rPr spc="385" dirty="0"/>
              <a:t> </a:t>
            </a:r>
            <a:r>
              <a:rPr dirty="0"/>
              <a:t>ситуаций</a:t>
            </a:r>
            <a:r>
              <a:rPr spc="380" dirty="0"/>
              <a:t> </a:t>
            </a:r>
            <a:r>
              <a:rPr dirty="0"/>
              <a:t>для</a:t>
            </a:r>
            <a:r>
              <a:rPr spc="375" dirty="0"/>
              <a:t> </a:t>
            </a:r>
            <a:r>
              <a:rPr dirty="0"/>
              <a:t>формирования</a:t>
            </a:r>
            <a:r>
              <a:rPr spc="390" dirty="0"/>
              <a:t> </a:t>
            </a:r>
            <a:r>
              <a:rPr dirty="0"/>
              <a:t>переноса</a:t>
            </a:r>
            <a:r>
              <a:rPr spc="385" dirty="0"/>
              <a:t> </a:t>
            </a:r>
            <a:r>
              <a:rPr dirty="0"/>
              <a:t>накопленного</a:t>
            </a:r>
            <a:r>
              <a:rPr spc="380" dirty="0"/>
              <a:t> </a:t>
            </a:r>
            <a:r>
              <a:rPr dirty="0"/>
              <a:t>опыта</a:t>
            </a:r>
            <a:r>
              <a:rPr spc="385" dirty="0"/>
              <a:t> </a:t>
            </a:r>
            <a:r>
              <a:rPr dirty="0"/>
              <a:t>взаимодействия</a:t>
            </a:r>
            <a:r>
              <a:rPr spc="385" dirty="0"/>
              <a:t> </a:t>
            </a:r>
            <a:r>
              <a:rPr dirty="0"/>
              <a:t>в</a:t>
            </a:r>
            <a:r>
              <a:rPr spc="385" dirty="0"/>
              <a:t> </a:t>
            </a:r>
            <a:r>
              <a:rPr dirty="0"/>
              <a:t>значимый</a:t>
            </a:r>
            <a:r>
              <a:rPr spc="380" dirty="0"/>
              <a:t> </a:t>
            </a:r>
            <a:r>
              <a:rPr spc="-25" dirty="0"/>
              <a:t>для </a:t>
            </a:r>
            <a:r>
              <a:rPr dirty="0"/>
              <a:t>ребенка</a:t>
            </a:r>
            <a:r>
              <a:rPr spc="-85" dirty="0"/>
              <a:t> </a:t>
            </a:r>
            <a:r>
              <a:rPr dirty="0"/>
              <a:t>социальный</a:t>
            </a:r>
            <a:r>
              <a:rPr spc="-85" dirty="0"/>
              <a:t> </a:t>
            </a:r>
            <a:r>
              <a:rPr spc="-20" dirty="0"/>
              <a:t>опыт,</a:t>
            </a:r>
          </a:p>
          <a:p>
            <a:pPr marL="144145" indent="-131445">
              <a:lnSpc>
                <a:spcPct val="100000"/>
              </a:lnSpc>
              <a:spcBef>
                <a:spcPts val="1330"/>
              </a:spcBef>
              <a:buChar char="-"/>
              <a:tabLst>
                <a:tab pos="144145" algn="l"/>
              </a:tabLst>
            </a:pPr>
            <a:r>
              <a:rPr spc="-10" dirty="0"/>
              <a:t>активизация</a:t>
            </a:r>
            <a:r>
              <a:rPr spc="-25" dirty="0"/>
              <a:t> </a:t>
            </a:r>
            <a:r>
              <a:rPr dirty="0"/>
              <a:t>всех</a:t>
            </a:r>
            <a:r>
              <a:rPr spc="-60" dirty="0"/>
              <a:t> </a:t>
            </a:r>
            <a:r>
              <a:rPr dirty="0"/>
              <a:t>сторон</a:t>
            </a:r>
            <a:r>
              <a:rPr spc="-55" dirty="0"/>
              <a:t> </a:t>
            </a:r>
            <a:r>
              <a:rPr spc="-10" dirty="0"/>
              <a:t>психического</a:t>
            </a:r>
            <a:r>
              <a:rPr spc="-65" dirty="0"/>
              <a:t> </a:t>
            </a:r>
            <a:r>
              <a:rPr dirty="0"/>
              <a:t>развития</a:t>
            </a:r>
            <a:r>
              <a:rPr spc="-30" dirty="0"/>
              <a:t> </a:t>
            </a:r>
            <a:r>
              <a:rPr dirty="0"/>
              <a:t>с</a:t>
            </a:r>
            <a:r>
              <a:rPr spc="-65" dirty="0"/>
              <a:t> </a:t>
            </a:r>
            <a:r>
              <a:rPr dirty="0"/>
              <a:t>учетом</a:t>
            </a:r>
            <a:r>
              <a:rPr spc="-60" dirty="0"/>
              <a:t> </a:t>
            </a:r>
            <a:r>
              <a:rPr dirty="0"/>
              <a:t>доступных</a:t>
            </a:r>
            <a:r>
              <a:rPr spc="-55" dirty="0"/>
              <a:t> </a:t>
            </a:r>
            <a:r>
              <a:rPr dirty="0"/>
              <a:t>ребенку</a:t>
            </a:r>
            <a:r>
              <a:rPr spc="-55" dirty="0"/>
              <a:t> </a:t>
            </a:r>
            <a:r>
              <a:rPr spc="-10" dirty="0"/>
              <a:t>способов</a:t>
            </a:r>
            <a:r>
              <a:rPr spc="-50" dirty="0"/>
              <a:t> </a:t>
            </a:r>
            <a:r>
              <a:rPr spc="-10" dirty="0"/>
              <a:t>обучения,</a:t>
            </a:r>
          </a:p>
          <a:p>
            <a:pPr marL="144780" indent="-132080">
              <a:lnSpc>
                <a:spcPct val="100000"/>
              </a:lnSpc>
              <a:spcBef>
                <a:spcPts val="1320"/>
              </a:spcBef>
              <a:buChar char="-"/>
              <a:tabLst>
                <a:tab pos="144780" algn="l"/>
              </a:tabLst>
            </a:pPr>
            <a:r>
              <a:rPr dirty="0"/>
              <a:t>активизация</a:t>
            </a:r>
            <a:r>
              <a:rPr spc="-15" dirty="0"/>
              <a:t> </a:t>
            </a:r>
            <a:r>
              <a:rPr dirty="0"/>
              <a:t>и</a:t>
            </a:r>
            <a:r>
              <a:rPr spc="-55" dirty="0"/>
              <a:t> </a:t>
            </a:r>
            <a:r>
              <a:rPr dirty="0"/>
              <a:t>стимуляция</a:t>
            </a:r>
            <a:r>
              <a:rPr spc="-45" dirty="0"/>
              <a:t> </a:t>
            </a:r>
            <a:r>
              <a:rPr spc="-10" dirty="0"/>
              <a:t>познавательного</a:t>
            </a:r>
            <a:r>
              <a:rPr spc="-25" dirty="0"/>
              <a:t> </a:t>
            </a:r>
            <a:r>
              <a:rPr dirty="0"/>
              <a:t>интереса</a:t>
            </a:r>
            <a:r>
              <a:rPr spc="-45" dirty="0"/>
              <a:t> </a:t>
            </a:r>
            <a:r>
              <a:rPr dirty="0"/>
              <a:t>к</a:t>
            </a:r>
            <a:r>
              <a:rPr spc="-60" dirty="0"/>
              <a:t> </a:t>
            </a:r>
            <a:r>
              <a:rPr dirty="0"/>
              <a:t>ближайшему </a:t>
            </a:r>
            <a:r>
              <a:rPr spc="-10" dirty="0"/>
              <a:t>окружению</a:t>
            </a:r>
            <a:r>
              <a:rPr b="0" spc="-10" dirty="0">
                <a:latin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6564" y="365506"/>
            <a:ext cx="8167370" cy="1152956"/>
          </a:xfrm>
          <a:prstGeom prst="rect">
            <a:avLst/>
          </a:prstGeom>
        </p:spPr>
        <p:txBody>
          <a:bodyPr vert="horz" wrap="square" lIns="0" tIns="166446" rIns="0" bIns="0" rtlCol="0">
            <a:spAutoFit/>
          </a:bodyPr>
          <a:lstStyle/>
          <a:p>
            <a:pPr marL="228600" marR="5080" indent="1905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ПРОГРАММА</a:t>
            </a:r>
            <a:r>
              <a:rPr spc="-55" dirty="0"/>
              <a:t> </a:t>
            </a:r>
            <a:r>
              <a:rPr spc="-10" dirty="0"/>
              <a:t>КОРРЕКЦИОННО- </a:t>
            </a:r>
            <a:r>
              <a:rPr dirty="0"/>
              <a:t>РАЗВИВАЮЩЕЙ</a:t>
            </a:r>
            <a:r>
              <a:rPr spc="-50" dirty="0"/>
              <a:t> </a:t>
            </a:r>
            <a:r>
              <a:rPr/>
              <a:t>РАБОТЫ</a:t>
            </a:r>
            <a:r>
              <a:rPr spc="-30"/>
              <a:t> 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1285113" y="2075433"/>
            <a:ext cx="9707245" cy="258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5720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Коррекционные</a:t>
            </a:r>
            <a:r>
              <a:rPr sz="2800" spc="65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задачи</a:t>
            </a:r>
            <a:r>
              <a:rPr sz="2800" spc="65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направлены</a:t>
            </a:r>
            <a:r>
              <a:rPr sz="2800" spc="66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на</a:t>
            </a:r>
            <a:r>
              <a:rPr sz="2800" spc="650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формирование </a:t>
            </a:r>
            <a:r>
              <a:rPr sz="2800" dirty="0">
                <a:latin typeface="Times New Roman"/>
                <a:cs typeface="Times New Roman"/>
              </a:rPr>
              <a:t>возрастных</a:t>
            </a:r>
            <a:r>
              <a:rPr sz="2800" spc="40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психологических</a:t>
            </a:r>
            <a:r>
              <a:rPr sz="2800" spc="4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новообразований</a:t>
            </a:r>
            <a:r>
              <a:rPr sz="2800" spc="40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409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становление </a:t>
            </a:r>
            <a:r>
              <a:rPr sz="2800" dirty="0">
                <a:latin typeface="Times New Roman"/>
                <a:cs typeface="Times New Roman"/>
              </a:rPr>
              <a:t>различных</a:t>
            </a:r>
            <a:r>
              <a:rPr sz="2800" spc="56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видов</a:t>
            </a:r>
            <a:r>
              <a:rPr sz="2800" spc="57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детской</a:t>
            </a:r>
            <a:r>
              <a:rPr sz="2800" spc="58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деятельности</a:t>
            </a:r>
            <a:r>
              <a:rPr sz="2800" spc="57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обучающихся</a:t>
            </a:r>
            <a:r>
              <a:rPr sz="2800" spc="565" dirty="0">
                <a:latin typeface="Times New Roman"/>
                <a:cs typeface="Times New Roman"/>
              </a:rPr>
              <a:t>  </a:t>
            </a:r>
            <a:r>
              <a:rPr sz="2800" spc="-50" dirty="0">
                <a:latin typeface="Times New Roman"/>
                <a:cs typeface="Times New Roman"/>
              </a:rPr>
              <a:t>с </a:t>
            </a:r>
            <a:r>
              <a:rPr sz="2800" dirty="0">
                <a:latin typeface="Times New Roman"/>
                <a:cs typeface="Times New Roman"/>
              </a:rPr>
              <a:t>интеллектуальными</a:t>
            </a:r>
            <a:r>
              <a:rPr sz="2800" spc="47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нарушениями,</a:t>
            </a:r>
            <a:r>
              <a:rPr sz="2800" spc="47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которые</a:t>
            </a:r>
            <a:r>
              <a:rPr sz="2800" spc="46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происходят</a:t>
            </a:r>
            <a:r>
              <a:rPr sz="2800" spc="470" dirty="0">
                <a:latin typeface="Times New Roman"/>
                <a:cs typeface="Times New Roman"/>
              </a:rPr>
              <a:t>  </a:t>
            </a:r>
            <a:r>
              <a:rPr sz="2800" spc="-50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процессе</a:t>
            </a:r>
            <a:r>
              <a:rPr sz="2800" spc="5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ДОО</a:t>
            </a:r>
            <a:r>
              <a:rPr sz="2800" spc="5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специальных</a:t>
            </a:r>
            <a:r>
              <a:rPr sz="2800" spc="5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занятий</a:t>
            </a:r>
            <a:r>
              <a:rPr sz="2800" spc="5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при</a:t>
            </a:r>
            <a:r>
              <a:rPr sz="2800" spc="5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преимущественном использовании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коррекционных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подходов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обучении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490</Words>
  <Application>Microsoft Office PowerPoint</Application>
  <PresentationFormat>Произвольный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МУНИЦИПАЛЬНОЕ ДОШКОЛЬНОЕ ОБРАЗОВАТЕЛЬНОЕ УЧРЕЖДЕНИЕ «ДЕТСКИЙ САД №91 КОМПЕНСИРУЮЩЕГО ВИДА» Г. САРАНСК</vt:lpstr>
      <vt:lpstr>ОБРАЗОВАТЕЛЬНАЯ ПРОГРАММА ДОШКОЛЬНОГО ОБРАЗОВАНИЯ РАЗРАБОТАНА В СООТВЕТСТВИИ С:</vt:lpstr>
      <vt:lpstr>ЦЕЛЬ: ОБЕСПЕЧЕНИЕ УСЛОВИЙ ДЛЯ</vt:lpstr>
      <vt:lpstr>ПРОГРАММА СОСТОИТ ИЗ ДВУХ ЧАСТЕЙ:</vt:lpstr>
      <vt:lpstr>ОБЯЗАТЕЛЬНАЯ ЧАСТЬ ПРЕДСТАВЛЕНА:</vt:lpstr>
      <vt:lpstr>ВАРИАТИВНАЯ ЧАСТЬ ПРЕДСТАВЛЕНА:</vt:lpstr>
      <vt:lpstr>Слайд 7</vt:lpstr>
      <vt:lpstr>ОСОБЫЕ ОБРАЗОВАТЕЛЬНЫЕ ПОТРЕБНОСТИ РЕБЁНКА С УО:</vt:lpstr>
      <vt:lpstr>ПРОГРАММА КОРРЕКЦИОННО- РАЗВИВАЮЩЕЙ РАБОТЫ </vt:lpstr>
      <vt:lpstr>РАБОЧАЯ ПРОГРАММА ВОСПИТАНИЯ:</vt:lpstr>
      <vt:lpstr>ВЗАИМОДЕЙСТВИЕ С РОДИТЕЛЯМИ:</vt:lpstr>
      <vt:lpstr>ФОРМЫ РАБОТЫ С РОДИТЕЛЯМИ: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МКДОУ детский сад «Умка» п. Товарково</dc:title>
  <dc:creator>Умка</dc:creator>
  <cp:lastModifiedBy>Galia</cp:lastModifiedBy>
  <cp:revision>2</cp:revision>
  <dcterms:created xsi:type="dcterms:W3CDTF">2023-11-20T16:14:23Z</dcterms:created>
  <dcterms:modified xsi:type="dcterms:W3CDTF">2023-11-20T16:25:50Z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2023-11-20T00:00:00Z</vt:filetime>
  </property>
  <property fmtid="{D5CDD505-2E9C-101B-9397-08002B2CF9AE}" pid="5" name="Producer">
    <vt:lpwstr>Microsoft® PowerPoint® 2016</vt:lpwstr>
  </property>
</Properties>
</file>