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8" r:id="rId1"/>
  </p:sldMasterIdLst>
  <p:notesMasterIdLst>
    <p:notesMasterId r:id="rId56"/>
  </p:notesMasterIdLst>
  <p:sldIdLst>
    <p:sldId id="355" r:id="rId2"/>
    <p:sldId id="258" r:id="rId3"/>
    <p:sldId id="259" r:id="rId4"/>
    <p:sldId id="260" r:id="rId5"/>
    <p:sldId id="379" r:id="rId6"/>
    <p:sldId id="380" r:id="rId7"/>
    <p:sldId id="261" r:id="rId8"/>
    <p:sldId id="262" r:id="rId9"/>
    <p:sldId id="351" r:id="rId10"/>
    <p:sldId id="346" r:id="rId11"/>
    <p:sldId id="369" r:id="rId12"/>
    <p:sldId id="360" r:id="rId13"/>
    <p:sldId id="373" r:id="rId14"/>
    <p:sldId id="374" r:id="rId15"/>
    <p:sldId id="385" r:id="rId16"/>
    <p:sldId id="378" r:id="rId17"/>
    <p:sldId id="377" r:id="rId18"/>
    <p:sldId id="381" r:id="rId19"/>
    <p:sldId id="382" r:id="rId20"/>
    <p:sldId id="383" r:id="rId21"/>
    <p:sldId id="384" r:id="rId22"/>
    <p:sldId id="265" r:id="rId23"/>
    <p:sldId id="266" r:id="rId24"/>
    <p:sldId id="364" r:id="rId25"/>
    <p:sldId id="370" r:id="rId26"/>
    <p:sldId id="267" r:id="rId27"/>
    <p:sldId id="271" r:id="rId28"/>
    <p:sldId id="306" r:id="rId29"/>
    <p:sldId id="272" r:id="rId30"/>
    <p:sldId id="345" r:id="rId31"/>
    <p:sldId id="274" r:id="rId32"/>
    <p:sldId id="275" r:id="rId33"/>
    <p:sldId id="276" r:id="rId34"/>
    <p:sldId id="367" r:id="rId35"/>
    <p:sldId id="375" r:id="rId36"/>
    <p:sldId id="376" r:id="rId37"/>
    <p:sldId id="289" r:id="rId38"/>
    <p:sldId id="349" r:id="rId39"/>
    <p:sldId id="326" r:id="rId40"/>
    <p:sldId id="327" r:id="rId41"/>
    <p:sldId id="328" r:id="rId42"/>
    <p:sldId id="290" r:id="rId43"/>
    <p:sldId id="291" r:id="rId44"/>
    <p:sldId id="368" r:id="rId45"/>
    <p:sldId id="329" r:id="rId46"/>
    <p:sldId id="330" r:id="rId47"/>
    <p:sldId id="331" r:id="rId48"/>
    <p:sldId id="332" r:id="rId49"/>
    <p:sldId id="365" r:id="rId50"/>
    <p:sldId id="371" r:id="rId51"/>
    <p:sldId id="386" r:id="rId52"/>
    <p:sldId id="335" r:id="rId53"/>
    <p:sldId id="344" r:id="rId54"/>
    <p:sldId id="366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990033"/>
    <a:srgbClr val="291F67"/>
    <a:srgbClr val="FF0D0D"/>
    <a:srgbClr val="800000"/>
    <a:srgbClr val="0E4D5A"/>
    <a:srgbClr val="1B1444"/>
    <a:srgbClr val="9933FF"/>
    <a:srgbClr val="66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929" autoAdjust="0"/>
    <p:restoredTop sz="93548" autoAdjust="0"/>
  </p:normalViewPr>
  <p:slideViewPr>
    <p:cSldViewPr>
      <p:cViewPr>
        <p:scale>
          <a:sx n="70" d="100"/>
          <a:sy n="70" d="100"/>
        </p:scale>
        <p:origin x="-1362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07E845-15F6-471D-8453-DA1475954114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10C93-E524-4F72-810D-E2D0102B5ED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10C93-E524-4F72-810D-E2D0102B5ED4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10C93-E524-4F72-810D-E2D0102B5ED4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F8D1-ABB9-4091-983D-A0D9576FD76C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0C8FF8D1-ABB9-4091-983D-A0D9576FD76C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0E11DDF-B94F-4061-8F5F-E8D775828D5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ransition spd="slow">
    <p:strips dir="rd"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91sar.schoolrm.ru/sveden/employees/11232/634514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Прямоугольник 5"/>
          <p:cNvSpPr>
            <a:spLocks noChangeArrowheads="1"/>
          </p:cNvSpPr>
          <p:nvPr/>
        </p:nvSpPr>
        <p:spPr bwMode="auto">
          <a:xfrm>
            <a:off x="3144950" y="2636912"/>
            <a:ext cx="5999050" cy="3739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buFont typeface="Wingdings" pitchFamily="2" charset="2"/>
              <a:buNone/>
              <a:defRPr/>
            </a:pPr>
            <a:endParaRPr lang="ru-RU" sz="1600" b="1" dirty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ru-RU" sz="1700" b="1" dirty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рождения:  </a:t>
            </a:r>
            <a:r>
              <a:rPr lang="ru-RU" sz="1700" b="1" dirty="0" smtClean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24.02.1986 </a:t>
            </a:r>
            <a:r>
              <a:rPr lang="ru-RU" sz="1700" b="1" dirty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1700" b="1" dirty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высшее, </a:t>
            </a:r>
            <a:r>
              <a:rPr lang="ru-RU" sz="1700" b="1" dirty="0" smtClean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2009 г</a:t>
            </a:r>
            <a:r>
              <a:rPr lang="ru-RU" sz="1700" b="1" dirty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., 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1700" b="1" dirty="0" smtClean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МГПИ имени </a:t>
            </a:r>
            <a:r>
              <a:rPr lang="ru-RU" sz="1700" b="1" dirty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М.Е. </a:t>
            </a:r>
            <a:r>
              <a:rPr lang="ru-RU" sz="1700" b="1" dirty="0" err="1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endParaRPr lang="ru-RU" sz="1700" b="1" dirty="0">
              <a:ln w="50800"/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ru-RU" sz="1700" b="1" dirty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Специальность</a:t>
            </a:r>
            <a:r>
              <a:rPr lang="ru-RU" sz="1700" b="1" dirty="0" smtClean="0">
                <a:ln w="50800"/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«Педагогика и методика начального образования» с дополнительной специальностью «Музыкальное образование»</a:t>
            </a:r>
            <a:endParaRPr lang="ru-RU" sz="1700" b="1" dirty="0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ru-RU" sz="1700" b="1" dirty="0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 и учитель музыки</a:t>
            </a:r>
            <a:endParaRPr lang="en-US" sz="1700" b="1" dirty="0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  <a:defRPr/>
            </a:pPr>
            <a:r>
              <a:rPr lang="ru-RU" sz="1700" b="1" dirty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№ диплома и дата выдачи: </a:t>
            </a:r>
            <a:r>
              <a:rPr lang="ru-RU" sz="1700" b="1" dirty="0" smtClean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ВСГ 3915793 от  26 июня 2009 </a:t>
            </a:r>
            <a:r>
              <a:rPr lang="ru-RU" sz="1700" b="1" dirty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</a:t>
            </a:r>
            <a:endParaRPr lang="ru-RU" sz="1700" b="1" dirty="0">
              <a:ln w="50800"/>
              <a:solidFill>
                <a:schemeClr val="accent5">
                  <a:lumMod val="25000"/>
                </a:schemeClr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spcAft>
                <a:spcPts val="0"/>
              </a:spcAft>
              <a:defRPr/>
            </a:pPr>
            <a:r>
              <a:rPr lang="ru-RU" sz="1700" b="1" dirty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sz="1700" b="1" dirty="0" smtClean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7 лет</a:t>
            </a:r>
            <a:endParaRPr lang="ru-RU" sz="1700" b="1" dirty="0">
              <a:ln w="50800"/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700" b="1" dirty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</a:t>
            </a:r>
            <a:r>
              <a:rPr lang="ru-RU" sz="1700" b="1" dirty="0" smtClean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 лет</a:t>
            </a:r>
            <a:endParaRPr lang="ru-RU" sz="1700" b="1" dirty="0">
              <a:ln w="50800"/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ru-RU" sz="1700" b="1" dirty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</a:t>
            </a:r>
            <a:r>
              <a:rPr lang="ru-RU" sz="1700" b="1" dirty="0" smtClean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кв. </a:t>
            </a:r>
            <a:r>
              <a:rPr lang="ru-RU" sz="1700" b="1" dirty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категории: </a:t>
            </a:r>
            <a:r>
              <a:rPr lang="ru-RU" sz="1700" b="1" dirty="0" smtClean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первая</a:t>
            </a:r>
            <a:endParaRPr lang="ru-RU" sz="1700" b="1" dirty="0">
              <a:ln w="50800"/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ru-RU" sz="1700" b="1" dirty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r>
              <a:rPr lang="ru-RU" sz="1700" b="1" dirty="0" smtClean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25 марта 2020 </a:t>
            </a:r>
            <a:r>
              <a:rPr lang="ru-RU" sz="1700" b="1" dirty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0" y="0"/>
            <a:ext cx="9144000" cy="2431435"/>
          </a:xfrm>
          <a:prstGeom prst="rect">
            <a:avLst/>
          </a:prstGeom>
          <a:noFill/>
          <a:ln w="12700" cap="sq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wrap="square" anchor="ctr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eaLnBrk="0" hangingPunct="0">
              <a:defRPr/>
            </a:pPr>
            <a:r>
              <a:rPr lang="ru-RU" sz="2000" b="1" dirty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МИНИСТЕРСТВО</a:t>
            </a:r>
            <a:r>
              <a:rPr lang="en-US" sz="2000" b="1" dirty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ОБРАЗОВАНИЯ </a:t>
            </a:r>
            <a:r>
              <a:rPr lang="en-US" sz="2000" b="1" dirty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РЕСПУБЛИКИ МОРДОВИЯ</a:t>
            </a:r>
            <a:endParaRPr lang="ru-RU" sz="2000" b="1" dirty="0">
              <a:ln w="50800"/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endParaRPr lang="ru-RU" sz="2000" b="1" dirty="0" smtClean="0">
              <a:ln w="50800"/>
              <a:solidFill>
                <a:schemeClr val="accent5">
                  <a:lumMod val="2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endParaRPr lang="ru-RU" sz="2000" b="1" dirty="0">
              <a:ln w="50800"/>
              <a:solidFill>
                <a:schemeClr val="accent5">
                  <a:lumMod val="2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ru-RU" sz="3200" b="1" dirty="0" smtClean="0">
                <a:ln w="50800"/>
                <a:solidFill>
                  <a:srgbClr val="9900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2000" b="1" dirty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b="1" dirty="0" err="1" smtClean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Шуляевой</a:t>
            </a:r>
            <a:r>
              <a:rPr lang="ru-RU" sz="2000" b="1" dirty="0" smtClean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Светланы Викторовны</a:t>
            </a:r>
            <a:r>
              <a:rPr lang="ru-RU" sz="2000" b="1" dirty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воспитателя </a:t>
            </a:r>
          </a:p>
          <a:p>
            <a:pPr algn="ctr" eaLnBrk="0" hangingPunct="0">
              <a:defRPr/>
            </a:pPr>
            <a:r>
              <a:rPr lang="ru-RU" sz="2000" b="1" dirty="0" smtClean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МДОУ </a:t>
            </a:r>
            <a:r>
              <a:rPr lang="ru-RU" sz="2000" b="1" dirty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«Детский сад №91 </a:t>
            </a:r>
            <a:r>
              <a:rPr lang="ru-RU" sz="2000" b="1" dirty="0" smtClean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компенсирующего </a:t>
            </a:r>
            <a:r>
              <a:rPr lang="ru-RU" sz="2000" b="1" dirty="0">
                <a:ln w="50800"/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вида» г. о. Саранск</a:t>
            </a:r>
            <a:endParaRPr lang="ru-RU" sz="2000" b="1" dirty="0">
              <a:ln w="50800"/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Аттетстация\dLo_HPgjqZ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786058"/>
            <a:ext cx="2586320" cy="3571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Аттетстация\ФАОП ДО_2023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4138064" cy="5852343"/>
          </a:xfrm>
          <a:prstGeom prst="rect">
            <a:avLst/>
          </a:prstGeom>
          <a:noFill/>
        </p:spPr>
      </p:pic>
      <p:pic>
        <p:nvPicPr>
          <p:cNvPr id="3075" name="Picture 3" descr="F:\Аттетстация\ФАОП ДО_2023_page-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518849"/>
            <a:ext cx="4094315" cy="579047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Аттетстация\ФАОП ДО_20232_page-01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4175053" cy="5904656"/>
          </a:xfrm>
          <a:prstGeom prst="rect">
            <a:avLst/>
          </a:prstGeom>
          <a:noFill/>
        </p:spPr>
      </p:pic>
      <p:pic>
        <p:nvPicPr>
          <p:cNvPr id="4099" name="Picture 3" descr="F:\Аттетстация\ФАОП ДО_2023_pageа-02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548680"/>
            <a:ext cx="4176464" cy="59066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Новая папка (3)\KOF-9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4464496" cy="6324703"/>
          </a:xfrm>
          <a:prstGeom prst="rect">
            <a:avLst/>
          </a:prstGeom>
          <a:noFill/>
        </p:spPr>
      </p:pic>
      <p:pic>
        <p:nvPicPr>
          <p:cNvPr id="1027" name="Picture 3" descr="C:\Users\1\Desktop\Новая папка (3)\-QKIyUZjVP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60648"/>
            <a:ext cx="4452424" cy="63093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Новая папка (3)\V-s_r-7LkO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283968" cy="6507106"/>
          </a:xfrm>
          <a:prstGeom prst="rect">
            <a:avLst/>
          </a:prstGeom>
          <a:noFill/>
        </p:spPr>
      </p:pic>
      <p:pic>
        <p:nvPicPr>
          <p:cNvPr id="2051" name="Picture 3" descr="C:\Users\1\Desktop\Новая папка (3)\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0386" y="188640"/>
            <a:ext cx="4404102" cy="64807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Новая папка (3)\jV6epSEHgKw.я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464" y="260648"/>
            <a:ext cx="4589552" cy="6229892"/>
          </a:xfrm>
          <a:prstGeom prst="rect">
            <a:avLst/>
          </a:prstGeom>
          <a:noFill/>
        </p:spPr>
      </p:pic>
      <p:pic>
        <p:nvPicPr>
          <p:cNvPr id="3075" name="Picture 3" descr="C:\Users\1\Desktop\Новая папка (3)\Программа КОФ-970_page-00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1" y="260648"/>
            <a:ext cx="4392488" cy="61926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Аттетстация\Новая папка (2)\e7ZwnFvgsKQ.jpg"/>
          <p:cNvPicPr>
            <a:picLocks noChangeAspect="1" noChangeArrowheads="1"/>
          </p:cNvPicPr>
          <p:nvPr/>
        </p:nvPicPr>
        <p:blipFill>
          <a:blip r:embed="rId2" cstate="print"/>
          <a:srcRect r="-176" b="56408"/>
          <a:stretch>
            <a:fillRect/>
          </a:stretch>
        </p:blipFill>
        <p:spPr bwMode="auto">
          <a:xfrm>
            <a:off x="611560" y="178338"/>
            <a:ext cx="7683318" cy="66796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Аттетстация\2023-23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4123989" cy="5832648"/>
          </a:xfrm>
          <a:prstGeom prst="rect">
            <a:avLst/>
          </a:prstGeom>
          <a:noFill/>
        </p:spPr>
      </p:pic>
      <p:pic>
        <p:nvPicPr>
          <p:cNvPr id="1027" name="Picture 3" descr="F:\Аттетстация\bBsaNOqZXYs.jpg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76672"/>
            <a:ext cx="4089394" cy="582441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Аттетстация\M-DnlVtMVLk.jpg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53977"/>
            <a:ext cx="4278718" cy="6099359"/>
          </a:xfrm>
          <a:prstGeom prst="rect">
            <a:avLst/>
          </a:prstGeom>
          <a:noFill/>
        </p:spPr>
      </p:pic>
      <p:pic>
        <p:nvPicPr>
          <p:cNvPr id="2051" name="Picture 3" descr="F:\Аттетстация\7g0eaMUEG_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43003"/>
            <a:ext cx="4293087" cy="613119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4320480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F:\Аттетстация\Новая папка (2)\rIFtHgxP81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04664"/>
            <a:ext cx="4331825" cy="614878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Аттетстация\Новая папка (2)\s8emv0r5kN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4331295" cy="6144022"/>
          </a:xfrm>
          <a:prstGeom prst="rect">
            <a:avLst/>
          </a:prstGeom>
          <a:noFill/>
        </p:spPr>
      </p:pic>
      <p:pic>
        <p:nvPicPr>
          <p:cNvPr id="2051" name="Picture 3" descr="F:\Аттетстация\Новая папка (2)\D6lSJwPNyw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2656"/>
            <a:ext cx="4330764" cy="613926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5786" y="1571612"/>
            <a:ext cx="73581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Представление педагогического опыта</a:t>
            </a:r>
          </a:p>
          <a:p>
            <a:pPr algn="ctr"/>
            <a:r>
              <a:rPr lang="ru-RU" altLang="ru-RU" sz="2400" b="1" i="1" dirty="0" err="1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Шуляевой</a:t>
            </a:r>
            <a:r>
              <a:rPr lang="ru-RU" altLang="ru-RU" sz="24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 Светланы Викторовны</a:t>
            </a:r>
            <a:br>
              <a:rPr lang="ru-RU" altLang="ru-RU" sz="24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размещено на сайте  </a:t>
            </a:r>
            <a:br>
              <a:rPr lang="ru-RU" altLang="ru-RU" sz="24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МДОУ «Детский сад №91 компенсирующего вида»</a:t>
            </a:r>
            <a:endParaRPr lang="ru-RU" sz="2400" i="1" dirty="0">
              <a:solidFill>
                <a:srgbClr val="291F67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3789040"/>
            <a:ext cx="814393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 smtClean="0">
                <a:hlinkClick r:id="rId2"/>
              </a:rPr>
              <a:t>https://ds91sar.schoolrm.ru/sveden/employees/11232/634514</a:t>
            </a:r>
            <a:r>
              <a:rPr lang="en-US" u="sng" dirty="0" smtClean="0">
                <a:hlinkClick r:id="rId2"/>
              </a:rPr>
              <a:t>/</a:t>
            </a:r>
            <a:endParaRPr lang="ru-RU" u="sng" dirty="0" smtClean="0"/>
          </a:p>
          <a:p>
            <a:endParaRPr lang="ru-RU" u="sng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85786" y="4000504"/>
            <a:ext cx="77867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 </a:t>
            </a:r>
            <a:endParaRPr lang="ru-RU" sz="2000" dirty="0"/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Аттетстация\Новая папка (2)\o96r_Jha9kU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4357069" cy="6192687"/>
          </a:xfrm>
          <a:prstGeom prst="rect">
            <a:avLst/>
          </a:prstGeom>
          <a:noFill/>
        </p:spPr>
      </p:pic>
      <p:pic>
        <p:nvPicPr>
          <p:cNvPr id="3075" name="Picture 3" descr="F:\Аттетстация\Новая папка (2)\tKQJ1evG_EY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2656"/>
            <a:ext cx="4355827" cy="619030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Galia\Downloads\Screenshot_20240219_151124_Chrome.jpg"/>
          <p:cNvPicPr>
            <a:picLocks noChangeAspect="1" noChangeArrowheads="1"/>
          </p:cNvPicPr>
          <p:nvPr/>
        </p:nvPicPr>
        <p:blipFill>
          <a:blip r:embed="rId2"/>
          <a:srcRect r="5556" b="53462"/>
          <a:stretch>
            <a:fillRect/>
          </a:stretch>
        </p:blipFill>
        <p:spPr bwMode="auto">
          <a:xfrm>
            <a:off x="390773" y="0"/>
            <a:ext cx="8312115" cy="657227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28662" y="1285860"/>
            <a:ext cx="72866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воспитанников: </a:t>
            </a:r>
          </a:p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конкурсах, выставках, турнирах, соревнованиях, акциях, фестивалях.</a:t>
            </a:r>
            <a:endParaRPr lang="ru-RU" sz="3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000200" y="4429132"/>
            <a:ext cx="7143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– 1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Конкурс в сети Интернет – 2 </a:t>
            </a: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Сканер справки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88640"/>
            <a:ext cx="4601250" cy="632765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Аттетстация\5648973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4431915" cy="6264696"/>
          </a:xfrm>
          <a:prstGeom prst="rect">
            <a:avLst/>
          </a:prstGeom>
          <a:noFill/>
        </p:spPr>
      </p:pic>
      <p:pic>
        <p:nvPicPr>
          <p:cNvPr id="5123" name="Picture 3" descr="F:\Аттетстация\Новая папка\5648973_commands (1)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60648"/>
            <a:ext cx="4021666" cy="2845321"/>
          </a:xfrm>
          <a:prstGeom prst="rect">
            <a:avLst/>
          </a:prstGeom>
          <a:noFill/>
        </p:spPr>
      </p:pic>
      <p:pic>
        <p:nvPicPr>
          <p:cNvPr id="5124" name="Picture 4" descr="F:\Аттетстация\Новая папка\5648973_commands (1)_page-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429000"/>
            <a:ext cx="3969355" cy="28083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Аттетстация\45239192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4206234" cy="5951822"/>
          </a:xfrm>
          <a:prstGeom prst="rect">
            <a:avLst/>
          </a:prstGeom>
          <a:noFill/>
        </p:spPr>
      </p:pic>
      <p:pic>
        <p:nvPicPr>
          <p:cNvPr id="6147" name="Picture 3" descr="F:\Аттетстация\245239192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548680"/>
            <a:ext cx="4249290" cy="601578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Аттетстация\дипломы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142852"/>
            <a:ext cx="4602589" cy="64294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2910" y="1214422"/>
            <a:ext cx="80010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Выступление на научно-практических конференциях, педагогических чтениях, семинарах секциях, методических объединениях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71604" y="3929066"/>
            <a:ext cx="62865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4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 – 2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4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– 1</a:t>
            </a: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справка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200598"/>
            <a:ext cx="4572032" cy="64644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311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0066"/>
                </a:solidFill>
              </a:rPr>
              <a:t/>
            </a:r>
            <a:br>
              <a:rPr lang="ru-RU" b="1" dirty="0" smtClean="0">
                <a:solidFill>
                  <a:srgbClr val="000066"/>
                </a:solidFill>
              </a:rPr>
            </a:br>
            <a:endParaRPr lang="ru-RU" dirty="0"/>
          </a:p>
        </p:txBody>
      </p:sp>
      <p:pic>
        <p:nvPicPr>
          <p:cNvPr id="8194" name="Picture 2" descr="F:\Аттетстация\скани С.В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27"/>
            <a:ext cx="4500562" cy="6363353"/>
          </a:xfrm>
          <a:prstGeom prst="rect">
            <a:avLst/>
          </a:prstGeom>
          <a:noFill/>
        </p:spPr>
      </p:pic>
      <p:pic>
        <p:nvPicPr>
          <p:cNvPr id="1026" name="Picture 2" descr="C:\Users\Galia\Desktop\выписка Шуляева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85727"/>
            <a:ext cx="4500562" cy="6363355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786578" y="4429132"/>
            <a:ext cx="121444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85852" y="1000108"/>
            <a:ext cx="650085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(экспериментальной) деятельности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3143248"/>
            <a:ext cx="80724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Психолого-педагогическое сопровождение социальной адаптации  дошкольников с умственной отсталостью в условиях интегрированного обучения</a:t>
            </a:r>
            <a:r>
              <a:rPr lang="ru-RU" sz="2400" b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400" b="1" i="1" u="sng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i="1" u="sng" dirty="0" smtClean="0">
              <a:solidFill>
                <a:srgbClr val="291F6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(приказ</a:t>
            </a:r>
            <a:r>
              <a:rPr lang="ru-RU" sz="2400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№01-02/125 от 27.05.2019 г.Управления образования Администрации городского округа Саранск). </a:t>
            </a:r>
            <a:endParaRPr lang="en-US" sz="2400" b="1" i="1" dirty="0" smtClean="0">
              <a:solidFill>
                <a:srgbClr val="291F6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Срок реализации 5 лет.</a:t>
            </a:r>
            <a:endParaRPr lang="ru-RU" sz="2400" b="1" i="1" dirty="0">
              <a:solidFill>
                <a:srgbClr val="291F67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Аттетстация\Аттетстация\Шуляева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332656"/>
            <a:ext cx="4290809" cy="606836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728" y="1000108"/>
            <a:ext cx="63579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Проведение открытых занятий,  мастер-классов, мероприятий.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71538" y="3643314"/>
            <a:ext cx="72866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 – 2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– 1</a:t>
            </a: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07154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1\Desktop\Сканер справки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60648"/>
            <a:ext cx="4587914" cy="63093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\Desktop\Сканер справки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428604"/>
            <a:ext cx="4380973" cy="6024732"/>
          </a:xfrm>
          <a:prstGeom prst="rect">
            <a:avLst/>
          </a:prstGeom>
          <a:noFill/>
        </p:spPr>
      </p:pic>
      <p:pic>
        <p:nvPicPr>
          <p:cNvPr id="7171" name="Picture 3" descr="C:\Users\1\Desktop\Сканер справки\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8899" y="389146"/>
            <a:ext cx="4392257" cy="60402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Аттетстация\Dy2DxuL4_Ys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60648"/>
            <a:ext cx="4661152" cy="64087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996952"/>
            <a:ext cx="66967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Экспертная деятельность</a:t>
            </a:r>
            <a:endParaRPr lang="ru-RU" sz="3600" dirty="0"/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ownloads\Шуляева Светлана Викторовна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96642"/>
            <a:ext cx="4464496" cy="644871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57290" y="1428736"/>
            <a:ext cx="678661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педагога: участие в комиссиях, педагогических сообществах, в жюри конкурсов. 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Аттетстация\Аттетстация\82277c585a5164ee6a09e301ceea5f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4228148" cy="5976664"/>
          </a:xfrm>
          <a:prstGeom prst="rect">
            <a:avLst/>
          </a:prstGeom>
          <a:noFill/>
        </p:spPr>
      </p:pic>
      <p:pic>
        <p:nvPicPr>
          <p:cNvPr id="10243" name="Picture 3" descr="F:\Аттетстация\Новая папка\5640625_commands (1)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32656"/>
            <a:ext cx="4225223" cy="2989337"/>
          </a:xfrm>
          <a:prstGeom prst="rect">
            <a:avLst/>
          </a:prstGeom>
          <a:noFill/>
        </p:spPr>
      </p:pic>
      <p:pic>
        <p:nvPicPr>
          <p:cNvPr id="10244" name="Picture 4" descr="F:\Аттетстация\Новая папка\5640625_commands (1)_page-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429000"/>
            <a:ext cx="4176464" cy="295484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8596" y="2000240"/>
            <a:ext cx="84296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Позитивные результаты работы </a:t>
            </a:r>
          </a:p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воспитанниками</a:t>
            </a:r>
            <a:endParaRPr lang="ru-RU" sz="3600" dirty="0"/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Galia\Desktop\Инновация 2018-2023_0002.jpg"/>
          <p:cNvPicPr>
            <a:picLocks noChangeAspect="1" noChangeArrowheads="1"/>
          </p:cNvPicPr>
          <p:nvPr/>
        </p:nvPicPr>
        <p:blipFill>
          <a:blip r:embed="rId2" cstate="print"/>
          <a:srcRect l="7272"/>
          <a:stretch>
            <a:fillRect/>
          </a:stretch>
        </p:blipFill>
        <p:spPr bwMode="auto">
          <a:xfrm>
            <a:off x="142844" y="214290"/>
            <a:ext cx="4176464" cy="6287601"/>
          </a:xfrm>
          <a:prstGeom prst="rect">
            <a:avLst/>
          </a:prstGeom>
          <a:noFill/>
        </p:spPr>
      </p:pic>
      <p:pic>
        <p:nvPicPr>
          <p:cNvPr id="3" name="Picture 3" descr="C:\Users\Galia\Desktop\Инновация 2018-2023_0003.jpg"/>
          <p:cNvPicPr>
            <a:picLocks noChangeAspect="1" noChangeArrowheads="1"/>
          </p:cNvPicPr>
          <p:nvPr/>
        </p:nvPicPr>
        <p:blipFill>
          <a:blip r:embed="rId3" cstate="print"/>
          <a:srcRect l="4277" r="3778" b="3294"/>
          <a:stretch>
            <a:fillRect/>
          </a:stretch>
        </p:blipFill>
        <p:spPr bwMode="auto">
          <a:xfrm>
            <a:off x="3929026" y="2285992"/>
            <a:ext cx="5214974" cy="392909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000496" y="5429264"/>
            <a:ext cx="5143504" cy="4286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\Desktop\Сканер справки\4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4398381" cy="6048672"/>
          </a:xfrm>
          <a:prstGeom prst="rect">
            <a:avLst/>
          </a:prstGeom>
          <a:noFill/>
        </p:spPr>
      </p:pic>
      <p:pic>
        <p:nvPicPr>
          <p:cNvPr id="8195" name="Picture 3" descr="C:\Users\1\Desktop\Сканер справки\4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9638" y="404664"/>
            <a:ext cx="4409240" cy="606360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1\Desktop\Сканер справки\4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332656"/>
            <a:ext cx="4579393" cy="629760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57290" y="2285992"/>
            <a:ext cx="70009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Качество взаимодействия</a:t>
            </a:r>
          </a:p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родителями</a:t>
            </a:r>
            <a:endParaRPr lang="ru-RU" sz="3600" dirty="0"/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1\Desktop\Сканер справки\8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22638"/>
            <a:ext cx="4343808" cy="5973624"/>
          </a:xfrm>
          <a:prstGeom prst="rect">
            <a:avLst/>
          </a:prstGeom>
          <a:noFill/>
        </p:spPr>
      </p:pic>
      <p:pic>
        <p:nvPicPr>
          <p:cNvPr id="10243" name="Picture 3" descr="C:\Users\1\Desktop\Сканер справки\8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7" y="476672"/>
            <a:ext cx="4304516" cy="591958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1\Desktop\Сканер справки\9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4409154" cy="6063488"/>
          </a:xfrm>
          <a:prstGeom prst="rect">
            <a:avLst/>
          </a:prstGeom>
          <a:noFill/>
        </p:spPr>
      </p:pic>
      <p:pic>
        <p:nvPicPr>
          <p:cNvPr id="11267" name="Picture 3" descr="C:\Users\1\Desktop\Сканер справки\9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04664"/>
            <a:ext cx="4356878" cy="604867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85852" y="1714488"/>
            <a:ext cx="650085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Работа с детьми </a:t>
            </a:r>
          </a:p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 социально-неблагополучных семей</a:t>
            </a:r>
            <a:endParaRPr lang="ru-RU" sz="3600" dirty="0"/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1\Desktop\Сканер справки\5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4346019" cy="5976664"/>
          </a:xfrm>
          <a:prstGeom prst="rect">
            <a:avLst/>
          </a:prstGeom>
          <a:noFill/>
        </p:spPr>
      </p:pic>
      <p:pic>
        <p:nvPicPr>
          <p:cNvPr id="12291" name="Picture 3" descr="C:\Users\1\Desktop\Сканер справки\5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548680"/>
            <a:ext cx="4304517" cy="591959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28728" y="1071546"/>
            <a:ext cx="65008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14414" y="3429000"/>
            <a:ext cx="6894388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Конкурс на портале сети Интернет – 2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– 1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 Российский уровень - 1</a:t>
            </a: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Аттетстация\Сканер справки\5kWGckTAZj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88640"/>
            <a:ext cx="4713524" cy="64807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Аттетстация\contest_diploma_503519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4412886" cy="6237312"/>
          </a:xfrm>
          <a:prstGeom prst="rect">
            <a:avLst/>
          </a:prstGeom>
          <a:noFill/>
        </p:spPr>
      </p:pic>
      <p:pic>
        <p:nvPicPr>
          <p:cNvPr id="11267" name="Picture 3" descr="F:\Аттетстация\Д-9144-37165k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2026" y="404664"/>
            <a:ext cx="4115949" cy="617392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Сканер справки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4355976" cy="5990358"/>
          </a:xfrm>
          <a:prstGeom prst="rect">
            <a:avLst/>
          </a:prstGeom>
          <a:noFill/>
        </p:spPr>
      </p:pic>
      <p:pic>
        <p:nvPicPr>
          <p:cNvPr id="1027" name="Picture 3" descr="C:\Users\1\Desktop\Сканер справки\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04664"/>
            <a:ext cx="4356040" cy="599044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Аттетстация\Шуляева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692696"/>
            <a:ext cx="7540819" cy="532859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Шуляева Светлана Викторов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764704"/>
            <a:ext cx="7457195" cy="525658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28794" y="3071810"/>
            <a:ext cx="49632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Награды и поощрения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Аттетстация\Д-9144-37165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2746" y="260649"/>
            <a:ext cx="4361741" cy="6168748"/>
          </a:xfrm>
          <a:prstGeom prst="rect">
            <a:avLst/>
          </a:prstGeom>
          <a:noFill/>
        </p:spPr>
      </p:pic>
      <p:pic>
        <p:nvPicPr>
          <p:cNvPr id="1026" name="Picture 2" descr="C:\Users\1\Desktop\ап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4335187" cy="616874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Аттетстация\OJEfWOL3g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4295757" cy="6076513"/>
          </a:xfrm>
          <a:prstGeom prst="rect">
            <a:avLst/>
          </a:prstGeom>
          <a:noFill/>
        </p:spPr>
      </p:pic>
      <p:pic>
        <p:nvPicPr>
          <p:cNvPr id="2" name="Picture 2" descr="C:\Users\Galia\Desktop\сканы Е.Ю.0001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468253"/>
            <a:ext cx="4214842" cy="596114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1\Desktop\Сканер справки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260648"/>
            <a:ext cx="4607827" cy="63367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285852" y="1357298"/>
            <a:ext cx="60722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Наличие публикаций, включая интернет – публикации.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00232" y="3929066"/>
            <a:ext cx="4957063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Интернет-публикация – 1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- 1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Российский уровень </a:t>
            </a:r>
            <a:r>
              <a:rPr lang="ru-RU" sz="2800" b="1" i="1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– 4</a:t>
            </a:r>
            <a:endParaRPr lang="ru-RU" sz="2800" b="1" i="1" dirty="0" smtClean="0">
              <a:solidFill>
                <a:srgbClr val="291F67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291F67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 – 1</a:t>
            </a: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Сканер справки\14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4483191" cy="6165304"/>
          </a:xfrm>
          <a:prstGeom prst="rect">
            <a:avLst/>
          </a:prstGeom>
          <a:noFill/>
        </p:spPr>
      </p:pic>
      <p:pic>
        <p:nvPicPr>
          <p:cNvPr id="3075" name="Picture 3" descr="C:\Users\1\Desktop\Сканер справки\14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404664"/>
            <a:ext cx="4499992" cy="618840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Аттетстация\certificate_503519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4236745" cy="5988349"/>
          </a:xfrm>
          <a:prstGeom prst="rect">
            <a:avLst/>
          </a:prstGeom>
          <a:noFill/>
        </p:spPr>
      </p:pic>
      <p:pic>
        <p:nvPicPr>
          <p:cNvPr id="2051" name="Picture 3" descr="F:\Аттетстация\Д-9144-37165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04664"/>
            <a:ext cx="4225925" cy="597666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ind_0036_slide 1">
      <a:dk1>
        <a:srgbClr val="000000"/>
      </a:dk1>
      <a:lt1>
        <a:srgbClr val="E6E6FA"/>
      </a:lt1>
      <a:dk2>
        <a:srgbClr val="000000"/>
      </a:dk2>
      <a:lt2>
        <a:srgbClr val="969696"/>
      </a:lt2>
      <a:accent1>
        <a:srgbClr val="9492EF"/>
      </a:accent1>
      <a:accent2>
        <a:srgbClr val="63D2F8"/>
      </a:accent2>
      <a:accent3>
        <a:srgbClr val="F0F0FC"/>
      </a:accent3>
      <a:accent4>
        <a:srgbClr val="000000"/>
      </a:accent4>
      <a:accent5>
        <a:srgbClr val="C8C7F6"/>
      </a:accent5>
      <a:accent6>
        <a:srgbClr val="59BEE1"/>
      </a:accent6>
      <a:hlink>
        <a:srgbClr val="2120AD"/>
      </a:hlink>
      <a:folHlink>
        <a:srgbClr val="292C6B"/>
      </a:folHlink>
    </a:clrScheme>
    <a:fontScheme name="ind_0036_sli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nd_0036_slide 1">
        <a:dk1>
          <a:srgbClr val="000000"/>
        </a:dk1>
        <a:lt1>
          <a:srgbClr val="E6E6FA"/>
        </a:lt1>
        <a:dk2>
          <a:srgbClr val="000000"/>
        </a:dk2>
        <a:lt2>
          <a:srgbClr val="969696"/>
        </a:lt2>
        <a:accent1>
          <a:srgbClr val="9492EF"/>
        </a:accent1>
        <a:accent2>
          <a:srgbClr val="63D2F8"/>
        </a:accent2>
        <a:accent3>
          <a:srgbClr val="F0F0FC"/>
        </a:accent3>
        <a:accent4>
          <a:srgbClr val="000000"/>
        </a:accent4>
        <a:accent5>
          <a:srgbClr val="C8C7F6"/>
        </a:accent5>
        <a:accent6>
          <a:srgbClr val="59BEE1"/>
        </a:accent6>
        <a:hlink>
          <a:srgbClr val="2120AD"/>
        </a:hlink>
        <a:folHlink>
          <a:srgbClr val="292C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0036_slide 2">
        <a:dk1>
          <a:srgbClr val="000000"/>
        </a:dk1>
        <a:lt1>
          <a:srgbClr val="E6E6FA"/>
        </a:lt1>
        <a:dk2>
          <a:srgbClr val="000000"/>
        </a:dk2>
        <a:lt2>
          <a:srgbClr val="969696"/>
        </a:lt2>
        <a:accent1>
          <a:srgbClr val="8181FF"/>
        </a:accent1>
        <a:accent2>
          <a:srgbClr val="81C0FF"/>
        </a:accent2>
        <a:accent3>
          <a:srgbClr val="F0F0FC"/>
        </a:accent3>
        <a:accent4>
          <a:srgbClr val="000000"/>
        </a:accent4>
        <a:accent5>
          <a:srgbClr val="C1C1FF"/>
        </a:accent5>
        <a:accent6>
          <a:srgbClr val="74AEE7"/>
        </a:accent6>
        <a:hlink>
          <a:srgbClr val="C54DFF"/>
        </a:hlink>
        <a:folHlink>
          <a:srgbClr val="228AA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0036_slide 3">
        <a:dk1>
          <a:srgbClr val="000000"/>
        </a:dk1>
        <a:lt1>
          <a:srgbClr val="E6E6FA"/>
        </a:lt1>
        <a:dk2>
          <a:srgbClr val="000000"/>
        </a:dk2>
        <a:lt2>
          <a:srgbClr val="969696"/>
        </a:lt2>
        <a:accent1>
          <a:srgbClr val="FFE667"/>
        </a:accent1>
        <a:accent2>
          <a:srgbClr val="E5CA7C"/>
        </a:accent2>
        <a:accent3>
          <a:srgbClr val="F0F0FC"/>
        </a:accent3>
        <a:accent4>
          <a:srgbClr val="000000"/>
        </a:accent4>
        <a:accent5>
          <a:srgbClr val="FFF0B8"/>
        </a:accent5>
        <a:accent6>
          <a:srgbClr val="CFB770"/>
        </a:accent6>
        <a:hlink>
          <a:srgbClr val="FF8C19"/>
        </a:hlink>
        <a:folHlink>
          <a:srgbClr val="191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0036_slide 4">
        <a:dk1>
          <a:srgbClr val="000000"/>
        </a:dk1>
        <a:lt1>
          <a:srgbClr val="E6E6FA"/>
        </a:lt1>
        <a:dk2>
          <a:srgbClr val="000000"/>
        </a:dk2>
        <a:lt2>
          <a:srgbClr val="969696"/>
        </a:lt2>
        <a:accent1>
          <a:srgbClr val="A1E170"/>
        </a:accent1>
        <a:accent2>
          <a:srgbClr val="DEC468"/>
        </a:accent2>
        <a:accent3>
          <a:srgbClr val="F0F0FC"/>
        </a:accent3>
        <a:accent4>
          <a:srgbClr val="000000"/>
        </a:accent4>
        <a:accent5>
          <a:srgbClr val="CDEEBB"/>
        </a:accent5>
        <a:accent6>
          <a:srgbClr val="C9B15E"/>
        </a:accent6>
        <a:hlink>
          <a:srgbClr val="5F5FDD"/>
        </a:hlink>
        <a:folHlink>
          <a:srgbClr val="DC4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0036_slid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492EF"/>
        </a:accent1>
        <a:accent2>
          <a:srgbClr val="63D2F8"/>
        </a:accent2>
        <a:accent3>
          <a:srgbClr val="FFFFFF"/>
        </a:accent3>
        <a:accent4>
          <a:srgbClr val="000000"/>
        </a:accent4>
        <a:accent5>
          <a:srgbClr val="C8C7F6"/>
        </a:accent5>
        <a:accent6>
          <a:srgbClr val="59BEE1"/>
        </a:accent6>
        <a:hlink>
          <a:srgbClr val="2120AD"/>
        </a:hlink>
        <a:folHlink>
          <a:srgbClr val="292C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0036_slid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8181FF"/>
        </a:accent1>
        <a:accent2>
          <a:srgbClr val="81C0FF"/>
        </a:accent2>
        <a:accent3>
          <a:srgbClr val="FFFFFF"/>
        </a:accent3>
        <a:accent4>
          <a:srgbClr val="000000"/>
        </a:accent4>
        <a:accent5>
          <a:srgbClr val="C1C1FF"/>
        </a:accent5>
        <a:accent6>
          <a:srgbClr val="74AEE7"/>
        </a:accent6>
        <a:hlink>
          <a:srgbClr val="C54DFF"/>
        </a:hlink>
        <a:folHlink>
          <a:srgbClr val="228AA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0036_slid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E667"/>
        </a:accent1>
        <a:accent2>
          <a:srgbClr val="E5CA7C"/>
        </a:accent2>
        <a:accent3>
          <a:srgbClr val="FFFFFF"/>
        </a:accent3>
        <a:accent4>
          <a:srgbClr val="000000"/>
        </a:accent4>
        <a:accent5>
          <a:srgbClr val="FFF0B8"/>
        </a:accent5>
        <a:accent6>
          <a:srgbClr val="CFB770"/>
        </a:accent6>
        <a:hlink>
          <a:srgbClr val="FF8C19"/>
        </a:hlink>
        <a:folHlink>
          <a:srgbClr val="191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d_0036_slide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1E170"/>
        </a:accent1>
        <a:accent2>
          <a:srgbClr val="DEC468"/>
        </a:accent2>
        <a:accent3>
          <a:srgbClr val="FFFFFF"/>
        </a:accent3>
        <a:accent4>
          <a:srgbClr val="000000"/>
        </a:accent4>
        <a:accent5>
          <a:srgbClr val="CDEEBB"/>
        </a:accent5>
        <a:accent6>
          <a:srgbClr val="C9B15E"/>
        </a:accent6>
        <a:hlink>
          <a:srgbClr val="5F5FDD"/>
        </a:hlink>
        <a:folHlink>
          <a:srgbClr val="DC4C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2718</TotalTime>
  <Words>261</Words>
  <Application>Microsoft Office PowerPoint</Application>
  <PresentationFormat>Экран (4:3)</PresentationFormat>
  <Paragraphs>56</Paragraphs>
  <Slides>54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Тема1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 </vt:lpstr>
      <vt:lpstr>Слайд 30</vt:lpstr>
      <vt:lpstr>Слайд 31</vt:lpstr>
      <vt:lpstr>   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 ОБРАЗОВАНИЯ  РЕСПУБЛИКИ МОРДОВИЯ  ПОРТФОЛИО Юровой Елены Юрьевны воспитателя МДОУ «Детский сад №91 компенсирующего вида» г. о. Саранск</dc:title>
  <dc:creator>Admin PC</dc:creator>
  <cp:lastModifiedBy>Galia</cp:lastModifiedBy>
  <cp:revision>286</cp:revision>
  <dcterms:created xsi:type="dcterms:W3CDTF">2018-12-16T09:25:46Z</dcterms:created>
  <dcterms:modified xsi:type="dcterms:W3CDTF">2024-02-19T12:15:57Z</dcterms:modified>
</cp:coreProperties>
</file>