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3"/>
  </p:notesMasterIdLst>
  <p:sldIdLst>
    <p:sldId id="257" r:id="rId2"/>
    <p:sldId id="436" r:id="rId3"/>
    <p:sldId id="494" r:id="rId4"/>
    <p:sldId id="331" r:id="rId5"/>
    <p:sldId id="495" r:id="rId6"/>
    <p:sldId id="558" r:id="rId7"/>
    <p:sldId id="512" r:id="rId8"/>
    <p:sldId id="532" r:id="rId9"/>
    <p:sldId id="548" r:id="rId10"/>
    <p:sldId id="440" r:id="rId11"/>
    <p:sldId id="544" r:id="rId12"/>
    <p:sldId id="545" r:id="rId13"/>
    <p:sldId id="513" r:id="rId14"/>
    <p:sldId id="472" r:id="rId15"/>
    <p:sldId id="521" r:id="rId16"/>
    <p:sldId id="509" r:id="rId17"/>
    <p:sldId id="546" r:id="rId18"/>
    <p:sldId id="547" r:id="rId19"/>
    <p:sldId id="510" r:id="rId20"/>
    <p:sldId id="457" r:id="rId21"/>
    <p:sldId id="536" r:id="rId22"/>
    <p:sldId id="444" r:id="rId23"/>
    <p:sldId id="469" r:id="rId24"/>
    <p:sldId id="542" r:id="rId25"/>
    <p:sldId id="560" r:id="rId26"/>
    <p:sldId id="539" r:id="rId27"/>
    <p:sldId id="540" r:id="rId28"/>
    <p:sldId id="475" r:id="rId29"/>
    <p:sldId id="451" r:id="rId30"/>
    <p:sldId id="525" r:id="rId31"/>
    <p:sldId id="549" r:id="rId32"/>
    <p:sldId id="453" r:id="rId33"/>
    <p:sldId id="454" r:id="rId34"/>
    <p:sldId id="456" r:id="rId35"/>
    <p:sldId id="551" r:id="rId36"/>
    <p:sldId id="533" r:id="rId37"/>
    <p:sldId id="537" r:id="rId38"/>
    <p:sldId id="459" r:id="rId39"/>
    <p:sldId id="482" r:id="rId40"/>
    <p:sldId id="553" r:id="rId41"/>
    <p:sldId id="554" r:id="rId42"/>
    <p:sldId id="515" r:id="rId43"/>
    <p:sldId id="497" r:id="rId44"/>
    <p:sldId id="550" r:id="rId45"/>
    <p:sldId id="557" r:id="rId46"/>
    <p:sldId id="534" r:id="rId47"/>
    <p:sldId id="460" r:id="rId48"/>
    <p:sldId id="517" r:id="rId49"/>
    <p:sldId id="538" r:id="rId50"/>
    <p:sldId id="498" r:id="rId51"/>
    <p:sldId id="471" r:id="rId52"/>
    <p:sldId id="461" r:id="rId53"/>
    <p:sldId id="375" r:id="rId54"/>
    <p:sldId id="561" r:id="rId55"/>
    <p:sldId id="499" r:id="rId56"/>
    <p:sldId id="501" r:id="rId57"/>
    <p:sldId id="503" r:id="rId58"/>
    <p:sldId id="555" r:id="rId59"/>
    <p:sldId id="535" r:id="rId60"/>
    <p:sldId id="473" r:id="rId61"/>
    <p:sldId id="531" r:id="rId62"/>
    <p:sldId id="543" r:id="rId63"/>
    <p:sldId id="522" r:id="rId64"/>
    <p:sldId id="529" r:id="rId65"/>
    <p:sldId id="516" r:id="rId66"/>
    <p:sldId id="464" r:id="rId67"/>
    <p:sldId id="556" r:id="rId68"/>
    <p:sldId id="407" r:id="rId69"/>
    <p:sldId id="486" r:id="rId70"/>
    <p:sldId id="307" r:id="rId71"/>
    <p:sldId id="458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F7F7"/>
    <a:srgbClr val="CCECFF"/>
    <a:srgbClr val="00FF00"/>
    <a:srgbClr val="FF3399"/>
    <a:srgbClr val="660033"/>
    <a:srgbClr val="5A260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77" autoAdjust="0"/>
    <p:restoredTop sz="97259" autoAdjust="0"/>
  </p:normalViewPr>
  <p:slideViewPr>
    <p:cSldViewPr>
      <p:cViewPr>
        <p:scale>
          <a:sx n="100" d="100"/>
          <a:sy n="100" d="100"/>
        </p:scale>
        <p:origin x="-802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B199569-10E7-4775-9259-CA08C7EFBF79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4A8B38-C4D3-4F6B-9DD6-2C2A1A2F8F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974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1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3BDDC-0343-4237-9459-777DCC95A041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182A37-1A14-40EB-94A5-2819DB1F3A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34C0-34A3-48B7-80ED-5BCAFA92B1BD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9C5-B8F0-4A2B-985B-A5F41A0BA6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5" y="244476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44476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09F7E-E0CE-4C8A-B11E-A723CDFF7DC6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42EB1-5FDD-4722-851E-2BFE562F4B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2E380-334C-40C3-BDC9-5B00DC43D18B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18D09-C525-481E-A7CC-839A083C8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55483-FA87-4B87-8BDB-379E052BA594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70F18-8DD8-4ECD-9C42-D974351682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1D43-CF17-425F-8BA8-E4D8302C174F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FE95-AA9F-4107-90DF-97EC4A7CD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29138-1014-43A8-B4CD-640392DF4684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AD68-DFEE-4FD2-98CF-233812B02C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B2CA-63E2-458D-8E2B-DDC21EFCB103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A206-E0F5-4E17-95A0-99C19676F6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B69CF-CEE7-4804-BA0E-ED4C04F6A5AC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7084-B4CF-4425-AF16-72754FF672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6641-F023-4763-A28B-93E9353C332E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3A0D-5E2C-4A69-A96F-8469550D27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AE95-903B-49DD-BE79-F5639425C4CE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CC35-F218-480C-9288-428800B79C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89E02BF8-DAEF-4C0B-97D3-749901C6E6E2}" type="datetimeFigureOut">
              <a:rPr lang="ru-RU"/>
              <a:pPr>
                <a:defRPr/>
              </a:pPr>
              <a:t>07.02.2022</a:t>
            </a:fld>
            <a:endParaRPr lang="ru-RU" dirty="0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94898F21-5C15-49B0-B59A-92D149519A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68sar@schoolrm.r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2" y="620685"/>
            <a:ext cx="8352927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1430"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ПОРТФОЛИО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611695" y="1737238"/>
            <a:ext cx="7848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Пискайкиной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Людмилы Викторовны, 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 68»</a:t>
            </a:r>
          </a:p>
          <a:p>
            <a:pPr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7129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65430" y="3553490"/>
            <a:ext cx="580271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Дата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рождения: </a:t>
            </a:r>
            <a:r>
              <a:rPr lang="ru-RU" b="1" dirty="0" smtClean="0">
                <a:latin typeface="Times New Roman" pitchFamily="18" charset="0"/>
              </a:rPr>
              <a:t>15.07.1983.г</a:t>
            </a:r>
            <a:endParaRPr lang="ru-RU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Профессиональное образование:  </a:t>
            </a:r>
            <a:r>
              <a:rPr lang="ru-RU" b="1" dirty="0" smtClean="0">
                <a:latin typeface="Times New Roman" pitchFamily="18" charset="0"/>
              </a:rPr>
              <a:t>высшее,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itchFamily="18" charset="0"/>
              </a:rPr>
              <a:t>МГУ имени Н. П. Огарёва 2005 г., 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itchFamily="18" charset="0"/>
              </a:rPr>
              <a:t>по специальности «Филология»,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itchFamily="18" charset="0"/>
              </a:rPr>
              <a:t>квалификация «Филолог. Преподаватель»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Профессиональная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переподготовка: </a:t>
            </a:r>
            <a:r>
              <a:rPr lang="ru-RU" b="1" dirty="0" smtClean="0">
                <a:latin typeface="Times New Roman" pitchFamily="18" charset="0"/>
              </a:rPr>
              <a:t>ФГБОУ ВПО «Мордовский государственный педагогический институт имени М.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</a:rPr>
              <a:t>Е.Евсевьева</a:t>
            </a:r>
            <a:r>
              <a:rPr lang="ru-RU" b="1" dirty="0" smtClean="0">
                <a:latin typeface="Times New Roman" pitchFamily="18" charset="0"/>
              </a:rPr>
              <a:t>» по программе «Технологии дошкольного образования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itchFamily="18" charset="0"/>
              </a:rPr>
              <a:t> 7 лет</a:t>
            </a:r>
            <a:endParaRPr lang="ru-RU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Общий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трудовой стаж: </a:t>
            </a:r>
            <a:r>
              <a:rPr lang="ru-RU" b="1" dirty="0" smtClean="0">
                <a:latin typeface="Times New Roman" pitchFamily="18" charset="0"/>
              </a:rPr>
              <a:t>10 лет</a:t>
            </a:r>
            <a:endParaRPr lang="ru-RU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Наличие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квалификационной категории: </a:t>
            </a:r>
            <a:r>
              <a:rPr lang="ru-RU" b="1" dirty="0" smtClean="0">
                <a:latin typeface="Times New Roman" pitchFamily="18" charset="0"/>
              </a:rPr>
              <a:t>первая</a:t>
            </a:r>
            <a:endParaRPr lang="ru-RU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Дата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последней аттестации: </a:t>
            </a:r>
            <a:r>
              <a:rPr lang="ru-RU" b="1" dirty="0" smtClean="0">
                <a:latin typeface="Times New Roman" pitchFamily="18" charset="0"/>
              </a:rPr>
              <a:t>23.05.2018г</a:t>
            </a:r>
            <a:endParaRPr lang="ru-RU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Звание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endParaRPr lang="ru-RU" b="1" dirty="0">
              <a:latin typeface="Times New Roman" pitchFamily="18" charset="0"/>
            </a:endParaRPr>
          </a:p>
        </p:txBody>
      </p:sp>
      <p:pic>
        <p:nvPicPr>
          <p:cNvPr id="1026" name="Picture 2" descr="C:\Users\User\Desktop\ЭЛЕКТРОННЫЕ КНИГИ\Рисунок (84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82" y="3140968"/>
            <a:ext cx="2434977" cy="3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57301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sz="40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ru-RU" altLang="ru-RU" sz="6000" b="1" kern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4582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3</a:t>
            </a:r>
          </a:p>
          <a:p>
            <a:pPr lvl="0"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Наличие</a:t>
            </a:r>
          </a:p>
          <a:p>
            <a:pPr lvl="0"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публикаций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41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5" y="397124"/>
            <a:ext cx="1838441" cy="259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62" y="397124"/>
            <a:ext cx="1838442" cy="259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5" y="3015478"/>
            <a:ext cx="2492931" cy="352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User\Desktop\ЭЛЕКТРОННЫЕ КНИГИ\Sbornik_LP_Vyp_1_2021_00123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12" y="376534"/>
            <a:ext cx="3384375" cy="18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"/>
          <a:stretch/>
        </p:blipFill>
        <p:spPr bwMode="auto">
          <a:xfrm>
            <a:off x="5508104" y="2213646"/>
            <a:ext cx="3384375" cy="41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КОНВЕРТАЦИЯ\Sbornik_LP_Vyp_1_2021_001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78" y="3015478"/>
            <a:ext cx="2508243" cy="35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7"/>
            <a:ext cx="365276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3824" r="10600" b="3824"/>
          <a:stretch/>
        </p:blipFill>
        <p:spPr bwMode="auto">
          <a:xfrm>
            <a:off x="4355976" y="332657"/>
            <a:ext cx="43443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7383" r="10726" b="4143"/>
          <a:stretch/>
        </p:blipFill>
        <p:spPr bwMode="auto">
          <a:xfrm>
            <a:off x="323529" y="3501008"/>
            <a:ext cx="3724778" cy="294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t="8048" b="3421"/>
          <a:stretch/>
        </p:blipFill>
        <p:spPr bwMode="auto">
          <a:xfrm>
            <a:off x="4427985" y="3537012"/>
            <a:ext cx="4392488" cy="287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700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871913" cy="547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7" name="Picture 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5"/>
            <a:ext cx="3786262" cy="549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5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Высшая категория\Пискайкина Высшая кат\3 Пункт.Публикации в сборнике Дипломы\svidetelstvo Ð°ÑÑ-ÑÐ°Ð»Ð°Ð½Ñ (pdf.io) (3) арт тала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960440" cy="56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960440" cy="561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0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ысшая категория\Пискайкина Высшая кат\3 Пункт.Публикации в сборнике Дипломы\diplom_PM0-097499 АК.РОСТ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1540"/>
            <a:ext cx="4033517" cy="57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Высшая категория\Пискайкина Высшая кат\3 Пункт.Публикации в сборнике Дипломы\diplom_PM0-097499 АК.РОСТА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1540"/>
            <a:ext cx="3888432" cy="571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Высшая категория\Пискайкина Высшая кат\3 Пункт.Публикации в сборнике Дипломы\diplom_PM0-097506 ак р синичкин-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960440" cy="5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Высшая категория\Пискайкина Высшая кат\3 Пункт.Публикации в сборнике Дипломы\diplom_PM0-097506 ак р синичкин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5488"/>
            <a:ext cx="3874295" cy="56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ТАРШАЯ ГР 2020-2021\СТИМУЛЯЦИЯ-ЗАРПЛАТА СТАРШАЯ\Октябрь\СМИ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4330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ТАРШАЯ ГР 2020-2021\СТИМУЛЯЦИЯ-ЗАРПЛАТА СТАРШАЯ\Октябрь\letter_30158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67240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6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ТАРШАЯ ГР 2020-2021\СТИМУЛЯЦИЯ-ЗАРПЛАТА СТАРШАЯ\ЯНВАРЬ2022Г\crt_3188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517359" cy="498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СТАРШАЯ ГР 2020-2021\СТИМУЛЯЦИЯ-ЗАРПЛАТА СТАРШАЯ\ЯНВАРЬ2022Г\letter_3188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95" y="734961"/>
            <a:ext cx="3637661" cy="49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88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6" y="361608"/>
            <a:ext cx="3530248" cy="499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2" name="Picture 402" descr="C:\Users\User\Desktop\Высшая категория\Пискайкина Высшая кат\3 Пункт.Публикации в сборнике Дипломы\diplom_136606 Ð°Ð¿Ñ 2019 (pdf.io) (1) 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549256" cy="492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1" name="Picture 4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396044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1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59345" y="1857451"/>
            <a:ext cx="8569325" cy="4191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Тема: </a:t>
            </a:r>
            <a:r>
              <a:rPr lang="ru-RU" altLang="ru-RU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«Экологическое воспитание детей в детском саду посредством художественной литературы»</a:t>
            </a:r>
            <a:endParaRPr lang="ru-RU" sz="3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</a:endParaRPr>
          </a:p>
          <a:p>
            <a:pPr marL="457200" lvl="1" indent="0" algn="ctr">
              <a:buNone/>
            </a:pPr>
            <a:endParaRPr lang="ru-RU" sz="29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457200" lvl="1" indent="0" algn="ctr">
              <a:buNone/>
            </a:pP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ds68sar@schoolrm.ru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1744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Представление</a:t>
            </a:r>
          </a:p>
          <a:p>
            <a:pPr lvl="0"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едагогического опыта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049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9" name="Picture 147" descr="C:\Users\User\Desktop\Высшая категория\Пискайкина Высшая кат\3 Пункт.Публикации в сборнике Дипломы\Обложка_Сборника_АПРель_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90" y="636280"/>
            <a:ext cx="40513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0" name="Picture 148" descr="C:\Users\User\Desktop\Высшая категория\Пискайкина Высшая кат\9 Пункт\diplom_апрель402822 (1)_pages-to-jpg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8672"/>
            <a:ext cx="40324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2" name="Picture 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396044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1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User\Desktop\Высшая категория\Пискайкина Высшая кат\3 Пункт.Публикации в сборнике Дипломы\diplom_136606 Ð°Ð¿Ñ 2019 (pdf.io) (1) 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5922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Высшая категория\Пискайкина Высшая кат\3 Пункт.Публикации в сборнике Дипломы\diplom_241774 2019 (pdf.io) (1) ап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59" y="476672"/>
            <a:ext cx="26108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ownloads\docПЕД РОС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5448"/>
            <a:ext cx="2592288" cy="35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СМИ ВОСП РОСС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34265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СМИ Пискайки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2565"/>
            <a:ext cx="2448272" cy="32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Диплом СМИ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23" y="3323829"/>
            <a:ext cx="2366109" cy="33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77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72" y="692696"/>
            <a:ext cx="91082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4</a:t>
            </a:r>
          </a:p>
          <a:p>
            <a:pPr lvl="0" algn="ctr"/>
            <a:r>
              <a:rPr lang="ru-RU" sz="4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Результаты участия </a:t>
            </a:r>
          </a:p>
          <a:p>
            <a:pPr lvl="0" algn="ctr"/>
            <a:r>
              <a:rPr lang="ru-RU" sz="4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</a:t>
            </a:r>
            <a:r>
              <a:rPr lang="ru-RU" sz="4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оспитанников в конкурсах, выставках, турнирах, соревнованиях, акциях, фестивалях</a:t>
            </a:r>
            <a:endParaRPr lang="ru-RU" sz="4000" b="1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543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искайкина Высшая кат\20.01.22 скан\Скан_20220203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748767" cy="559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искайкина Высшая кат\20.01.22 скан\Скан_20220203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748881" cy="560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Высшая категория\Пискайкина Высшая кат\4.Пункт Дипломы детей\Городской ЛУЧ\наумов ЛУЧ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766"/>
            <a:ext cx="316835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C:\Users\User\Desktop\Высшая категория\Пискайкина Высшая кат\4.Пункт Дипломы детей\Городской ЛУЧ\немудрякин ЛУ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00" y="4321497"/>
            <a:ext cx="31207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User\Desktop\Высшая категория\Пискайкина Высшая кат\4.Пункт Дипломы детей\Городской ЛУЧ\Русаков Александр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" y="4221088"/>
            <a:ext cx="352044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Высшая категория\Пискайкина Высшая кат\4.Пункт Дипломы детей\Городской ЛУЧ\Крылова Полин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19894"/>
            <a:ext cx="3520440" cy="257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33" y="53190"/>
            <a:ext cx="3419326" cy="228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76" y="2132856"/>
            <a:ext cx="3312368" cy="233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3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4" y="188640"/>
            <a:ext cx="1974850" cy="27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620688"/>
            <a:ext cx="2047875" cy="2725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Высшая категория\Пискайкина Высшая кат\4.Пункт Дипломы детей\Городской ЛУЧ\беспалов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1100"/>
            <a:ext cx="1932940" cy="272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Высшая категория\Пискайкина Высшая кат\4.Пункт Дипломы детей\Городской ЛУЧ\Ротанова ЛУЧ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84" y="1772816"/>
            <a:ext cx="1931670" cy="272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Высшая категория\Пискайкина Высшая кат\4.Пункт Дипломы детей\Городской ЛУЧ\крылова (1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3869060"/>
            <a:ext cx="4308112" cy="258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8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КОНВЕРТАЦИЯ\sertifik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268546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КОНВЕРТАЦИЯ\Сертификат_Выставка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520280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КОНВЕРТАЦИЯ\Пискайкина, Бакулина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56"/>
            <a:ext cx="264184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ОНВЕРТАЦИЯ\респ конкурс зап мордов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17980"/>
            <a:ext cx="2278075" cy="329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User\Desktop\КОНВЕРТАЦИЯ\диплом респ конкурс ЛДП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42658"/>
            <a:ext cx="2266100" cy="337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376264" cy="336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Высшая категория\Пискайкина Высшая кат\4.Пункт Дипломы детей\Республиканский\Диплом-участника-Сидорова-РЕСП. (1)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2309657" cy="333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8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шая категория\Пискайкина Высшая кат\4.Пункт Дипломы детей\Российский\d Наумо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97135"/>
            <a:ext cx="2160240" cy="34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ысшая категория\Пискайкина Высшая кат\4.Пункт Дипломы детей\Российский\diplom_ ÐµÐ²ÑÐ°Ð·Ð¸Ð¾ Ð²ÑÐµÑÐ¾ÑÑÐ¸Ð¹ÑÐºÐ¸Ð¹ (pdf.io) (3) бочкар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12" y="880918"/>
            <a:ext cx="2083976" cy="33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User\Desktop\Высшая категория\Пискайкина Высшая кат\4.Пункт Дипломы детей\Российский\Ð¤ÐÐÐ ÐÐÐ¬ (pdf.io) (1) савосин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80918"/>
            <a:ext cx="2059695" cy="334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80918"/>
            <a:ext cx="2088232" cy="337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3" y="3561556"/>
            <a:ext cx="2082517" cy="303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24" y="3551091"/>
            <a:ext cx="2009279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C:\Users\User\Desktop\Высшая категория\Пискайкина Высшая кат\4.Пункт Дипломы детей\Международный\diplom_ÐÐÐ§ÐÐÐ ÐÐÐ (pdf.io) (1) бочкарева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61556"/>
            <a:ext cx="1915679" cy="295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Desktop\Высшая категория\Пискайкина Высшая кат\4.Пункт Дипломы детей\Международный\diplom_Ð¡ÐÐÐÐ ÐÐÐ (pdf.io) (1) сидорова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78500"/>
            <a:ext cx="2062784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-396552" y="3717032"/>
            <a:ext cx="9976262" cy="22444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endParaRPr lang="ru-RU" sz="4000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2752" y="76470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5</a:t>
            </a:r>
          </a:p>
          <a:p>
            <a:pPr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Наличие</a:t>
            </a:r>
          </a:p>
          <a:p>
            <a:pPr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вторских программ</a:t>
            </a:r>
          </a:p>
          <a:p>
            <a:pPr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м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етодических</a:t>
            </a:r>
          </a:p>
          <a:p>
            <a:pPr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пособий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22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2183" y="836712"/>
            <a:ext cx="91511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 </a:t>
            </a:r>
          </a:p>
          <a:p>
            <a:pPr lvl="0"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Участие в инновационной (экспериментальной)</a:t>
            </a:r>
          </a:p>
          <a:p>
            <a:pPr lvl="0"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деятельности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9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Высшая категория\Пискайкина Высшая кат\Высш.Кат 2022\приказбдопуслуг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55028"/>
            <a:ext cx="3353429" cy="474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Пискайкина Высшая кат\20.01.22 скан\Скан_20220121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42" y="1340768"/>
            <a:ext cx="3324933" cy="465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Пискайкина Высшая кат\20.01.22 скан\Скан_20220121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0" y="1772816"/>
            <a:ext cx="3289851" cy="447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Высшая категория\Пискайкина Высшая кат\20.01.22 скан\Рисунок (84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657" y="1773187"/>
            <a:ext cx="2680031" cy="447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ысшая категория\Пискайкина Высшая кат\20.01.22 скан\Рисунок (84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3187"/>
            <a:ext cx="2788515" cy="4470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11384" y="188640"/>
            <a:ext cx="963242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6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Выступление 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 заседаниях,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м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етодических советов,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аучно-практических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к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онференциях,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едагогических чтениях,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с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еминарах, секциях, форумах,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р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адиопередачах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(очно)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8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искайкина Высшая кат\20.01.22 скан\Скан_20220203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823800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искайкина Высшая кат\20.01.22 скан\Скан_20220203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88" y="676032"/>
            <a:ext cx="3949813" cy="579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ысшая категория\Пискайкина Высшая кат\6 П.Выступления\IMG_20210202_120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4937" r="8949" b="558"/>
          <a:stretch/>
        </p:blipFill>
        <p:spPr bwMode="auto">
          <a:xfrm>
            <a:off x="611560" y="836712"/>
            <a:ext cx="3832651" cy="5616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7327"/>
            <a:ext cx="3816425" cy="566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7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Высшая категория\Пискайкина Высшая кат\Высш.Кат 2022\МГПИ КОНФЕРЕН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23762"/>
            <a:ext cx="3488721" cy="49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Высшая категория\Пискайкина Высшая кат\Высш.Кат 2022\пискайкин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479401" cy="49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ысшая категория\Пискайкина Высшая кат\6 П.Выступления\Сертификат-4-июня-_библиотека_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15506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Высшая категория\Пискайкина Высшая кат\6 П.Выступления\СЕРТИФИКАТ-ХАКАТОН-19.08.20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63372"/>
            <a:ext cx="223224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Высшая категория\Пискайкина Высшая кат\6 П.Выступления\Сертификат-МГПИ-27.08.20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7368"/>
            <a:ext cx="2364621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Высшая категория\Пискайкина Высшая кат\6 П.Выступления\Ð¡ÐµÑÑÐ¸ÑÐ¸ÐºÐ°Ñ-ÐÐÐ-Ð¡Ð°ÑÐ°Ð½ÑÐº-Ñ-Ð¿ÐµÑÐ°ÑÑÑ-_1_-_pdf.io_-_1_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4984"/>
            <a:ext cx="226746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Высшая категория\Пискайкина Высшая кат\6 П.Выступления\КОЕФЕРЕНЦИЯ-ДЛЯ-П.Л.В.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20" y="3634308"/>
            <a:ext cx="2376264" cy="300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Высшая категория\Пискайкина Высшая кат\13 ПУНКТ\Пискайкина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90448"/>
            <a:ext cx="2409174" cy="30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wnloads\doc воспитатели россии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7" y="4077072"/>
            <a:ext cx="2984691" cy="238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wnloads\doc восп россии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32" y="357292"/>
            <a:ext cx="3479383" cy="246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ownloads\восп.рос поволжь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4" y="357292"/>
            <a:ext cx="3384376" cy="2393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ownloads\ВЕБИНАР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10" y="4131695"/>
            <a:ext cx="2807178" cy="2271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ownloads\Пискайкина Людмила Викторовна 17683649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21692"/>
            <a:ext cx="2736304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5214684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ru-RU" alt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7160" y="764704"/>
            <a:ext cx="67687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7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Проведение</a:t>
            </a:r>
          </a:p>
          <a:p>
            <a:pPr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о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ткрытых занятий,</a:t>
            </a:r>
          </a:p>
          <a:p>
            <a:pPr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м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астер-классов,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1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искайкина Высшая кат\20.01.22 скан\Скан_20220203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52" y="476672"/>
            <a:ext cx="4292006" cy="591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ысшая категория\Пискайкина Высшая кат\приказ инновации\приказ по иннов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7" y="836712"/>
            <a:ext cx="3705747" cy="53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Высшая категория\Пискайкина Высшая кат\тема инновации\тема инноваци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9951" y="1052738"/>
            <a:ext cx="4896543" cy="489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480720" cy="458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для Л.В. мастер класс МГП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060"/>
            <a:ext cx="4287995" cy="606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Высшая категория\Пискайкина Высшая кат\7 ПУНКТ\Диплом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6218"/>
            <a:ext cx="3779837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Высшая категория\Пискайкина Высшая кат\7 ПУНКТ\diplom_406694 (1) (pdf.io) (1) ап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7848"/>
            <a:ext cx="3744416" cy="528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624736" cy="3672408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8</a:t>
            </a:r>
            <a:r>
              <a:rPr lang="ru-RU" sz="5400" dirty="0" smtClean="0">
                <a:solidFill>
                  <a:srgbClr val="00B050"/>
                </a:solidFill>
              </a:rPr>
              <a:t/>
            </a:r>
            <a:br>
              <a:rPr lang="ru-RU" sz="5400" dirty="0" smtClean="0">
                <a:solidFill>
                  <a:srgbClr val="00B050"/>
                </a:solidFill>
              </a:rPr>
            </a:br>
            <a:r>
              <a:rPr lang="ru-RU" sz="5400" dirty="0" smtClean="0">
                <a:solidFill>
                  <a:srgbClr val="00B050"/>
                </a:solidFill>
              </a:rPr>
              <a:t>Экспертная деятельность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6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Высшая категория\Пискайкина Высшая кат\Высш.Кат 2022\приказаттнст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0" y="692696"/>
            <a:ext cx="3905585" cy="527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Высшая категория\Пискайкина Высшая кат\20.01.22 скан\Рисунок (84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77" y="721658"/>
            <a:ext cx="3679079" cy="524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ысшая категория\Пискайкина Высшая кат\20.01.22 скан\Рисунок (83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72" y="692696"/>
            <a:ext cx="3762633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340"/>
            <a:ext cx="3888432" cy="555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User\Desktop\Высшая категория\Пискайкина Высшая кат\8 ПУНКТ\2663654_commands (2)_00001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68" y="375340"/>
            <a:ext cx="4155688" cy="371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Высшая категория\Пискайкина Высшая кат\8 ПУНКТ\2663654_commands (2)_00002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68" y="3717032"/>
            <a:ext cx="4155688" cy="2209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5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620688"/>
            <a:ext cx="898851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9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Общественно-педагогическая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ктивность педагога: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у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частие в комиссиях,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едагогических сообществах,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жюри конкурсов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6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Высшая категория\Пискайкина Высшая кат\скан высшая категория\сканирование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01" y="548680"/>
            <a:ext cx="430239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Высшая категория\Пискайкина Высшая кат\20.01.22 скан\Рисунок (84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7352"/>
            <a:ext cx="4243620" cy="60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шая категория\Пискайкина Высшая кат\Благодарности\e5f6564d7e23e54631fcd308f2d1fbe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7" y="1044351"/>
            <a:ext cx="3683175" cy="54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Desktop\Высшая категория\Пискайкина Высшая кат\9 Пункт\2663688_commands_page-0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5263" r="2553" b="17368"/>
          <a:stretch/>
        </p:blipFill>
        <p:spPr bwMode="auto">
          <a:xfrm>
            <a:off x="4139952" y="1044352"/>
            <a:ext cx="4752528" cy="3750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Высшая категория\Пискайкина Высшая кат\9 Пункт\2663688_commands_page-00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916" r="3603" b="68597"/>
          <a:stretch/>
        </p:blipFill>
        <p:spPr bwMode="auto">
          <a:xfrm>
            <a:off x="4139952" y="4794980"/>
            <a:ext cx="4736544" cy="1656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28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Высшая категория\Пискайкина Высшая кат\скан высшая категория\сканирование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9" y="620688"/>
            <a:ext cx="4392488" cy="60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Высшая категория\Пискайкина Высшая кат\Высш.Кат 2022\приказ иннова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30" y="692696"/>
            <a:ext cx="4059758" cy="59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-1" r="1908" b="-2687"/>
          <a:stretch/>
        </p:blipFill>
        <p:spPr bwMode="auto">
          <a:xfrm>
            <a:off x="611560" y="836712"/>
            <a:ext cx="3673983" cy="548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User\Desktop\Высшая категория\Пискайкина Высшая кат\Благодарности\baf7a56bca07d061072645dd2edb050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528392" cy="5265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1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t="12308" r="11282" b="3360"/>
          <a:stretch/>
        </p:blipFill>
        <p:spPr bwMode="auto">
          <a:xfrm>
            <a:off x="4067944" y="3429000"/>
            <a:ext cx="4684028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для СЬЁМОК\солнечный све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9984"/>
            <a:ext cx="3384376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923" t="12536" r="2565" b="5412"/>
          <a:stretch/>
        </p:blipFill>
        <p:spPr bwMode="auto">
          <a:xfrm>
            <a:off x="4151824" y="431344"/>
            <a:ext cx="4608512" cy="2708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06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09654" y="3107337"/>
            <a:ext cx="8856984" cy="62646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marL="571500" indent="-571500" algn="ctr">
              <a:buFontTx/>
              <a:buChar char="-"/>
            </a:pPr>
            <a:endParaRPr lang="ru-RU" sz="1600" kern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654" y="404664"/>
            <a:ext cx="9068305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10</a:t>
            </a:r>
          </a:p>
          <a:p>
            <a:pPr algn="ctr"/>
            <a:r>
              <a:rPr lang="ru-RU" sz="36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Позитивные результаты работы</a:t>
            </a:r>
          </a:p>
          <a:p>
            <a:pPr algn="ctr"/>
            <a:r>
              <a:rPr lang="ru-RU" sz="36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С воспитанниками:</a:t>
            </a:r>
            <a:endParaRPr lang="ru-RU" sz="3200" b="1" kern="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-наличие системы воспитательной работы;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-наличие качественной, эстетически оформленной 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текущей  документацией;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-организация индивидуального подхода;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-снижение простудной заболеваемости воспитанников;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-отлаженная система взаимодействия с родителями;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-отсутствие жалоб и обращений родителей 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 неправомерные действия;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-реализация здоровье сберегающих технологий 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 воспитательном процессе;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-духовно-нравственное воспитание и народные традиции</a:t>
            </a:r>
          </a:p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289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Пискайкина Высшая кат\20.01.22 скан\Скан_20220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6705"/>
            <a:ext cx="4176464" cy="547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Пискайкина Высшая кат\20.01.22 скан\Скан_2022020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1137"/>
            <a:ext cx="3926518" cy="551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Пискайкина Высшая кат\20.01.22 скан\Скан_20220203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36" y="620688"/>
            <a:ext cx="4533268" cy="5866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61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85175" cy="6280869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11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dirty="0" smtClean="0">
                <a:solidFill>
                  <a:srgbClr val="00B050"/>
                </a:solidFill>
              </a:rPr>
              <a:t>Качество взаимодействия с родителями:</a:t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систематическое проведение родительских собраний;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проведение круглых столов, консультаций в нетрадиционной форме (педагогическое просвещение родителей);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проведение экскурсий, образовательных путешествий с детьми;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проведение совместных конкурсов, выставок;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организация родителей на субботниках, благоустройстве участков, создании развивающей среды группы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шая категория\Пискайкина Высшая кат\20.01.22 скан\Рисунок (8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8524"/>
            <a:ext cx="4024064" cy="541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Высшая категория\л.в.пискайкина\анкета в 11 пунк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5596"/>
            <a:ext cx="3837458" cy="542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8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499176" cy="4248472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12</a:t>
            </a:r>
            <a:r>
              <a:rPr lang="ru-RU" sz="4800" dirty="0" smtClean="0">
                <a:solidFill>
                  <a:srgbClr val="00B050"/>
                </a:solidFill>
              </a:rPr>
              <a:t/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4800" dirty="0" smtClean="0">
                <a:solidFill>
                  <a:srgbClr val="00B050"/>
                </a:solidFill>
              </a:rPr>
              <a:t>Работа с детьми</a:t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4800" dirty="0" smtClean="0">
                <a:solidFill>
                  <a:srgbClr val="00B050"/>
                </a:solidFill>
              </a:rPr>
              <a:t> из социально-неблагополучных семей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ысшая категория\Пискайкина Высшая кат\20.01.22 скан\Рисунок (84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88843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план неблагополу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908720"/>
            <a:ext cx="3581823" cy="506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ownloads\план неблагополу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942256"/>
            <a:ext cx="3581823" cy="506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7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User\Desktop\Высшая категория\Пискайкина Высшая кат\скан высшая категория\сканирование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8" y="620688"/>
            <a:ext cx="3996244" cy="57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Пискайкина Высшая кат\20.01.22 скан\Скан_20220121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3672408" cy="53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731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77668" y="3068960"/>
            <a:ext cx="8855747" cy="3360717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endParaRPr lang="ru-RU" sz="4000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64704"/>
            <a:ext cx="913341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13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Участие педагога</a:t>
            </a:r>
          </a:p>
          <a:p>
            <a:pPr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профессиональных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конкурсах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827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Высшая категория\Пискайкина Высшая кат\Дипломы воспитателя\ТРИ СПАСА ЛУ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48" y="1628800"/>
            <a:ext cx="27875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ысшая категория\Пискайкина Высшая кат\Дипломы воспитателя\ДОМ ПОГР ЛУ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69036"/>
            <a:ext cx="27363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Высшая категория\Пискайкина Высшая кат\Дипломы воспитателя\д.с. 68, Пискайк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0" y="2209000"/>
            <a:ext cx="2725846" cy="38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КОНВЕРТАЦИЯ\Сертификат_Дегустация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1139"/>
            <a:ext cx="223938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КОНВЕРТАЦИЯ\Сертификат_Фестива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3147"/>
            <a:ext cx="221632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31" y="3356992"/>
            <a:ext cx="2081091" cy="315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99383"/>
            <a:ext cx="2168462" cy="32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6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23" y="1124744"/>
            <a:ext cx="3856186" cy="54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Высшая категория\Пискайкина Высшая кат\13 ПУНКТ\Сертификат-МГПИ-27.08.2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96492" cy="5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ысшая категория\Пискайкина Высшая кат\Дипломы воспитателя\219572Ð¤1.Ð.2018.1 декаб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91" y="476672"/>
            <a:ext cx="2652117" cy="374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User\Desktop\Высшая категория\Пискайкина Высшая кат\13 ПУНКТ\18a7bc29df2af05b201c34b0c5d1471eиюл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88" y="480120"/>
            <a:ext cx="2574114" cy="374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C:\Users\User\Desktop\Высшая категория\Пискайкина Высшая кат\13 ПУНКТ\562663 (pdf.io)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72" y="404664"/>
            <a:ext cx="266429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Высшая категория\Пискайкина Высшая кат\13 ПУНКТ\diplom_410473 (pdf.io) (1) апрель февраль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140968"/>
            <a:ext cx="2880319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Высшая категория\Пискайкина Высшая кат\13 ПУНКТ\diplom_410482 (1) (pdf.io)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60" y="3140968"/>
            <a:ext cx="2882146" cy="3584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6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380"/>
            <a:ext cx="3822837" cy="286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0" y="260648"/>
            <a:ext cx="396690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02466"/>
            <a:ext cx="2729581" cy="340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20" y="3227970"/>
            <a:ext cx="2736304" cy="342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773504"/>
            <a:ext cx="6037230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14</a:t>
            </a:r>
          </a:p>
          <a:p>
            <a:pPr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Награды</a:t>
            </a:r>
          </a:p>
          <a:p>
            <a:pPr algn="ctr"/>
            <a:r>
              <a:rPr lang="ru-RU" sz="72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и</a:t>
            </a:r>
            <a:endParaRPr lang="ru-RU" sz="7200" b="1" kern="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  <a:p>
            <a:pPr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поощрения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315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ысшая категория\Пискайкина Высшая кат\20.01.22 скан\Рисунок (84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2" y="620687"/>
            <a:ext cx="4116612" cy="589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Пискайкина Л.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08" y="620688"/>
            <a:ext cx="4163179" cy="589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 высшая категория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20688"/>
            <a:ext cx="3960440" cy="549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ысшая категория\Пискайкина Высшая кат\Благодарности\БЛАГ.ПИСЬМО СОЛНЕЧНЫЙ СВ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23880"/>
            <a:ext cx="3744415" cy="5360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16" y="131681"/>
            <a:ext cx="2867041" cy="409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" b="1801"/>
          <a:stretch/>
        </p:blipFill>
        <p:spPr bwMode="auto">
          <a:xfrm>
            <a:off x="230351" y="2179794"/>
            <a:ext cx="3024336" cy="449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"/>
          <a:stretch/>
        </p:blipFill>
        <p:spPr>
          <a:xfrm>
            <a:off x="3292268" y="1124744"/>
            <a:ext cx="2925793" cy="44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4" y="9087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2</a:t>
            </a:r>
          </a:p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НАСТАВНИЧЕСТВО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2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ысшая категория\Пискайкина Высшая кат\13 ПУНКТ\sertificat (6) (pdf.io) (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032448" cy="54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Высшая категория\Пискайкина Высшая кат\Благодарности\untitled благ 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104456" cy="5494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ысшая категория\Пискайкина Высшая кат\Благодарности\untitled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276484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Высшая категория\Пискайкина Высшая кат\Благодарности\консульт благ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1"/>
            <a:ext cx="2880320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Высшая категория\Пискайкина Высшая кат\Благодарности\untitled 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4784"/>
            <a:ext cx="2592288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9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Высшая категория\Пискайкина Высшая кат\скан высшая категория\сканирование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3646425" cy="540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5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№68 Пискайкина МГПИ справка подтверж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41" y="835556"/>
            <a:ext cx="3645013" cy="547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Высшая категория\Пискайкина Высшая кат\20.01.22 скан\Рисунок (84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1" y="836712"/>
            <a:ext cx="390602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ав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8004</TotalTime>
  <Words>259</Words>
  <Application>Microsoft Office PowerPoint</Application>
  <PresentationFormat>Экран (4:3)</PresentationFormat>
  <Paragraphs>88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Трава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 Качество взаимодействия с родителями: - систематическое проведение родительских собраний; - проведение круглых столов, консультаций в нетрадиционной форме (педагогическое просвещение родителей); - проведение экскурсий, образовательных путешествий с детьми; - проведение совместных конкурсов, выставок; - организация родителей на субботниках, благоустройстве участков, создании развивающей среды группы </vt:lpstr>
      <vt:lpstr>Презентация PowerPoint</vt:lpstr>
      <vt:lpstr>12 Работа с детьми 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Userint</dc:creator>
  <cp:lastModifiedBy>User</cp:lastModifiedBy>
  <cp:revision>589</cp:revision>
  <cp:lastPrinted>2020-01-11T14:47:40Z</cp:lastPrinted>
  <dcterms:modified xsi:type="dcterms:W3CDTF">2022-02-07T10:02:52Z</dcterms:modified>
</cp:coreProperties>
</file>