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30.04.2020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97923" y="1047750"/>
            <a:ext cx="848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115616" y="2143116"/>
            <a:ext cx="7742664" cy="4225439"/>
            <a:chOff x="1115616" y="2146448"/>
            <a:chExt cx="7165477" cy="445126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8480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Развитие речи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Тема:</a:t>
              </a:r>
              <a:r>
                <a:rPr lang="ru-RU" sz="3600" b="1" dirty="0">
                  <a:ln w="19050">
                    <a:solidFill>
                      <a:prstClr val="white"/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</a:t>
              </a: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«пересказ рассказа Н. </a:t>
              </a:r>
              <a:r>
                <a:rPr lang="ru-RU" sz="36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Калининой</a:t>
              </a:r>
              <a:r>
                <a:rPr lang="ru-RU" sz="3600" b="1" dirty="0" smtClean="0">
                  <a:ln w="19050">
                    <a:solidFill>
                      <a:prstClr val="white"/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«Помощники»»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380580" y="5625039"/>
              <a:ext cx="1891211" cy="9726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Подготовили: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Симагина А.П.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Панкратова Ю.А.</a:t>
              </a:r>
              <a:endPara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Учить пересказывать прочитанный рассказ;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Закрепить умение правильно называть предметы посуды;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Учить самостоятельно подбирать слова с определенными звуками (с-ш).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занятия: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Надежда Калинина «Помощники»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333333"/>
                </a:solidFill>
                <a:latin typeface="Georgia" panose="02040502050405020303" pitchFamily="18" charset="0"/>
              </a:rPr>
              <a:t>Саша с Алёшей помогали накрывать на стол.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333333"/>
                </a:solidFill>
                <a:latin typeface="Georgia" panose="02040502050405020303" pitchFamily="18" charset="0"/>
              </a:rPr>
              <a:t>Все сели обедать. Суп налили, а есть нечем. Вот так помощники! Стол накрыли, а ложки не положили.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323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90512"/>
            <a:ext cx="8572500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172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76672"/>
            <a:ext cx="7787208" cy="5649491"/>
          </a:xfrm>
        </p:spPr>
        <p:txBody>
          <a:bodyPr/>
          <a:lstStyle/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- Про кого этот рассказ? </a:t>
            </a:r>
            <a:r>
              <a:rPr lang="ru-RU" sz="2800" i="1" dirty="0">
                <a:solidFill>
                  <a:srgbClr val="111111"/>
                </a:solidFill>
                <a:latin typeface="Arial" panose="020B0604020202020204" pitchFamily="34" charset="0"/>
              </a:rPr>
              <a:t>(Про Сашу и Алёшу)</a:t>
            </a:r>
            <a:endParaRPr lang="ru-RU" sz="2800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_- Что делали ребята? </a:t>
            </a:r>
            <a:r>
              <a:rPr lang="ru-RU" sz="2800" i="1" dirty="0">
                <a:solidFill>
                  <a:srgbClr val="111111"/>
                </a:solidFill>
                <a:latin typeface="Arial" panose="020B0604020202020204" pitchFamily="34" charset="0"/>
              </a:rPr>
              <a:t>(Помогали дежурным накрывать на стол)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_- Что забыли сделать мальчики? </a:t>
            </a:r>
            <a:r>
              <a:rPr lang="ru-RU" sz="2800" i="1" dirty="0">
                <a:solidFill>
                  <a:srgbClr val="111111"/>
                </a:solidFill>
                <a:latin typeface="Arial" panose="020B0604020202020204" pitchFamily="34" charset="0"/>
              </a:rPr>
              <a:t>(Положить ложки)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. - Как заканчивается этот рассказ?</a:t>
            </a:r>
          </a:p>
          <a:p>
            <a:r>
              <a:rPr lang="ru-RU" sz="2800" u="sng" dirty="0">
                <a:solidFill>
                  <a:srgbClr val="111111"/>
                </a:solidFill>
                <a:latin typeface="Arial" panose="020B0604020202020204" pitchFamily="34" charset="0"/>
              </a:rPr>
              <a:t>-Кто мог сказать 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: </a:t>
            </a:r>
            <a:r>
              <a:rPr lang="ru-RU" sz="2800" i="1" dirty="0">
                <a:solidFill>
                  <a:srgbClr val="111111"/>
                </a:solidFill>
                <a:latin typeface="Arial" panose="020B0604020202020204" pitchFamily="34" charset="0"/>
              </a:rPr>
              <a:t>«Вот так </a:t>
            </a:r>
            <a:r>
              <a:rPr lang="ru-RU" sz="2800" b="1" i="1" dirty="0">
                <a:solidFill>
                  <a:srgbClr val="111111"/>
                </a:solidFill>
                <a:latin typeface="Arial" panose="020B0604020202020204" pitchFamily="34" charset="0"/>
              </a:rPr>
              <a:t>помощники</a:t>
            </a:r>
            <a:r>
              <a:rPr lang="ru-RU" sz="2800" i="1" dirty="0">
                <a:solidFill>
                  <a:srgbClr val="111111"/>
                </a:solidFill>
                <a:latin typeface="Arial" panose="020B0604020202020204" pitchFamily="34" charset="0"/>
              </a:rPr>
              <a:t>!»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 </a:t>
            </a:r>
            <a:r>
              <a:rPr lang="ru-RU" sz="2800" i="1" dirty="0">
                <a:solidFill>
                  <a:srgbClr val="111111"/>
                </a:solidFill>
                <a:latin typeface="Arial" panose="020B0604020202020204" pitchFamily="34" charset="0"/>
              </a:rPr>
              <a:t>(Воспитатели, родители, другие дети)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242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404665"/>
            <a:ext cx="43742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rgbClr val="FF0000"/>
                </a:solidFill>
                <a:latin typeface="Arial" panose="020B0604020202020204" pitchFamily="34" charset="0"/>
              </a:rPr>
              <a:t>Физкультминутка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ru-RU" sz="2800" dirty="0" smtClean="0">
                <a:solidFill>
                  <a:srgbClr val="111111"/>
                </a:solidFill>
                <a:latin typeface="Arial" panose="020B0604020202020204" pitchFamily="34" charset="0"/>
              </a:rPr>
              <a:t>Быстро </a:t>
            </a:r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встаньте, улыбнитесь,</a:t>
            </a:r>
          </a:p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Выше, выше подтянитесь,</a:t>
            </a:r>
          </a:p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Ну-ка плечи распрямите,</a:t>
            </a:r>
          </a:p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Поднимите, опустите,</a:t>
            </a:r>
          </a:p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Влево, вправо повернитесь,</a:t>
            </a:r>
          </a:p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Рук коленями коснитесь,</a:t>
            </a:r>
          </a:p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Сели, встали, сели, встали</a:t>
            </a:r>
          </a:p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</a:rPr>
              <a:t>И на месте побежали.</a:t>
            </a:r>
            <a:endParaRPr lang="ru-RU" sz="2800" b="0" i="0" dirty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45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теперь поиграем: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7715200" cy="4497363"/>
          </a:xfrm>
        </p:spPr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Игра «Где живут продукты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?»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  Сахар живет в… (сахарнице).        Соль живет в… (солонке).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  Сухари живут в… (сухарнице).     Масло живет в… (масленке).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  Перец живет в… (перечнице).       Чай живет в… (чайнике).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  Кофе живет в…. (кофейнике).        Селедка живет в..( селедочнице).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  Конфеты живут в..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конфетнице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).   Салат живет в..(салатнице).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5660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srgbClr val="111111"/>
                </a:solidFill>
                <a:latin typeface="Arial" panose="020B0604020202020204" pitchFamily="34" charset="0"/>
                <a:ea typeface="+mn-ea"/>
                <a:cs typeface="+mn-cs"/>
              </a:rPr>
              <a:t>Закончи предложение.</a:t>
            </a:r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20688"/>
            <a:ext cx="7787208" cy="5505475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111111"/>
                </a:solidFill>
                <a:latin typeface="Arial" panose="020B0604020202020204" pitchFamily="34" charset="0"/>
              </a:rPr>
              <a:t>Цель: закреплять обобщающие </a:t>
            </a:r>
            <a:r>
              <a:rPr lang="ru-RU" sz="2000" dirty="0" smtClean="0">
                <a:solidFill>
                  <a:srgbClr val="111111"/>
                </a:solidFill>
                <a:latin typeface="Arial" panose="020B0604020202020204" pitchFamily="34" charset="0"/>
              </a:rPr>
              <a:t>понятия.</a:t>
            </a:r>
          </a:p>
          <a:p>
            <a:pPr marL="0" indent="0">
              <a:buNone/>
            </a:pPr>
            <a:endParaRPr lang="ru-RU" sz="2000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r>
              <a:rPr lang="ru-RU" sz="2000" dirty="0">
                <a:solidFill>
                  <a:srgbClr val="111111"/>
                </a:solidFill>
                <a:latin typeface="Arial" panose="020B0604020202020204" pitchFamily="34" charset="0"/>
              </a:rPr>
              <a:t>Чашка, тарелка, миска, кружка – это …. (посуда).</a:t>
            </a:r>
          </a:p>
          <a:p>
            <a:r>
              <a:rPr lang="ru-RU" sz="2000" dirty="0">
                <a:solidFill>
                  <a:srgbClr val="111111"/>
                </a:solidFill>
                <a:latin typeface="Arial" panose="020B0604020202020204" pitchFamily="34" charset="0"/>
              </a:rPr>
              <a:t>Вилка, нож, ложка – это …. (столовые приборы).</a:t>
            </a:r>
          </a:p>
          <a:p>
            <a:r>
              <a:rPr lang="ru-RU" sz="2000" dirty="0">
                <a:solidFill>
                  <a:srgbClr val="111111"/>
                </a:solidFill>
                <a:latin typeface="Arial" panose="020B0604020202020204" pitchFamily="34" charset="0"/>
              </a:rPr>
              <a:t>Кастрюля, сковорода, миска, нож – это ….(кухонная посуда).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403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751344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srgbClr val="111111"/>
                </a:solidFill>
                <a:latin typeface="Arial" panose="020B0604020202020204" pitchFamily="34" charset="0"/>
              </a:rPr>
              <a:t>«В лесу»</a:t>
            </a:r>
            <a:endParaRPr lang="ru-RU" sz="3600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</a:rPr>
              <a:t>- Представьте, дети, что мы сейчас в лесу. Покажите, какие там большие деревья. </a:t>
            </a:r>
            <a:r>
              <a:rPr lang="ru-RU" i="1" dirty="0">
                <a:solidFill>
                  <a:srgbClr val="111111"/>
                </a:solidFill>
                <a:latin typeface="Arial" panose="020B0604020202020204" pitchFamily="34" charset="0"/>
              </a:rPr>
              <a:t>(Дети поднимают руки)</a:t>
            </a:r>
            <a:endParaRPr lang="ru-RU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</a:rPr>
              <a:t>- Подул теплый </a:t>
            </a:r>
            <a:r>
              <a:rPr lang="ru-RU" dirty="0" smtClean="0">
                <a:solidFill>
                  <a:srgbClr val="111111"/>
                </a:solidFill>
                <a:latin typeface="Arial" panose="020B0604020202020204" pitchFamily="34" charset="0"/>
              </a:rPr>
              <a:t>ветерок , </a:t>
            </a:r>
            <a:r>
              <a:rPr lang="ru-RU" u="sng" dirty="0" smtClean="0">
                <a:solidFill>
                  <a:srgbClr val="111111"/>
                </a:solidFill>
                <a:latin typeface="Arial" panose="020B0604020202020204" pitchFamily="34" charset="0"/>
              </a:rPr>
              <a:t>зашелестели </a:t>
            </a:r>
            <a:r>
              <a:rPr lang="ru-RU" u="sng" dirty="0">
                <a:solidFill>
                  <a:srgbClr val="111111"/>
                </a:solidFill>
                <a:latin typeface="Arial" panose="020B0604020202020204" pitchFamily="34" charset="0"/>
              </a:rPr>
              <a:t>листья</a:t>
            </a: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</a:rPr>
              <a:t>: Ш-Ш-Ш… </a:t>
            </a:r>
            <a:r>
              <a:rPr lang="ru-RU" i="1" dirty="0">
                <a:solidFill>
                  <a:srgbClr val="111111"/>
                </a:solidFill>
                <a:latin typeface="Arial" panose="020B0604020202020204" pitchFamily="34" charset="0"/>
              </a:rPr>
              <a:t>(</a:t>
            </a:r>
            <a:r>
              <a:rPr lang="ru-RU" i="1" u="sng" dirty="0">
                <a:solidFill>
                  <a:srgbClr val="111111"/>
                </a:solidFill>
                <a:latin typeface="Arial" panose="020B0604020202020204" pitchFamily="34" charset="0"/>
              </a:rPr>
              <a:t>Дети быстро шевелят пальчиками и произносят</a:t>
            </a:r>
            <a:r>
              <a:rPr lang="ru-RU" i="1" dirty="0">
                <a:solidFill>
                  <a:srgbClr val="111111"/>
                </a:solidFill>
                <a:latin typeface="Arial" panose="020B0604020202020204" pitchFamily="34" charset="0"/>
              </a:rPr>
              <a:t>: Ш-Ш-Ш)</a:t>
            </a:r>
            <a:endParaRPr lang="ru-RU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111111"/>
                </a:solidFill>
                <a:latin typeface="Arial" panose="020B0604020202020204" pitchFamily="34" charset="0"/>
              </a:rPr>
              <a:t>- Подул холодный ветер</a:t>
            </a: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</a:rPr>
              <a:t>: С-С-С, закачались сосны. </a:t>
            </a:r>
            <a:r>
              <a:rPr lang="ru-RU" i="1" dirty="0">
                <a:solidFill>
                  <a:srgbClr val="111111"/>
                </a:solidFill>
                <a:latin typeface="Arial" panose="020B0604020202020204" pitchFamily="34" charset="0"/>
              </a:rPr>
              <a:t>(Дети покачиваются и машут </a:t>
            </a:r>
            <a:r>
              <a:rPr lang="ru-RU" i="1" dirty="0" smtClean="0">
                <a:solidFill>
                  <a:srgbClr val="111111"/>
                </a:solidFill>
                <a:latin typeface="Arial" panose="020B0604020202020204" pitchFamily="34" charset="0"/>
              </a:rPr>
              <a:t>руками , </a:t>
            </a:r>
            <a:r>
              <a:rPr lang="ru-RU" i="1" u="sng" dirty="0" smtClean="0">
                <a:solidFill>
                  <a:srgbClr val="111111"/>
                </a:solidFill>
                <a:latin typeface="Arial" panose="020B0604020202020204" pitchFamily="34" charset="0"/>
              </a:rPr>
              <a:t>произнося</a:t>
            </a:r>
            <a:r>
              <a:rPr lang="ru-RU" i="1" dirty="0">
                <a:solidFill>
                  <a:srgbClr val="111111"/>
                </a:solidFill>
                <a:latin typeface="Arial" panose="020B0604020202020204" pitchFamily="34" charset="0"/>
              </a:rPr>
              <a:t>: С-С-С)</a:t>
            </a:r>
            <a:endParaRPr lang="ru-RU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</a:rPr>
              <a:t>- Ветер затих – больше не шевелятся ни листочки, ни ветки. </a:t>
            </a:r>
            <a:r>
              <a:rPr lang="ru-RU" i="1" dirty="0">
                <a:solidFill>
                  <a:srgbClr val="111111"/>
                </a:solidFill>
                <a:latin typeface="Arial" panose="020B0604020202020204" pitchFamily="34" charset="0"/>
              </a:rPr>
              <a:t>(Дети расслабляются)</a:t>
            </a:r>
            <a:endParaRPr lang="ru-RU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111111"/>
                </a:solidFill>
                <a:latin typeface="Arial" panose="020B0604020202020204" pitchFamily="34" charset="0"/>
              </a:rPr>
              <a:t>- Снова подул холодный ветер</a:t>
            </a: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</a:rPr>
              <a:t>: С-С-С… (Дети вновь покачиваются и машут </a:t>
            </a:r>
            <a:r>
              <a:rPr lang="ru-RU" dirty="0" smtClean="0">
                <a:solidFill>
                  <a:srgbClr val="111111"/>
                </a:solidFill>
                <a:latin typeface="Arial" panose="020B0604020202020204" pitchFamily="34" charset="0"/>
              </a:rPr>
              <a:t>руками , </a:t>
            </a:r>
            <a:r>
              <a:rPr lang="ru-RU" u="sng" dirty="0" smtClean="0">
                <a:solidFill>
                  <a:srgbClr val="111111"/>
                </a:solidFill>
                <a:latin typeface="Arial" panose="020B0604020202020204" pitchFamily="34" charset="0"/>
              </a:rPr>
              <a:t>произнося</a:t>
            </a: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</a:rPr>
              <a:t>: С-С-С…Затем опять расслабляются)</a:t>
            </a:r>
            <a:endParaRPr lang="ru-RU" b="0" i="0" dirty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35957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211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Слайд 1</vt:lpstr>
      <vt:lpstr>Цели и задачи:</vt:lpstr>
      <vt:lpstr>Ход занятия:</vt:lpstr>
      <vt:lpstr>Слайд 4</vt:lpstr>
      <vt:lpstr>о</vt:lpstr>
      <vt:lpstr>Слайд 6</vt:lpstr>
      <vt:lpstr>А теперь поиграем:</vt:lpstr>
      <vt:lpstr>Закончи предложение.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Юрий</cp:lastModifiedBy>
  <cp:revision>23</cp:revision>
  <dcterms:created xsi:type="dcterms:W3CDTF">2014-07-06T18:18:01Z</dcterms:created>
  <dcterms:modified xsi:type="dcterms:W3CDTF">2020-04-30T05:56:12Z</dcterms:modified>
</cp:coreProperties>
</file>