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5" r:id="rId2"/>
    <p:sldId id="447" r:id="rId3"/>
    <p:sldId id="449" r:id="rId4"/>
    <p:sldId id="451" r:id="rId5"/>
    <p:sldId id="450" r:id="rId6"/>
    <p:sldId id="452" r:id="rId7"/>
    <p:sldId id="454" r:id="rId8"/>
    <p:sldId id="453" r:id="rId9"/>
    <p:sldId id="473" r:id="rId10"/>
    <p:sldId id="455" r:id="rId11"/>
    <p:sldId id="456" r:id="rId12"/>
    <p:sldId id="457" r:id="rId13"/>
    <p:sldId id="461" r:id="rId14"/>
    <p:sldId id="458" r:id="rId15"/>
    <p:sldId id="459" r:id="rId16"/>
    <p:sldId id="460" r:id="rId17"/>
    <p:sldId id="474" r:id="rId18"/>
    <p:sldId id="462" r:id="rId19"/>
    <p:sldId id="472" r:id="rId20"/>
    <p:sldId id="463" r:id="rId21"/>
    <p:sldId id="464" r:id="rId22"/>
    <p:sldId id="465" r:id="rId23"/>
    <p:sldId id="467" r:id="rId24"/>
    <p:sldId id="466" r:id="rId25"/>
    <p:sldId id="468" r:id="rId26"/>
    <p:sldId id="469" r:id="rId27"/>
    <p:sldId id="47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87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7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8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1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8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9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0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4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3C32B-12E4-4E24-9BFB-AC44FEA38C3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B8F4F-2FF2-499C-B82D-D110BC6F9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143622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nsportal.ru/alena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3fa/3fa77b8f40b182a77248f9f80d1fc433/pedopyt-novyy-3.docx" TargetMode="External"/><Relationship Id="rId2" Type="http://schemas.openxmlformats.org/officeDocument/2006/relationships/hyperlink" Target="https://upload2.schoolrm.ru/iblock/57b/57bed1bfa78750e54658134d59eece67/Obobshchennyy-pedagogicheskiy-opyt-_Priobshchenie-detey-doshkolnogo-vozrasta-k-mordovskoy-natsionalnoy-kulture_.docx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2.schoolrm.ru/iblock/bee/bee810a63c8184d7eba0aaac4fc397a1/KOPIYA-ZANYATIYA.pptx" TargetMode="External"/><Relationship Id="rId3" Type="http://schemas.openxmlformats.org/officeDocument/2006/relationships/hyperlink" Target="https://upload2.schoolrm.ru/iblock/f8b/f8b0af2bdf3b511729c3816e96e6a314/Prikaz2.jpg" TargetMode="External"/><Relationship Id="rId7" Type="http://schemas.openxmlformats.org/officeDocument/2006/relationships/hyperlink" Target="https://upload2.schoolrm.ru/iblock/f55/f552514593b10f6f7bc59d7581f5ad8c/nasha-druzhnaya-semya-15_05.ppt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pload2.schoolrm.ru/iblock/ae1/ae1e618d9d7b37b10452b94a9a7bdf6d/doklad-kollektsiya.doc" TargetMode="External"/><Relationship Id="rId5" Type="http://schemas.openxmlformats.org/officeDocument/2006/relationships/hyperlink" Target="https://upload2.schoolrm.ru/iblock/7bf/7bf4c213b992d440a97c18a61f883bdf/Ispolzovanie-informatsionnykh-tekhnologiy-v-obrazovatelnom-protsesse-DOU.docx" TargetMode="External"/><Relationship Id="rId4" Type="http://schemas.openxmlformats.org/officeDocument/2006/relationships/hyperlink" Target="https://upload2.schoolrm.ru/iblock/46e/46ed0ca8a7ee470efdc70165f15d2e60/46a18df98941b9b86cc9f9dbc73d22ba.ppt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vk.com/club201987402?z=photo-201987402_457244698%2Falbum-201987402_286990287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Прямоугольник 2">
            <a:extLst>
              <a:ext uri="{FF2B5EF4-FFF2-40B4-BE49-F238E27FC236}">
                <a16:creationId xmlns:a16="http://schemas.microsoft.com/office/drawing/2014/main" id="{C214C7FB-42DE-889E-56AB-88E423D92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42875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D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01C680-0607-42EE-5894-65A3F85DFB0F}"/>
              </a:ext>
            </a:extLst>
          </p:cNvPr>
          <p:cNvSpPr/>
          <p:nvPr/>
        </p:nvSpPr>
        <p:spPr>
          <a:xfrm>
            <a:off x="0" y="1571612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>
                <a:solidFill>
                  <a:srgbClr val="D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Портфолио</a:t>
            </a:r>
            <a:r>
              <a:rPr lang="ru-RU" sz="4400" b="1" i="1" dirty="0">
                <a:solidFill>
                  <a:srgbClr val="D00000"/>
                </a:solidFill>
                <a:effectLst>
                  <a:reflection blurRad="6350" stA="55000" endA="300" endPos="45500" dir="5400000" sy="-100000" algn="bl" rotWithShape="0"/>
                </a:effectLst>
                <a:ea typeface="Lucida Sans Unicode" pitchFamily="34" charset="0"/>
                <a:cs typeface="Arial" pitchFamily="34" charset="0"/>
              </a:rPr>
              <a:t> </a:t>
            </a:r>
            <a:endParaRPr lang="ru-RU" sz="4400" i="1" dirty="0">
              <a:solidFill>
                <a:srgbClr val="D00000"/>
              </a:solidFill>
              <a:latin typeface="Arial" charset="0"/>
            </a:endParaRPr>
          </a:p>
        </p:txBody>
      </p:sp>
      <p:sp>
        <p:nvSpPr>
          <p:cNvPr id="5125" name="Прямоугольник 4">
            <a:extLst>
              <a:ext uri="{FF2B5EF4-FFF2-40B4-BE49-F238E27FC236}">
                <a16:creationId xmlns:a16="http://schemas.microsoft.com/office/drawing/2014/main" id="{4038FBED-C093-ED61-4565-76D5DD081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266149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Видясовой Алены Вячеславовны</a:t>
            </a:r>
            <a:endParaRPr lang="ru-RU" altLang="ru-RU" sz="3600" b="1" i="1" dirty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6" name="Прямоугольник 5">
            <a:extLst>
              <a:ext uri="{FF2B5EF4-FFF2-40B4-BE49-F238E27FC236}">
                <a16:creationId xmlns:a16="http://schemas.microsoft.com/office/drawing/2014/main" id="{3A9B9FB8-8016-E28C-CDDB-E1742C8E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3677996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воспитателя МБДОУ </a:t>
            </a:r>
          </a:p>
          <a:p>
            <a:pPr algn="ctr"/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«Ромодановский детский сад </a:t>
            </a:r>
          </a:p>
          <a:p>
            <a:pPr algn="ctr"/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комбинированного вида»</a:t>
            </a:r>
            <a:b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Ромодановского муниципального района Республики Мордовия</a:t>
            </a:r>
            <a:b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endParaRPr lang="ru-RU" altLang="ru-RU" sz="3200" b="1" i="1" dirty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7" name="AutoShape 7" descr="Сиреневый фон для презентации - 61 фото">
            <a:extLst>
              <a:ext uri="{FF2B5EF4-FFF2-40B4-BE49-F238E27FC236}">
                <a16:creationId xmlns:a16="http://schemas.microsoft.com/office/drawing/2014/main" id="{FEC3D0F2-F054-0C08-7A8C-949E1EDCB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altLang="ru-RU"/>
          </a:p>
        </p:txBody>
      </p:sp>
      <p:sp>
        <p:nvSpPr>
          <p:cNvPr id="5128" name="AutoShape 9" descr="Сиреневый фон для презентации - 61 фото">
            <a:extLst>
              <a:ext uri="{FF2B5EF4-FFF2-40B4-BE49-F238E27FC236}">
                <a16:creationId xmlns:a16="http://schemas.microsoft.com/office/drawing/2014/main" id="{043DB38B-9795-A497-30B1-FCB43AE45D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alt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5F180B1-530B-4CF9-1CFC-7BF5F8D2A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2145"/>
            <a:ext cx="9144000" cy="1251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8FB86-E5CF-76BF-74DE-757E4A4D91E7}"/>
              </a:ext>
            </a:extLst>
          </p:cNvPr>
          <p:cNvSpPr txBox="1"/>
          <p:nvPr/>
        </p:nvSpPr>
        <p:spPr>
          <a:xfrm>
            <a:off x="2325948" y="1189052"/>
            <a:ext cx="5149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37F920-8C0C-70E3-4758-5D87905F6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"/>
          <a:stretch/>
        </p:blipFill>
        <p:spPr>
          <a:xfrm>
            <a:off x="2652427" y="1558384"/>
            <a:ext cx="3839145" cy="51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7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D67547-0FA6-C93F-0F7E-930E4A33D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ru-RU" altLang="ru-RU" sz="28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</a:p>
          <a:p>
            <a:pPr algn="ctr" eaLnBrk="1">
              <a:lnSpc>
                <a:spcPct val="101000"/>
              </a:lnSpc>
            </a:pPr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классов, мероприятий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26996-7882-7437-1321-E294A47FD16D}"/>
              </a:ext>
            </a:extLst>
          </p:cNvPr>
          <p:cNvSpPr txBox="1"/>
          <p:nvPr/>
        </p:nvSpPr>
        <p:spPr>
          <a:xfrm>
            <a:off x="2481309" y="10182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5641D2-1467-9468-1110-6BA16464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65" y="1387590"/>
            <a:ext cx="392643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20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908B2DFA-43C0-7E98-5910-342035036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536"/>
            <a:ext cx="9144000" cy="50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250B4D-4448-09BB-54D6-35368EC1944E}"/>
              </a:ext>
            </a:extLst>
          </p:cNvPr>
          <p:cNvSpPr/>
          <p:nvPr/>
        </p:nvSpPr>
        <p:spPr>
          <a:xfrm>
            <a:off x="2357438" y="714375"/>
            <a:ext cx="4429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DC956-80DC-6389-4081-C26DFF84B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6" y="1263388"/>
            <a:ext cx="3452489" cy="4880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161EF1-A702-D01B-6FF6-5A4B6F7D7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45" y="1830051"/>
            <a:ext cx="4906976" cy="34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185FAB-534A-A8A3-B1C4-1C70F0DA80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17" y="591487"/>
            <a:ext cx="4219394" cy="59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13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>
            <a:extLst>
              <a:ext uri="{FF2B5EF4-FFF2-40B4-BE49-F238E27FC236}">
                <a16:creationId xmlns:a16="http://schemas.microsoft.com/office/drawing/2014/main" id="{3514EF3A-90BF-0E5C-CD11-F40165173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 педагогическая активность педагога : участие в комиссиях, педагогических сообществах, </a:t>
            </a:r>
          </a:p>
          <a:p>
            <a:pPr algn="ctr"/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жюри конкурсов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10BACD-DEB3-627C-640B-888D7107F3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5271" r="11359"/>
          <a:stretch/>
        </p:blipFill>
        <p:spPr>
          <a:xfrm>
            <a:off x="119487" y="1141841"/>
            <a:ext cx="4832651" cy="28642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00BDF6-2209-97AA-5A27-29468D4B55D6}"/>
              </a:ext>
            </a:extLst>
          </p:cNvPr>
          <p:cNvSpPr/>
          <p:nvPr/>
        </p:nvSpPr>
        <p:spPr>
          <a:xfrm>
            <a:off x="4952138" y="1949573"/>
            <a:ext cx="507206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https://www.maam.ru/users/1436224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A8BA7-C6ED-FAAE-37A5-950948D7828A}"/>
              </a:ext>
            </a:extLst>
          </p:cNvPr>
          <p:cNvSpPr/>
          <p:nvPr/>
        </p:nvSpPr>
        <p:spPr>
          <a:xfrm>
            <a:off x="4952138" y="4755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https://nsportal.ru/alenar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94EC0F-9576-6CAF-9539-EC77915A8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" y="4014409"/>
            <a:ext cx="4486422" cy="28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69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011B85-B2F6-0D00-EA59-F06BF7D51EEF}"/>
              </a:ext>
            </a:extLst>
          </p:cNvPr>
          <p:cNvSpPr txBox="1"/>
          <p:nvPr/>
        </p:nvSpPr>
        <p:spPr>
          <a:xfrm>
            <a:off x="142875" y="214313"/>
            <a:ext cx="8715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ЖЮРИ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FD7B4B-1712-2E37-3E2B-7F602463A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889986"/>
            <a:ext cx="3766696" cy="53243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90351-A342-5896-D065-3C46095F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2233" r="15790" b="22200"/>
          <a:stretch/>
        </p:blipFill>
        <p:spPr>
          <a:xfrm>
            <a:off x="4128116" y="1151877"/>
            <a:ext cx="4872115" cy="400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65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6F7455-CC08-79F4-FEA2-79AE7232D49D}"/>
              </a:ext>
            </a:extLst>
          </p:cNvPr>
          <p:cNvSpPr/>
          <p:nvPr/>
        </p:nvSpPr>
        <p:spPr>
          <a:xfrm>
            <a:off x="142875" y="285750"/>
            <a:ext cx="90011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МУНИЦИПАЛЬНОМ УРОВНЕ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8E7A1DF-26BA-5735-C561-8C60E76F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t="35349" r="58952" b="20181"/>
          <a:stretch>
            <a:fillRect/>
          </a:stretch>
        </p:blipFill>
        <p:spPr bwMode="auto">
          <a:xfrm>
            <a:off x="1591322" y="931601"/>
            <a:ext cx="5961355" cy="524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: влево 1">
            <a:extLst>
              <a:ext uri="{FF2B5EF4-FFF2-40B4-BE49-F238E27FC236}">
                <a16:creationId xmlns:a16="http://schemas.microsoft.com/office/drawing/2014/main" id="{498E8F85-3126-40B1-472C-435F4AE1B3D2}"/>
              </a:ext>
            </a:extLst>
          </p:cNvPr>
          <p:cNvSpPr/>
          <p:nvPr/>
        </p:nvSpPr>
        <p:spPr>
          <a:xfrm>
            <a:off x="6900603" y="5521910"/>
            <a:ext cx="772357" cy="976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34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BABE9-C80D-0626-D838-944747FF5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 r="11901" b="18576"/>
          <a:stretch/>
        </p:blipFill>
        <p:spPr>
          <a:xfrm>
            <a:off x="1652587" y="767835"/>
            <a:ext cx="5680368" cy="5739498"/>
          </a:xfrm>
          <a:prstGeom prst="rect">
            <a:avLst/>
          </a:prstGeom>
        </p:spPr>
      </p:pic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5A3AD104-88C9-B62C-D0E9-2E346D934318}"/>
              </a:ext>
            </a:extLst>
          </p:cNvPr>
          <p:cNvSpPr/>
          <p:nvPr/>
        </p:nvSpPr>
        <p:spPr>
          <a:xfrm>
            <a:off x="7439487" y="5095783"/>
            <a:ext cx="550416" cy="1242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24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1E848-2F94-7829-7DC7-AE155A15CE72}"/>
              </a:ext>
            </a:extLst>
          </p:cNvPr>
          <p:cNvSpPr txBox="1"/>
          <p:nvPr/>
        </p:nvSpPr>
        <p:spPr>
          <a:xfrm>
            <a:off x="142875" y="214313"/>
            <a:ext cx="8715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РЕСПУБЛИКАНСКОМ  УРОВНЕ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C2410D-E3A3-647D-8C11-2B0A7B95B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14362"/>
            <a:ext cx="4035870" cy="28543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DA47CA7-A96C-992A-D6C9-44AB47904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04" y="3528586"/>
            <a:ext cx="2313234" cy="32712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B1E4DC0-DDD9-FC55-25D4-C8C1ACE4E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96" y="762868"/>
            <a:ext cx="3112366" cy="44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5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98B624-4D38-3B11-011F-A251CC5E0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76" y="240771"/>
            <a:ext cx="2181667" cy="3085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B4DB0E-658F-9C0B-E5D0-932E63284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27" y="3531297"/>
            <a:ext cx="2181667" cy="3085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60EED-E4EC-52B7-7B5E-B6680FAE5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9" y="240771"/>
            <a:ext cx="2181667" cy="3085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EAAD0-C2BB-D834-4A7A-77A398F9E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3" y="241503"/>
            <a:ext cx="2181150" cy="30844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000E76-238C-4DCC-6077-DEB738A88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42" y="3531297"/>
            <a:ext cx="2181667" cy="30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3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E473B8F-6121-272A-B4DB-EC5CA8CF19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3627" y="165698"/>
            <a:ext cx="2476106" cy="355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E1DC5A84-C164-65AA-6082-B738CAEBD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9428" y="594805"/>
            <a:ext cx="5788241" cy="3710866"/>
          </a:xfrm>
        </p:spPr>
        <p:txBody>
          <a:bodyPr>
            <a:noAutofit/>
          </a:bodyPr>
          <a:lstStyle/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12.12.1989г.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 по специальности «География», ФГБОУВПО «Мордовский государственный университет им. Н.П. Огарева», диплом  КС№78202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дата выдачи: 28 июня 2012г.</a:t>
            </a:r>
          </a:p>
          <a:p>
            <a:pPr marL="0" indent="0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образование: 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Преподаватель, ФГБОУВПО «Мордовский государственный университет им. Н.П. Огарева», диплом  ППК №152981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01 июля 2012г.</a:t>
            </a: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017A4-4B11-6553-B791-92492AE8DC06}"/>
              </a:ext>
            </a:extLst>
          </p:cNvPr>
          <p:cNvSpPr txBox="1">
            <a:spLocks/>
          </p:cNvSpPr>
          <p:nvPr/>
        </p:nvSpPr>
        <p:spPr>
          <a:xfrm>
            <a:off x="116174" y="3826276"/>
            <a:ext cx="9144000" cy="2916313"/>
          </a:xfrm>
          <a:prstGeom prst="rect">
            <a:avLst/>
          </a:prstGeom>
        </p:spPr>
        <p:txBody>
          <a:bodyPr/>
          <a:lstStyle/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 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образование, квалификация воспитатель. 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 ДПО РМ «Центр непрерывного повышения профессионального мастерства педагогических работников – «Педагог 13.ру»»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19 декабря 2019г.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Lucida Sans Unicode" pitchFamily="34" charset="0"/>
              <a:cs typeface="Times New Roman" pitchFamily="18" charset="0"/>
            </a:endParaRPr>
          </a:p>
          <a:p>
            <a:pPr hangingPunct="0">
              <a:lnSpc>
                <a:spcPct val="120000"/>
              </a:lnSpc>
              <a:spcBef>
                <a:spcPts val="5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лет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319088" indent="-319088" defTabSz="914400">
              <a:buClr>
                <a:srgbClr val="C3260C"/>
              </a:buClr>
              <a:buSzPct val="128000"/>
              <a:buFont typeface="Georgia" pitchFamily="18" charset="0"/>
              <a:buNone/>
              <a:defRPr/>
            </a:pPr>
            <a:endParaRPr lang="ru-RU" sz="1200" b="1" i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ea typeface="Lucida Sans Unicode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97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593123-5619-8703-1342-A5283ED276FB}"/>
              </a:ext>
            </a:extLst>
          </p:cNvPr>
          <p:cNvSpPr txBox="1"/>
          <p:nvPr/>
        </p:nvSpPr>
        <p:spPr>
          <a:xfrm>
            <a:off x="142875" y="214313"/>
            <a:ext cx="8715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ВСЕРОССИЙСКОМ УРОВНЕ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C753A1-946D-965A-F7D3-F166C8F11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2" y="870736"/>
            <a:ext cx="3746373" cy="26491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D8A41A-34A6-D122-5F9E-073F17444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8" y="873488"/>
            <a:ext cx="3744882" cy="2649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5CB92B-A3BD-4BBB-5FB2-95D5F946D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81" y="3747520"/>
            <a:ext cx="4093374" cy="28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78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70F11-7F6F-4ECB-18B7-9E90279A1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" y="151326"/>
            <a:ext cx="3151272" cy="44575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B751C2-0648-F017-C8FC-12C854F83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64" y="88777"/>
            <a:ext cx="3018517" cy="42721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4E4821-A81A-E26F-AB40-0CDD17FDB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00" y="3967817"/>
            <a:ext cx="3959440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0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576FFB60-716C-A8B2-F49B-A02A9A572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 воспитанниками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D524C-2DF0-5785-FC3A-2A9318969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" y="1531363"/>
            <a:ext cx="3010266" cy="41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849C1F-4C75-DD3C-69EE-7F4843B9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85" y="1531363"/>
            <a:ext cx="3010266" cy="41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6E2A1D-16A5-8504-D796-03C735309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07" y="1531363"/>
            <a:ext cx="3010266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01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70CD8847-5158-AC4E-486C-CE2DB19AA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C9488-6F81-135A-4F5E-55399C99D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" y="1518082"/>
            <a:ext cx="3010265" cy="41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162817-985D-B6F4-86D9-89C5B474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62" y="1518082"/>
            <a:ext cx="3010265" cy="41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442E09-4DAE-893C-3376-19907C28F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35" y="1518082"/>
            <a:ext cx="3010265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7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AF63FB-46FC-AD0C-E3EE-F0AD080D8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</a:t>
            </a:r>
          </a:p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социально- неблагополучных семей</a:t>
            </a:r>
            <a:endParaRPr lang="ru-RU" alt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F444C8-2473-53DE-5509-6B12685B4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55" y="954088"/>
            <a:ext cx="4268820" cy="58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7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D9F48020-6092-950B-5CB1-F189D9099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75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</a:t>
            </a:r>
          </a:p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ED109-213F-B394-7B3E-3EF4E96E2F1E}"/>
              </a:ext>
            </a:extLst>
          </p:cNvPr>
          <p:cNvSpPr txBox="1"/>
          <p:nvPr/>
        </p:nvSpPr>
        <p:spPr>
          <a:xfrm>
            <a:off x="714375" y="1000125"/>
            <a:ext cx="77771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ПОБЕДЫ В КОНКУРСАХ НА ПОРТАЛАХ СЕТИ ИНТЕРНЕТ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09C800-C15D-4A16-AB0F-265F460C8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2" y="1446212"/>
            <a:ext cx="2839338" cy="401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AE7D69-BC95-0B2C-12F1-7F97A918F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24" y="2538918"/>
            <a:ext cx="2801802" cy="39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5FB6DF-C8CA-3676-3D9D-355134E65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70" y="1500212"/>
            <a:ext cx="280180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01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D0A8484B-2721-D9DD-9031-0A25D0AF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675" y="23812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9BC1E2-E6ED-D4BC-71FF-4486E910B241}"/>
              </a:ext>
            </a:extLst>
          </p:cNvPr>
          <p:cNvSpPr/>
          <p:nvPr/>
        </p:nvSpPr>
        <p:spPr>
          <a:xfrm>
            <a:off x="168675" y="505726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САЙТОВ И ПОРТАЛОВ СЕТИ ИНТЕРНЕТ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02F15-72E5-B5C2-337C-E37B95F41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74" y="2612250"/>
            <a:ext cx="2799544" cy="39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81641-71EE-D482-9B94-0255FF103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2" y="1309688"/>
            <a:ext cx="2799544" cy="39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1D8985-46AC-53EE-0EB6-DA85B7362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03" y="1685926"/>
            <a:ext cx="27995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4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79EF71-C4C6-05FE-E4A5-F4BF74906E09}"/>
              </a:ext>
            </a:extLst>
          </p:cNvPr>
          <p:cNvSpPr/>
          <p:nvPr/>
        </p:nvSpPr>
        <p:spPr>
          <a:xfrm>
            <a:off x="2786063" y="285750"/>
            <a:ext cx="373221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3" name="Picture 6" descr="C:\Users\Админ\Desktop\3.jpg">
            <a:extLst>
              <a:ext uri="{FF2B5EF4-FFF2-40B4-BE49-F238E27FC236}">
                <a16:creationId xmlns:a16="http://schemas.microsoft.com/office/drawing/2014/main" id="{380F3C65-DF6E-0E54-0150-85865F95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"/>
          <a:stretch>
            <a:fillRect/>
          </a:stretch>
        </p:blipFill>
        <p:spPr>
          <a:xfrm>
            <a:off x="318277" y="1143000"/>
            <a:ext cx="3944937" cy="542925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E7E0E-9CA3-CE00-1BD8-B4AFEE4DB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68" y="1143000"/>
            <a:ext cx="3947701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8DC80F-8CEB-4FFC-9620-3A9C08146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214313"/>
            <a:ext cx="900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9088" indent="-319088" algn="ctr" defTabSz="914400">
              <a:buClr>
                <a:srgbClr val="C3260C"/>
              </a:buClr>
              <a:buSzPct val="128000"/>
              <a:defRPr/>
            </a:pPr>
            <a:r>
              <a:rPr lang="ru-RU" altLang="ru-RU" sz="2800" b="1" i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cs typeface="Arial" pitchFamily="34" charset="0"/>
              </a:rPr>
              <a:t>Обобщенный  педагогический  опыт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41BAE8-7E1F-FF08-A447-C70ED15E49A2}"/>
              </a:ext>
            </a:extLst>
          </p:cNvPr>
          <p:cNvSpPr/>
          <p:nvPr/>
        </p:nvSpPr>
        <p:spPr>
          <a:xfrm>
            <a:off x="0" y="849494"/>
            <a:ext cx="9144000" cy="147732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sz="2400" b="1" i="1" u="sng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Тема</a:t>
            </a:r>
            <a:endParaRPr lang="ru-RU" sz="2400" b="1" u="sng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«Приобщение детей дошкольного возраста к мордовской национальной культуре»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4979" y="2438128"/>
            <a:ext cx="1418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u="sng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Ссылка</a:t>
            </a:r>
          </a:p>
          <a:p>
            <a:pPr algn="ctr">
              <a:defRPr/>
            </a:pPr>
            <a:endParaRPr lang="ru-RU" b="1" i="1" u="sng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161" y="3088950"/>
            <a:ext cx="785818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MS Gothic" pitchFamily="49" charset="-128"/>
                <a:cs typeface="Times New Roman" pitchFamily="18" charset="0"/>
                <a:hlinkClick r:id="rId2"/>
              </a:rPr>
              <a:t>https://upload2.schoolrm.ru/iblock/57b/57bed1bfa78750e54658134d59eece67/Obobshchennyy-pedagogicheskiy-opyt-_Priobshchenie-detey-doshkolnogo-vozrasta-k-mordovskoy-natsionalnoy-kulture_.docx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MS Gothic" pitchFamily="49" charset="-128"/>
                <a:cs typeface="Times New Roman" pitchFamily="18" charset="0"/>
                <a:hlinkClick r:id="rId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74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F08AE1-08A5-8C60-1C69-38F6932D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6" y="1098721"/>
            <a:ext cx="4016611" cy="5524022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E90522D-8321-345E-6CEC-8690134BD1CD}"/>
              </a:ext>
            </a:extLst>
          </p:cNvPr>
          <p:cNvSpPr txBox="1">
            <a:spLocks noChangeArrowheads="1"/>
          </p:cNvSpPr>
          <p:nvPr/>
        </p:nvSpPr>
        <p:spPr>
          <a:xfrm>
            <a:off x="697706" y="0"/>
            <a:ext cx="7748587" cy="1435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  <a:br>
              <a:rPr lang="ru-RU" altLang="ru-RU" sz="2400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br>
              <a:rPr lang="ru-RU" altLang="ru-RU" sz="1800" i="1" dirty="0">
                <a:solidFill>
                  <a:srgbClr val="0073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i="1" dirty="0">
              <a:solidFill>
                <a:srgbClr val="0073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15DC4FC-8E0C-ADED-6437-13CBF8286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095" y="1405845"/>
            <a:ext cx="50869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Ссылка на подтверждающий документ</a:t>
            </a:r>
          </a:p>
          <a:p>
            <a:pPr eaLnBrk="0" hangingPunct="0"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(приказ об участии в инновационной деятельности):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5DD7EF-95AD-C8CD-2572-C3BBD2734438}"/>
              </a:ext>
            </a:extLst>
          </p:cNvPr>
          <p:cNvSpPr/>
          <p:nvPr/>
        </p:nvSpPr>
        <p:spPr>
          <a:xfrm>
            <a:off x="4057095" y="1930498"/>
            <a:ext cx="4755337" cy="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https://upload2.schoolrm.ru/iblock/f8b/f8b0af2bdf3b511729c3816e96e6a314/Prikaz2.jpg</a:t>
            </a:r>
            <a:r>
              <a:rPr lang="ru-RU" sz="1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554FEA-B25D-DBB4-8C26-D161C1CFFD91}"/>
              </a:ext>
            </a:extLst>
          </p:cNvPr>
          <p:cNvSpPr/>
          <p:nvPr/>
        </p:nvSpPr>
        <p:spPr>
          <a:xfrm>
            <a:off x="4057094" y="2882200"/>
            <a:ext cx="4975399" cy="293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endParaRPr lang="ru-RU" sz="1600" b="1" u="sng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itchFamily="18" charset="0"/>
              <a:hlinkClick r:id="rId4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https://upload2.schoolrm.ru/iblock/7bf/7bf4c213b992d440a97c18a61f883bdf/Ispolzovanie-informatsionnykh-tekhnologiy-v-obrazovatelnom-protsesse-DOU.docx</a:t>
            </a:r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https://upload2.schoolrm.ru/iblock/ae1/ae1e618d9d7b37b10452b94a9a7bdf6d/doklad-kollektsiya.doc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https://upload2.schoolrm.ru/iblock/f55/f552514593b10f6f7bc59d7581f5ad8c/nasha-druzhnaya-semya-15_05.pptx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https://upload2.schoolrm.ru/iblock/bee/bee810a63c8184d7eba0aaac4fc397a1/KOPIYA-ZANYATIYA.pptx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81AB0C69-4526-33FA-A29B-1A5157F2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513" y="2712923"/>
            <a:ext cx="21656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участия: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11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44FAE-8B1E-1E63-D65B-69BE305C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54"/>
            <a:ext cx="7886700" cy="577049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ru-RU" sz="4400" b="1" i="1" dirty="0">
                <a:solidFill>
                  <a:srgbClr val="C00000"/>
                </a:solidFill>
              </a:rPr>
            </a:br>
            <a:r>
              <a:rPr lang="ru-RU" altLang="ru-RU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br>
              <a:rPr lang="ru-RU" altLang="ru-RU" sz="4400" b="1" i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23276-6F7D-0338-C239-7515E8F48286}"/>
              </a:ext>
            </a:extLst>
          </p:cNvPr>
          <p:cNvSpPr txBox="1"/>
          <p:nvPr/>
        </p:nvSpPr>
        <p:spPr>
          <a:xfrm>
            <a:off x="0" y="748499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НА САЙТАХ, ПОРТАЛАХ СЕТИ ИНТЕРНЕТ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996930-A802-C733-46ED-6BF358341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06" y="1222345"/>
            <a:ext cx="3747020" cy="529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14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7B2A8E0B-4ACA-EEC6-1561-F218A4B8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039315D-0721-80EA-C978-ACB0D330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7560"/>
            <a:ext cx="9144000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rgbClr val="B80047"/>
              </a:solidFill>
              <a:latin typeface="Times New Roman" panose="02020603050405020304" pitchFamily="18" charset="0"/>
              <a:ea typeface="Lucida Sans Unicode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ЗАОЧНЫЕ/ДИСТАНЦИОННЫЕ МЕРОПРИЯТИЯ В СЕТИ «ИНТЕРНЕТ»</a:t>
            </a:r>
            <a:endParaRPr lang="ru-RU" sz="2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7F00C2-A54A-EA2C-C542-6ED7CBEAB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63" y="2653959"/>
            <a:ext cx="2839339" cy="4014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155FB1-F13D-BDEB-F5D8-36C4FE2C1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256"/>
            <a:ext cx="3010500" cy="401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CA85A0-6620-8731-1542-659BE66D4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6" y="1979256"/>
            <a:ext cx="2839676" cy="40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1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99B3CC-25BC-E7C5-2F43-F5D9E04D0C1E}"/>
              </a:ext>
            </a:extLst>
          </p:cNvPr>
          <p:cNvSpPr txBox="1"/>
          <p:nvPr/>
        </p:nvSpPr>
        <p:spPr>
          <a:xfrm>
            <a:off x="0" y="142875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9E533-ADB7-B934-9F22-5EB8CEB3E7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>
          <a:xfrm>
            <a:off x="65184" y="741197"/>
            <a:ext cx="2880275" cy="4014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75DF77-7AF7-FCCF-1D40-FB24EB3CC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31" y="2505367"/>
            <a:ext cx="2880275" cy="401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481B52-B110-CE51-4F28-66893F3FC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78" y="1627669"/>
            <a:ext cx="3055233" cy="42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706CA2-6B9E-7006-2A72-947AF7F91B85}"/>
              </a:ext>
            </a:extLst>
          </p:cNvPr>
          <p:cNvSpPr txBox="1"/>
          <p:nvPr/>
        </p:nvSpPr>
        <p:spPr>
          <a:xfrm>
            <a:off x="0" y="142875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A2D0E-6256-34C5-10DB-628C09257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84" y="830949"/>
            <a:ext cx="4158743" cy="56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9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7320D8-BA17-1E96-A090-5AE44A0CAE6C}"/>
              </a:ext>
            </a:extLst>
          </p:cNvPr>
          <p:cNvSpPr txBox="1"/>
          <p:nvPr/>
        </p:nvSpPr>
        <p:spPr>
          <a:xfrm>
            <a:off x="4438835" y="2782669"/>
            <a:ext cx="47051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https://vk.com/club201987402?z=photo-201987402_457244698%2Falbum-201987402_286990287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466FC9-7629-4BF0-95C5-2CE665C16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84" y="1027906"/>
            <a:ext cx="4041842" cy="571264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2FACED74-720D-0020-2DEE-2429E8B0852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28650" y="0"/>
            <a:ext cx="7886700" cy="1197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normAutofit/>
          </a:bodyPr>
          <a:lstStyle/>
          <a:p>
            <a:pPr algn="ctr" hangingPunct="0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427589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1671</TotalTime>
  <Words>498</Words>
  <Application>Microsoft Office PowerPoint</Application>
  <PresentationFormat>Экран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3. Наличие публикаций </vt:lpstr>
      <vt:lpstr>Презентация PowerPoint</vt:lpstr>
      <vt:lpstr>Презентация PowerPoint</vt:lpstr>
      <vt:lpstr>Презентация PowerPoint</vt:lpstr>
      <vt:lpstr> 5. 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romspirt13@outlook.com</dc:creator>
  <cp:lastModifiedBy>romspirt13@outlook.com</cp:lastModifiedBy>
  <cp:revision>12</cp:revision>
  <dcterms:created xsi:type="dcterms:W3CDTF">2022-11-15T13:19:44Z</dcterms:created>
  <dcterms:modified xsi:type="dcterms:W3CDTF">2022-12-21T11:53:40Z</dcterms:modified>
</cp:coreProperties>
</file>