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0" r:id="rId9"/>
    <p:sldId id="277" r:id="rId10"/>
    <p:sldId id="265" r:id="rId11"/>
    <p:sldId id="264" r:id="rId12"/>
    <p:sldId id="278" r:id="rId13"/>
    <p:sldId id="279" r:id="rId14"/>
    <p:sldId id="269" r:id="rId15"/>
    <p:sldId id="267" r:id="rId16"/>
    <p:sldId id="268" r:id="rId17"/>
    <p:sldId id="270" r:id="rId18"/>
    <p:sldId id="271" r:id="rId19"/>
    <p:sldId id="272" r:id="rId20"/>
    <p:sldId id="276" r:id="rId21"/>
    <p:sldId id="281" r:id="rId22"/>
    <p:sldId id="274" r:id="rId23"/>
    <p:sldId id="275" r:id="rId24"/>
  </p:sldIdLst>
  <p:sldSz cx="10801350" cy="7561263"/>
  <p:notesSz cx="9144000" cy="6858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2" d="100"/>
          <a:sy n="82" d="100"/>
        </p:scale>
        <p:origin x="-1998" y="-516"/>
      </p:cViewPr>
      <p:guideLst>
        <p:guide orient="horz" pos="2381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3882" y="2772465"/>
            <a:ext cx="7898486" cy="249482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3882" y="5267284"/>
            <a:ext cx="7898486" cy="1241779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767202"/>
            <a:ext cx="1545652" cy="858430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153" y="4994029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4527801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882" y="672112"/>
            <a:ext cx="7898486" cy="3436681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882" y="4800538"/>
            <a:ext cx="7898486" cy="17154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3504087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153" y="3576815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413768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8" y="672112"/>
            <a:ext cx="7436495" cy="3192533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901455" y="3864646"/>
            <a:ext cx="6676917" cy="42007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882" y="4800538"/>
            <a:ext cx="7898486" cy="17154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710" y="3504087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153" y="3576815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186185" y="714455"/>
            <a:ext cx="540068" cy="64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47065" y="3203234"/>
            <a:ext cx="540068" cy="64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78960790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881" y="2688451"/>
            <a:ext cx="7898488" cy="3004268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881" y="5712954"/>
            <a:ext cx="7898488" cy="8044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5415406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153" y="5494086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7573211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24878" y="672112"/>
            <a:ext cx="7436495" cy="3192533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93880" y="4788800"/>
            <a:ext cx="7898488" cy="92415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881" y="5712954"/>
            <a:ext cx="7898488" cy="8044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710" y="5415406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153" y="5494086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186185" y="714455"/>
            <a:ext cx="540068" cy="64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47065" y="3203234"/>
            <a:ext cx="540068" cy="64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731045008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882" y="691745"/>
            <a:ext cx="7898486" cy="3175356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93880" y="4788800"/>
            <a:ext cx="7898488" cy="92415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881" y="5712954"/>
            <a:ext cx="7898488" cy="8044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5415406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153" y="5494086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22258118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39446117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34624" y="691745"/>
            <a:ext cx="1955797" cy="5825653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93882" y="691745"/>
            <a:ext cx="5738217" cy="582565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2122800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172" y="688110"/>
            <a:ext cx="7895198" cy="141224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880" y="2352393"/>
            <a:ext cx="7898488" cy="41650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4647186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882" y="2269867"/>
            <a:ext cx="7898486" cy="161942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882" y="3892131"/>
            <a:ext cx="7898486" cy="948631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3504087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153" y="3576815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6496584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3881" y="2352393"/>
            <a:ext cx="3821814" cy="41650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551" y="2344259"/>
            <a:ext cx="3821814" cy="41650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153" y="868567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4972565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4101" y="2174996"/>
            <a:ext cx="3537311" cy="63535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93881" y="2810353"/>
            <a:ext cx="3847533" cy="369800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0405" y="2171437"/>
            <a:ext cx="3542865" cy="63535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49477" y="2806794"/>
            <a:ext cx="3843794" cy="369800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153" y="868567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5054552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1622245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0876181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881" y="491833"/>
            <a:ext cx="3105386" cy="1076429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1793" y="491834"/>
            <a:ext cx="4590574" cy="5970248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881" y="1762545"/>
            <a:ext cx="3105386" cy="4699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787633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6914331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881" y="5292884"/>
            <a:ext cx="7898488" cy="62485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93880" y="700078"/>
            <a:ext cx="7898488" cy="4250283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881" y="5917739"/>
            <a:ext cx="7898488" cy="5443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5415406"/>
            <a:ext cx="1407335" cy="55931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153" y="5494086"/>
            <a:ext cx="690825" cy="402567"/>
          </a:xfrm>
        </p:spPr>
        <p:txBody>
          <a:bodyPr/>
          <a:lstStyle/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5222482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52042"/>
            <a:ext cx="2526265" cy="7319395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4116" y="-865"/>
            <a:ext cx="2087867" cy="7556896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1" y="0"/>
            <a:ext cx="162020" cy="75612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170" y="688110"/>
            <a:ext cx="7895198" cy="14122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880" y="2352393"/>
            <a:ext cx="7898488" cy="428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79742" y="6759091"/>
            <a:ext cx="1015534" cy="408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468FA-6EF1-4881-BD6B-C70F9EE2EA2B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3882" y="6765014"/>
            <a:ext cx="675084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71153" y="868567"/>
            <a:ext cx="69082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AA25EE1-0B59-4AC2-8005-F77F7F26F6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5674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</p:sldLayoutIdLst>
  <p:transition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1815" y="1698170"/>
            <a:ext cx="7388005" cy="5269159"/>
          </a:xfrm>
        </p:spPr>
        <p:txBody>
          <a:bodyPr>
            <a:noAutofit/>
          </a:bodyPr>
          <a:lstStyle/>
          <a:p>
            <a:pPr algn="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 </a:t>
            </a:r>
            <a:br>
              <a:rPr lang="ru-RU" sz="1400" dirty="0" smtClean="0"/>
            </a:br>
            <a:r>
              <a:rPr lang="ru-RU" sz="1400" i="1" dirty="0" smtClean="0"/>
              <a:t>Друзья мои!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Внушайте людям веру!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И чаще говорите “Добрый день”,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И следуйте хорошему примеру!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Продляйте добрым словом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Жизнь людей!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В. Боков.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1197" y="2544416"/>
            <a:ext cx="54184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9966FF"/>
                </a:solidFill>
              </a:rPr>
              <a:t>«Духовно-нравственное воспитание в ДОУ»</a:t>
            </a:r>
            <a:endParaRPr lang="ru-RU" sz="3200" i="1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789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Shape 54277"/>
          <p:cNvSpPr txBox="1">
            <a:spLocks noGrp="1"/>
          </p:cNvSpPr>
          <p:nvPr>
            <p:ph type="title"/>
          </p:nvPr>
        </p:nvSpPr>
        <p:spPr>
          <a:xfrm>
            <a:off x="2297169" y="494484"/>
            <a:ext cx="7318348" cy="12144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9966FF"/>
              </a:buClr>
              <a:buSzPct val="25000"/>
              <a:buFont typeface="Questrial"/>
              <a:buNone/>
            </a:pPr>
            <a:r>
              <a:rPr lang="ru-RU" b="1" dirty="0">
                <a:solidFill>
                  <a:srgbClr val="9966FF"/>
                </a:solidFill>
              </a:rPr>
              <a:t>Заботимся о братьях наших меньших</a:t>
            </a:r>
          </a:p>
        </p:txBody>
      </p:sp>
      <p:pic>
        <p:nvPicPr>
          <p:cNvPr id="54278" name="Shape 54278" descr="F:\DSCN600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957" y="2351871"/>
            <a:ext cx="5072098" cy="392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79" name="Shape 54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5121" y="2066119"/>
            <a:ext cx="3867074" cy="4870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170" y="280170"/>
            <a:ext cx="7895198" cy="121444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9966FF"/>
                </a:solidFill>
              </a:rPr>
              <a:t>Участие родителей в районных и муниципальных конкурсах</a:t>
            </a:r>
            <a:endParaRPr lang="ru-RU" b="1" i="1" dirty="0">
              <a:solidFill>
                <a:srgbClr val="9966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3228" y="4637887"/>
            <a:ext cx="3039546" cy="22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8129" y="1637491"/>
            <a:ext cx="2595392" cy="266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791" y="1566053"/>
            <a:ext cx="25373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9039" y="4532939"/>
            <a:ext cx="3017514" cy="281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57" y="1637491"/>
            <a:ext cx="257176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DCIM\Camera\IMG_20180518_163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141" y="2079812"/>
            <a:ext cx="7996518" cy="402515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170" y="688110"/>
            <a:ext cx="7895198" cy="66362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C66FF"/>
                </a:solidFill>
              </a:rPr>
              <a:t>Выставка детских работ</a:t>
            </a:r>
            <a:endParaRPr lang="ru-RU" b="1" i="1" dirty="0">
              <a:solidFill>
                <a:srgbClr val="CC66FF"/>
              </a:solidFill>
            </a:endParaRPr>
          </a:p>
        </p:txBody>
      </p:sp>
      <p:pic>
        <p:nvPicPr>
          <p:cNvPr id="3074" name="Picture 2" descr="C:\Users\User\Desktop\IMG_20190326_161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4923" y="1994681"/>
            <a:ext cx="5286411" cy="4071966"/>
          </a:xfrm>
          <a:prstGeom prst="rect">
            <a:avLst/>
          </a:prstGeom>
          <a:noFill/>
        </p:spPr>
      </p:pic>
      <p:pic>
        <p:nvPicPr>
          <p:cNvPr id="3075" name="Picture 3" descr="C:\Users\User\Desktop\IMG_20190326_1505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395" y="1994681"/>
            <a:ext cx="3714776" cy="414340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170" y="367748"/>
            <a:ext cx="7895198" cy="1361661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9966FF"/>
                </a:solidFill>
              </a:rPr>
              <a:t>Мастер –класс</a:t>
            </a:r>
            <a:br>
              <a:rPr lang="ru-RU" b="1" i="1" dirty="0" smtClean="0">
                <a:solidFill>
                  <a:srgbClr val="9966FF"/>
                </a:solidFill>
              </a:rPr>
            </a:br>
            <a:r>
              <a:rPr lang="ru-RU" b="1" i="1" dirty="0" smtClean="0">
                <a:solidFill>
                  <a:srgbClr val="9966FF"/>
                </a:solidFill>
              </a:rPr>
              <a:t>«Ангелочки»</a:t>
            </a:r>
            <a:endParaRPr lang="ru-RU" b="1" i="1" dirty="0">
              <a:solidFill>
                <a:srgbClr val="9966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0741" y="1851805"/>
            <a:ext cx="3650625" cy="268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775" y="1851805"/>
            <a:ext cx="3319670" cy="267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8452" y="4731026"/>
            <a:ext cx="4114800" cy="248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8907" y="494484"/>
            <a:ext cx="5643602" cy="71437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66FF"/>
                </a:solidFill>
              </a:rPr>
              <a:t>Сбор макулатуры</a:t>
            </a:r>
            <a:endParaRPr lang="ru-RU" b="1" dirty="0">
              <a:solidFill>
                <a:srgbClr val="9966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899" y="1566053"/>
            <a:ext cx="396573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9369" y="1566053"/>
            <a:ext cx="3990822" cy="47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07" name="Shape 54307"/>
          <p:cNvSpPr txBox="1">
            <a:spLocks noGrp="1"/>
          </p:cNvSpPr>
          <p:nvPr>
            <p:ph type="title"/>
          </p:nvPr>
        </p:nvSpPr>
        <p:spPr>
          <a:xfrm>
            <a:off x="2297169" y="688110"/>
            <a:ext cx="7895100" cy="141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buClr>
                <a:srgbClr val="9966FF"/>
              </a:buClr>
              <a:buSzPct val="25000"/>
              <a:buFont typeface="Questrial"/>
              <a:buNone/>
            </a:pPr>
            <a:r>
              <a:rPr lang="ru-RU" b="1" i="1" dirty="0">
                <a:solidFill>
                  <a:srgbClr val="9966FF"/>
                </a:solidFill>
              </a:rPr>
              <a:t>Методическое пополнение</a:t>
            </a:r>
          </a:p>
        </p:txBody>
      </p:sp>
      <p:pic>
        <p:nvPicPr>
          <p:cNvPr id="54308" name="Shape 543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775" y="1923243"/>
            <a:ext cx="3857652" cy="499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IMG_20190327_1302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9369" y="1923243"/>
            <a:ext cx="3714776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0" name="Shape 54290"/>
          <p:cNvSpPr txBox="1">
            <a:spLocks noGrp="1"/>
          </p:cNvSpPr>
          <p:nvPr>
            <p:ph type="title"/>
          </p:nvPr>
        </p:nvSpPr>
        <p:spPr>
          <a:xfrm>
            <a:off x="2297169" y="208732"/>
            <a:ext cx="7895100" cy="7858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9966FF"/>
              </a:buClr>
              <a:buSzPct val="25000"/>
              <a:buFont typeface="Questrial"/>
              <a:buNone/>
            </a:pPr>
            <a:r>
              <a:rPr lang="ru-RU" b="1" i="1" dirty="0">
                <a:solidFill>
                  <a:srgbClr val="9966FF"/>
                </a:solidFill>
              </a:rPr>
              <a:t>Наши семейные традиции</a:t>
            </a:r>
          </a:p>
        </p:txBody>
      </p:sp>
      <p:pic>
        <p:nvPicPr>
          <p:cNvPr id="54291" name="Shape 542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350" y="2045575"/>
            <a:ext cx="2241300" cy="3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92" name="Shape 54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5319" y="2208995"/>
            <a:ext cx="2456286" cy="3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93" name="Shape 54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4475" y="1304461"/>
            <a:ext cx="1921952" cy="26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94" name="Shape 54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4462" y="4352135"/>
            <a:ext cx="1772474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95" name="Shape 542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7865" y="2677022"/>
            <a:ext cx="2214578" cy="312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7" name="Shape 54297"/>
          <p:cNvSpPr txBox="1">
            <a:spLocks noGrp="1"/>
          </p:cNvSpPr>
          <p:nvPr>
            <p:ph type="title"/>
          </p:nvPr>
        </p:nvSpPr>
        <p:spPr>
          <a:xfrm>
            <a:off x="2297169" y="208732"/>
            <a:ext cx="7895100" cy="7143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9966FF"/>
              </a:buClr>
              <a:buSzPct val="25000"/>
              <a:buFont typeface="Questrial"/>
              <a:buNone/>
            </a:pPr>
            <a:r>
              <a:rPr lang="ru-RU" b="1" i="1" dirty="0">
                <a:solidFill>
                  <a:srgbClr val="9966FF"/>
                </a:solidFill>
              </a:rPr>
              <a:t>Первые шаги к храму</a:t>
            </a:r>
          </a:p>
        </p:txBody>
      </p:sp>
      <p:pic>
        <p:nvPicPr>
          <p:cNvPr id="54298" name="Shape 542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395" y="2280433"/>
            <a:ext cx="2571768" cy="385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99" name="Shape 54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353" y="1423176"/>
            <a:ext cx="3571900" cy="528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00" name="Shape 543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3881" y="2137557"/>
            <a:ext cx="2500330" cy="392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02" name="Shape 54302"/>
          <p:cNvSpPr txBox="1">
            <a:spLocks noGrp="1"/>
          </p:cNvSpPr>
          <p:nvPr>
            <p:ph type="title"/>
          </p:nvPr>
        </p:nvSpPr>
        <p:spPr>
          <a:xfrm>
            <a:off x="2297169" y="688110"/>
            <a:ext cx="6818282" cy="877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ru-RU" b="1" i="1" dirty="0" smtClean="0">
                <a:solidFill>
                  <a:srgbClr val="CC66FF"/>
                </a:solidFill>
              </a:rPr>
              <a:t>Будущие защитники</a:t>
            </a:r>
            <a:endParaRPr b="1" i="1">
              <a:solidFill>
                <a:srgbClr val="CC66FF"/>
              </a:solidFill>
            </a:endParaRPr>
          </a:p>
        </p:txBody>
      </p:sp>
      <p:pic>
        <p:nvPicPr>
          <p:cNvPr id="54303" name="Shape 543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28841" y="2208995"/>
            <a:ext cx="3159234" cy="450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04" name="Shape 54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925" y="2208995"/>
            <a:ext cx="3341774" cy="4479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384612" y="923365"/>
            <a:ext cx="669663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Пояснительная записка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03F5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/>
              <a:t>   </a:t>
            </a:r>
            <a:r>
              <a:rPr lang="ru-RU" dirty="0" smtClean="0"/>
              <a:t>В духовно-нравственном воспитании большая роль принадлежит не только дошкольному учреждению, которое посещает ребёнок, но и семье. Вся воспитательная работа должна строиться на основе единства знаний, убеждений и действия воспитателя и родителей. Огромное значение имеет пример взрослых: воспитателя, родителей и других близких людей из окружения ребёнка. Именно на положительных эпизодах из жизни старших членов семьи у дошкольников формируются понятие «что такое хорошо, а что такое плохо». Воспитателю необходимо помочь родителям осознать, что именно в семье, должны сохраняться и передаваться нравственные и духовные обычаи и ценности, созданные нашими дедами и прадедами, и что в первую очередь родители главные ответственные за воспитание своих детей. </a:t>
            </a:r>
          </a:p>
          <a:p>
            <a:pPr algn="just"/>
            <a:r>
              <a:rPr lang="ru-RU" dirty="0" smtClean="0"/>
              <a:t> </a:t>
            </a:r>
            <a:endParaRPr lang="ru-RU" dirty="0" smtClean="0">
              <a:solidFill>
                <a:srgbClr val="303F50"/>
              </a:solidFill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33560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3" name="Shape 54283"/>
          <p:cNvSpPr txBox="1">
            <a:spLocks noGrp="1"/>
          </p:cNvSpPr>
          <p:nvPr>
            <p:ph type="title"/>
          </p:nvPr>
        </p:nvSpPr>
        <p:spPr>
          <a:xfrm>
            <a:off x="3307897" y="569856"/>
            <a:ext cx="5791200" cy="52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ru-RU" b="1" i="1" dirty="0">
                <a:solidFill>
                  <a:srgbClr val="9900FF"/>
                </a:solidFill>
              </a:rPr>
              <a:t>П</a:t>
            </a:r>
            <a:r>
              <a:rPr lang="ru-RU" b="1" i="1" dirty="0" smtClean="0">
                <a:solidFill>
                  <a:srgbClr val="9900FF"/>
                </a:solidFill>
              </a:rPr>
              <a:t>омощники</a:t>
            </a:r>
            <a:endParaRPr lang="ru-RU" b="1" i="1" dirty="0">
              <a:solidFill>
                <a:srgbClr val="9900FF"/>
              </a:solidFill>
            </a:endParaRPr>
          </a:p>
        </p:txBody>
      </p:sp>
      <p:pic>
        <p:nvPicPr>
          <p:cNvPr id="54284" name="Shape 54284" descr="F:\bluetooth\20180523_20125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 rot="5399253">
            <a:off x="1661036" y="2893050"/>
            <a:ext cx="4141800" cy="29598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4285" name="Shape 54285" descr="F:\WhatsApp\Media\WhatsApp Images\IMG-20180524-WA0000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7103" y="2302050"/>
            <a:ext cx="3123000" cy="41418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170" y="688110"/>
            <a:ext cx="6318215" cy="87794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C66FF"/>
                </a:solidFill>
              </a:rPr>
              <a:t>Литература</a:t>
            </a:r>
            <a:endParaRPr lang="ru-RU" b="1" i="1" dirty="0">
              <a:solidFill>
                <a:srgbClr val="CC66FF"/>
              </a:solidFill>
            </a:endParaRPr>
          </a:p>
        </p:txBody>
      </p:sp>
      <p:pic>
        <p:nvPicPr>
          <p:cNvPr id="1026" name="Picture 2" descr="C:\Users\User\Desktop\IMG_20190326_161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841" y="1637491"/>
            <a:ext cx="6500858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5452" y="1568824"/>
            <a:ext cx="7895198" cy="2779058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9966FF"/>
                </a:solidFill>
              </a:rPr>
              <a:t/>
            </a:r>
            <a:br>
              <a:rPr lang="ru-RU" sz="4800" dirty="0" smtClean="0">
                <a:solidFill>
                  <a:srgbClr val="9966FF"/>
                </a:solidFill>
              </a:rPr>
            </a:br>
            <a:r>
              <a:rPr lang="ru-RU" sz="8800" b="1" i="1" dirty="0" smtClean="0">
                <a:solidFill>
                  <a:srgbClr val="9966FF"/>
                </a:solidFill>
              </a:rPr>
              <a:t>Спасибо за внимание</a:t>
            </a:r>
            <a:endParaRPr lang="ru-RU" sz="8800" b="1" i="1" dirty="0">
              <a:solidFill>
                <a:srgbClr val="9966F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44168" y="349624"/>
            <a:ext cx="817635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Актуальность проекта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5035" y="1093694"/>
            <a:ext cx="890195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В последнее время в российском обществе стал очень остро ощущаться недостаток сознательно принимаемых большинством граждан принципов и правил жизни, отсутствие согласия в вопросах корректного и конструктивного социального поведения, выбора жизненных ориентиров. Настоящее и будущее нашего общества и государства определяются духовно-нравственным здоровьем народа, бережным сохранением и развитием его культурного наследия, исторических и культурных традиций, норм общественной жизни, сохранение национального достояния всех народов России.  Поэтому на современном этапе развития образования духовно-нравственное воспитание является одной из важнейших задач в воспитании подрастающего поколения. Актуальность этой задачи в современной России отражена и в Федеральном государственном образовательном стандарте дошкольного образования. </a:t>
            </a:r>
          </a:p>
          <a:p>
            <a:pPr algn="just"/>
            <a:r>
              <a:rPr lang="ru-RU" dirty="0" smtClean="0"/>
              <a:t>В методологическую основу разработки и реализации Федерального государственного образовательного стандарта дошкольного образования была заложена Концепция духовно-нравственного развития и воспитания личности гражданина России. </a:t>
            </a:r>
          </a:p>
          <a:p>
            <a:pPr algn="just"/>
            <a:r>
              <a:rPr lang="ru-RU" dirty="0" smtClean="0"/>
              <a:t>Федеральный государственный образовательный стандарт дошкольного образования выдвигает одним из основополагающих принципов дошкольного воспитания «приобщение детей к </a:t>
            </a:r>
            <a:r>
              <a:rPr lang="ru-RU" dirty="0" err="1" smtClean="0"/>
              <a:t>социокультурным</a:t>
            </a:r>
            <a:r>
              <a:rPr lang="ru-RU" dirty="0" smtClean="0"/>
              <a:t> нормам, традициям семьи, общества и государства».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91429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855694" y="618565"/>
            <a:ext cx="8408893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54188" algn="l"/>
              </a:tabLst>
            </a:pP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Цель и задачи проекта: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303F5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/>
              <a:t>Цель проекта:</a:t>
            </a:r>
            <a:endParaRPr lang="ru-RU" sz="2000" dirty="0" smtClean="0"/>
          </a:p>
          <a:p>
            <a:pPr algn="just"/>
            <a:r>
              <a:rPr lang="ru-RU" sz="2000" dirty="0" smtClean="0"/>
              <a:t>Воспитание духовно-нравственной личности ребенка, через приобщение дошкольников к основам православной культуры.</a:t>
            </a:r>
          </a:p>
          <a:p>
            <a:pPr algn="just"/>
            <a:r>
              <a:rPr lang="ru-RU" sz="2000" b="1" i="1" dirty="0" smtClean="0"/>
              <a:t>Задачи проекта:</a:t>
            </a:r>
            <a:endParaRPr lang="ru-RU" sz="2000" dirty="0" smtClean="0"/>
          </a:p>
          <a:p>
            <a:pPr lvl="0" algn="just"/>
            <a:r>
              <a:rPr lang="ru-RU" sz="2000" dirty="0" smtClean="0"/>
              <a:t>Приобщение детей к традиционным для православной России духовно-нравственным ценностям,</a:t>
            </a:r>
          </a:p>
          <a:p>
            <a:pPr lvl="0" algn="just"/>
            <a:r>
              <a:rPr lang="ru-RU" sz="2000" dirty="0" smtClean="0"/>
              <a:t>Раскрытие духовной одаренности ребенка и его личностных дарований,</a:t>
            </a:r>
          </a:p>
          <a:p>
            <a:pPr lvl="0" algn="just"/>
            <a:r>
              <a:rPr lang="ru-RU" sz="2000" dirty="0" smtClean="0"/>
              <a:t>Ориентировать семью на духовно-нравственное воспитание детей (ознакомление родителей с основами православной культуры).</a:t>
            </a:r>
          </a:p>
          <a:p>
            <a:pPr lvl="0" algn="just"/>
            <a:r>
              <a:rPr lang="ru-RU" sz="2000" dirty="0" smtClean="0"/>
              <a:t>Формирование гражданского самосознания, любви к Родине и русскому народу,</a:t>
            </a:r>
          </a:p>
          <a:p>
            <a:pPr lvl="0" algn="just"/>
            <a:r>
              <a:rPr lang="ru-RU" sz="2000" dirty="0" smtClean="0"/>
              <a:t>Охрана и укрепление душевного, духовного и физического здоровья детей,</a:t>
            </a:r>
          </a:p>
          <a:p>
            <a:pPr lvl="0" algn="just"/>
            <a:r>
              <a:rPr lang="ru-RU" sz="2000" dirty="0" smtClean="0"/>
              <a:t>Создание одухотворенного игрового и образовательного пространства жизнедеятельности ребенка.</a:t>
            </a:r>
          </a:p>
          <a:p>
            <a:pPr lvl="0" algn="just"/>
            <a:r>
              <a:rPr lang="ru-RU" sz="2000" dirty="0" smtClean="0"/>
              <a:t>Способствовать повышению значения семейных ценностей.</a:t>
            </a:r>
          </a:p>
        </p:txBody>
      </p:sp>
    </p:spTree>
    <p:extLst>
      <p:ext uri="{BB962C8B-B14F-4D97-AF65-F5344CB8AC3E}">
        <p14:creationId xmlns="" xmlns:p14="http://schemas.microsoft.com/office/powerpoint/2010/main" val="9908510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147482" y="188260"/>
            <a:ext cx="9296400" cy="766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Возраст участников: дети </a:t>
            </a:r>
            <a:r>
              <a:rPr lang="ru-RU" sz="2400" b="1" i="1" dirty="0" smtClean="0">
                <a:solidFill>
                  <a:srgbClr val="00B0F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400" b="1" i="1" dirty="0" smtClean="0">
                <a:solidFill>
                  <a:srgbClr val="00B0F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года.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9966FF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Тип проекта: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долгосрочный (весь учебный год).</a:t>
            </a:r>
            <a:endParaRPr lang="ru-RU" b="1" i="1" dirty="0" smtClean="0">
              <a:solidFill>
                <a:srgbClr val="9966FF"/>
              </a:solidFill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Состав проектной группы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: воспитатель, воспитанники группы, родители.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9966FF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Режим работы: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во время и вне занятий.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9966FF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Ожидаемые результаты проекта: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9966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rgbClr val="9966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/>
              <a:t>имеют представления:</a:t>
            </a:r>
            <a:endParaRPr lang="ru-RU" sz="1600" dirty="0" smtClean="0"/>
          </a:p>
          <a:p>
            <a:pPr algn="just"/>
            <a:r>
              <a:rPr lang="ru-RU" dirty="0" smtClean="0"/>
              <a:t>-о семейных традициях, об особенностях семейных отношений;</a:t>
            </a:r>
            <a:endParaRPr lang="ru-RU" sz="1600" dirty="0" smtClean="0"/>
          </a:p>
          <a:p>
            <a:pPr algn="just"/>
            <a:r>
              <a:rPr lang="ru-RU" dirty="0" smtClean="0"/>
              <a:t>-о духовных и нравственных ценностях; </a:t>
            </a:r>
            <a:endParaRPr lang="ru-RU" sz="1600" dirty="0" smtClean="0"/>
          </a:p>
          <a:p>
            <a:pPr algn="just"/>
            <a:r>
              <a:rPr lang="ru-RU" dirty="0" smtClean="0"/>
              <a:t>-о ценностном отношении к здоровому образу жизни, к окружающему их миру;</a:t>
            </a:r>
            <a:endParaRPr lang="ru-RU" sz="1600" dirty="0" smtClean="0"/>
          </a:p>
          <a:p>
            <a:pPr algn="just"/>
            <a:r>
              <a:rPr lang="ru-RU" dirty="0" smtClean="0"/>
              <a:t>-умеют беречь и поддерживать красоту; </a:t>
            </a:r>
            <a:endParaRPr lang="ru-RU" sz="1600" dirty="0" smtClean="0"/>
          </a:p>
          <a:p>
            <a:pPr algn="just"/>
            <a:r>
              <a:rPr lang="ru-RU" dirty="0" smtClean="0"/>
              <a:t>-проявляют сострадание, сочувствие, сопереживание, радость;</a:t>
            </a:r>
            <a:endParaRPr lang="ru-RU" sz="1600" dirty="0" smtClean="0"/>
          </a:p>
          <a:p>
            <a:pPr algn="just"/>
            <a:r>
              <a:rPr lang="ru-RU" dirty="0" smtClean="0"/>
              <a:t>-стремятся к добру и неприятию зла.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303F5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Родители: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dirty="0" smtClean="0"/>
              <a:t>-сотрудничают в тесном контакте с ДОУ по формированию духовно-нравственных ценностей у обучающихся, воспитанию чувства благоговения к святыням;</a:t>
            </a:r>
            <a:endParaRPr lang="ru-RU" sz="1600" dirty="0" smtClean="0"/>
          </a:p>
          <a:p>
            <a:pPr algn="just"/>
            <a:r>
              <a:rPr lang="ru-RU" dirty="0" smtClean="0"/>
              <a:t>- воспитывают любовь и почтение к дому, семье, близким, и окружающим, бережное отношение к окружающему миру;</a:t>
            </a:r>
            <a:endParaRPr lang="ru-RU" sz="1600" dirty="0" smtClean="0"/>
          </a:p>
          <a:p>
            <a:pPr algn="just"/>
            <a:r>
              <a:rPr lang="ru-RU" dirty="0" smtClean="0"/>
              <a:t>- являются примером в стремлении к духовному росту, к высшим духовным ценностям, реализующимся в служении ближним, обществу, Отечеству;</a:t>
            </a:r>
            <a:endParaRPr lang="ru-RU" sz="1600" dirty="0" smtClean="0"/>
          </a:p>
          <a:p>
            <a:pPr algn="just"/>
            <a:r>
              <a:rPr lang="ru-RU" dirty="0" smtClean="0"/>
              <a:t>- понимают, что только семья, как первый наставник ребёнка, может воспитать в детях духовные и нравственные ценности.</a:t>
            </a:r>
            <a:endParaRPr lang="ru-RU" sz="1600" dirty="0" smtClean="0"/>
          </a:p>
          <a:p>
            <a:pPr algn="just"/>
            <a:r>
              <a:rPr lang="ru-RU" dirty="0" smtClean="0"/>
              <a:t>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33600" y="466165"/>
            <a:ext cx="7862047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Формы работы</a:t>
            </a: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с родителями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3200" b="1" i="1" dirty="0" smtClean="0">
              <a:solidFill>
                <a:srgbClr val="00B0F0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dirty="0" smtClean="0"/>
              <a:t>-родительские собрания на духовно-нравственные темы; </a:t>
            </a:r>
          </a:p>
          <a:p>
            <a:endParaRPr lang="ru-RU" dirty="0" smtClean="0"/>
          </a:p>
          <a:p>
            <a:r>
              <a:rPr lang="ru-RU" dirty="0" smtClean="0"/>
              <a:t>-наглядные виды работы: информационные стенды для родителей, папки-передвижки, выставки детских работ, дидактических игр, литературы; </a:t>
            </a:r>
          </a:p>
          <a:p>
            <a:endParaRPr lang="ru-RU" dirty="0" smtClean="0"/>
          </a:p>
          <a:p>
            <a:r>
              <a:rPr lang="ru-RU" dirty="0" smtClean="0"/>
              <a:t>-экскурсии; </a:t>
            </a:r>
          </a:p>
          <a:p>
            <a:endParaRPr lang="ru-RU" dirty="0" smtClean="0"/>
          </a:p>
          <a:p>
            <a:r>
              <a:rPr lang="ru-RU" dirty="0" smtClean="0"/>
              <a:t>-визиты домой; </a:t>
            </a:r>
          </a:p>
          <a:p>
            <a:endParaRPr lang="ru-RU" dirty="0" smtClean="0"/>
          </a:p>
          <a:p>
            <a:r>
              <a:rPr lang="ru-RU" dirty="0" smtClean="0"/>
              <a:t>-индивидуальная работа с детьми дома </a:t>
            </a:r>
          </a:p>
          <a:p>
            <a:endParaRPr lang="ru-RU" dirty="0" smtClean="0"/>
          </a:p>
          <a:p>
            <a:r>
              <a:rPr lang="ru-RU" dirty="0" smtClean="0"/>
              <a:t>-помощь родителей детскому саду (облагораживание территории, участие в -подготовке праздников, мелкий ремонт, хозяйственные работы).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303F5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170" y="137293"/>
            <a:ext cx="6889719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966FF"/>
                </a:solidFill>
              </a:rPr>
              <a:t>Папки-передвижки</a:t>
            </a:r>
            <a:endParaRPr lang="ru-RU" dirty="0">
              <a:solidFill>
                <a:srgbClr val="9966FF"/>
              </a:solidFill>
            </a:endParaRPr>
          </a:p>
        </p:txBody>
      </p:sp>
      <p:pic>
        <p:nvPicPr>
          <p:cNvPr id="1026" name="Picture 2" descr="F:\DSCN6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7535" y="1065987"/>
            <a:ext cx="5235388" cy="3395764"/>
          </a:xfrm>
          <a:prstGeom prst="rect">
            <a:avLst/>
          </a:prstGeom>
          <a:noFill/>
        </p:spPr>
      </p:pic>
      <p:pic>
        <p:nvPicPr>
          <p:cNvPr id="3" name="Picture 2" descr="C:\Users\User\Desktop\IMG_20190326_1412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3023" y="4637887"/>
            <a:ext cx="3714776" cy="2571768"/>
          </a:xfrm>
          <a:prstGeom prst="rect">
            <a:avLst/>
          </a:prstGeom>
          <a:noFill/>
        </p:spPr>
      </p:pic>
      <p:pic>
        <p:nvPicPr>
          <p:cNvPr id="1027" name="Picture 3" descr="C:\Users\User\Desktop\IMG_20190326_1634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2245" y="4709325"/>
            <a:ext cx="3714776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170" y="688110"/>
            <a:ext cx="6318215" cy="87794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C66FF"/>
                </a:solidFill>
              </a:rPr>
              <a:t>Литература</a:t>
            </a:r>
            <a:endParaRPr lang="ru-RU" b="1" i="1" dirty="0">
              <a:solidFill>
                <a:srgbClr val="CC66FF"/>
              </a:solidFill>
            </a:endParaRPr>
          </a:p>
        </p:txBody>
      </p:sp>
      <p:pic>
        <p:nvPicPr>
          <p:cNvPr id="1026" name="Picture 2" descr="C:\Users\User\Desktop\IMG_20190326_161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841" y="1637491"/>
            <a:ext cx="6500858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7" name="Shape 54287"/>
          <p:cNvSpPr txBox="1">
            <a:spLocks noGrp="1"/>
          </p:cNvSpPr>
          <p:nvPr>
            <p:ph type="title"/>
          </p:nvPr>
        </p:nvSpPr>
        <p:spPr>
          <a:xfrm>
            <a:off x="2614593" y="0"/>
            <a:ext cx="7429552" cy="8516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9966FF"/>
              </a:buClr>
              <a:buSzPct val="25000"/>
              <a:buFont typeface="Questrial"/>
              <a:buNone/>
            </a:pPr>
            <a:r>
              <a:rPr lang="ru-RU" b="1" i="1" dirty="0">
                <a:solidFill>
                  <a:srgbClr val="9966FF"/>
                </a:solidFill>
              </a:rPr>
              <a:t>Профессия моего папы</a:t>
            </a:r>
          </a:p>
        </p:txBody>
      </p:sp>
      <p:pic>
        <p:nvPicPr>
          <p:cNvPr id="54288" name="Shape 54288" descr="F:\DSCN621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4725" y="708797"/>
            <a:ext cx="3786214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\Desktop\IMG_20190326_1543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15" y="1566053"/>
            <a:ext cx="3071834" cy="3857652"/>
          </a:xfrm>
          <a:prstGeom prst="rect">
            <a:avLst/>
          </a:prstGeom>
          <a:noFill/>
        </p:spPr>
      </p:pic>
      <p:pic>
        <p:nvPicPr>
          <p:cNvPr id="2052" name="Picture 4" descr="C:\Users\User\Desktop\IMG_20190326_1547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15" y="1423177"/>
            <a:ext cx="3071834" cy="3500462"/>
          </a:xfrm>
          <a:prstGeom prst="rect">
            <a:avLst/>
          </a:prstGeom>
          <a:noFill/>
        </p:spPr>
      </p:pic>
      <p:pic>
        <p:nvPicPr>
          <p:cNvPr id="2053" name="Picture 5" descr="C:\Users\User\Desktop\IMG_20190326_1547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7601" y="3637755"/>
            <a:ext cx="3683520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502</Words>
  <PresentationFormat>Произвольный</PresentationFormat>
  <Paragraphs>73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Легкий дым</vt:lpstr>
      <vt:lpstr>                  Друзья мои! Внушайте людям веру! И чаще говорите “Добрый день”, И следуйте хорошему примеру! Продляйте добрым словом  Жизнь людей! В. Боков.  </vt:lpstr>
      <vt:lpstr>Слайд 2</vt:lpstr>
      <vt:lpstr>Слайд 3</vt:lpstr>
      <vt:lpstr>Слайд 4</vt:lpstr>
      <vt:lpstr>Слайд 5</vt:lpstr>
      <vt:lpstr>Слайд 6</vt:lpstr>
      <vt:lpstr>Папки-передвижки</vt:lpstr>
      <vt:lpstr>Литература</vt:lpstr>
      <vt:lpstr>Профессия моего папы</vt:lpstr>
      <vt:lpstr>Заботимся о братьях наших меньших</vt:lpstr>
      <vt:lpstr>Участие родителей в районных и муниципальных конкурсах</vt:lpstr>
      <vt:lpstr>Слайд 12</vt:lpstr>
      <vt:lpstr>Выставка детских работ</vt:lpstr>
      <vt:lpstr>Мастер –класс «Ангелочки»</vt:lpstr>
      <vt:lpstr>Сбор макулатуры</vt:lpstr>
      <vt:lpstr>Методическое пополнение</vt:lpstr>
      <vt:lpstr>Наши семейные традиции</vt:lpstr>
      <vt:lpstr>Первые шаги к храму</vt:lpstr>
      <vt:lpstr>Будущие защитники</vt:lpstr>
      <vt:lpstr>Помощники</vt:lpstr>
      <vt:lpstr>Литература</vt:lpstr>
      <vt:lpstr> Спасибо за внимание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  Друзья мои! Внушайте людям веру! И чаще говорите “Добрый день”, И следуйте хорошему примеру! Продляйте добрым словом  Жизнь людей! В. Боков.  </dc:title>
  <cp:lastModifiedBy>User</cp:lastModifiedBy>
  <cp:revision>8</cp:revision>
  <dcterms:modified xsi:type="dcterms:W3CDTF">2008-12-31T21:14:19Z</dcterms:modified>
</cp:coreProperties>
</file>