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sldIdLst>
    <p:sldId id="256" r:id="rId3"/>
    <p:sldId id="257" r:id="rId4"/>
    <p:sldId id="258" r:id="rId5"/>
    <p:sldId id="259" r:id="rId6"/>
    <p:sldId id="260" r:id="rId7"/>
    <p:sldId id="300" r:id="rId8"/>
    <p:sldId id="261" r:id="rId9"/>
    <p:sldId id="263" r:id="rId10"/>
    <p:sldId id="265" r:id="rId11"/>
    <p:sldId id="302" r:id="rId12"/>
    <p:sldId id="266" r:id="rId13"/>
    <p:sldId id="301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2" r:id="rId25"/>
    <p:sldId id="304" r:id="rId26"/>
    <p:sldId id="283" r:id="rId27"/>
    <p:sldId id="284" r:id="rId28"/>
    <p:sldId id="285" r:id="rId29"/>
    <p:sldId id="297" r:id="rId30"/>
    <p:sldId id="310" r:id="rId31"/>
    <p:sldId id="287" r:id="rId32"/>
    <p:sldId id="305" r:id="rId33"/>
    <p:sldId id="298" r:id="rId34"/>
    <p:sldId id="289" r:id="rId35"/>
    <p:sldId id="306" r:id="rId36"/>
    <p:sldId id="299" r:id="rId37"/>
    <p:sldId id="290" r:id="rId38"/>
    <p:sldId id="291" r:id="rId39"/>
    <p:sldId id="307" r:id="rId40"/>
    <p:sldId id="292" r:id="rId41"/>
    <p:sldId id="308" r:id="rId42"/>
    <p:sldId id="293" r:id="rId43"/>
    <p:sldId id="295" r:id="rId44"/>
    <p:sldId id="296" r:id="rId45"/>
    <p:sldId id="309" r:id="rId4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09" autoAdjust="0"/>
  </p:normalViewPr>
  <p:slideViewPr>
    <p:cSldViewPr snapToGrid="0"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4C7724-E477-463B-8212-F5CBA8CE5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A5E72B7-EB61-45EF-86B0-7D72D7907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A5621F-CDAB-4044-A839-C86DB12D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9507120-7BA0-460F-9E15-0B18398C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BF2A58-3662-4D77-A7BD-50585F49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68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F7D657-563B-428A-B652-98EF0DF5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C8F724-7E91-49B5-AF26-D2B6D65AD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1D2380-6898-435C-95E3-293B2623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1A91B6-D20D-4013-AD3E-A53CD833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EEF08F-2B97-4A20-B0AF-B4B0C10B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54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4AB371-CFDF-4DBF-BA04-0F0F21D00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C431EAF-3753-4BEA-95EA-CB76F2FA2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6E090A-D6F7-40B3-9EDF-4CBBB07C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AE7DE6A-CC42-4E96-9472-9A14CF59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508E25D-14FD-4630-B375-8E34BFA2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5E7988-8A44-4F68-845B-2479DA3E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1EF92B-B0FE-4E87-96CF-047A80F0B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60294AE-F92E-475A-82D9-A576A86A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4983D23-D316-419E-A8F0-3AB753EE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D742A59-8CBE-4902-9CC0-30E6FE9F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F1D22A2-ED87-42FC-977F-95AB81F3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55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E56182-0327-48F9-9D14-F6E47279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A8D82D2-B2D4-4990-A431-FE8DBC924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2309A4E-ACA3-46F4-8ADB-25A7D5458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FFF73F9-539D-4686-8C67-945BC6661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FDD1E4D-5BD8-4A77-AA4D-0106156AF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98CF473-57B3-458B-A48C-5D8BE5153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1DC5B1A-5EFC-4476-BB90-15828798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A445AE4-8D15-4283-A369-F727A474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3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677E2E-BCE3-4BFD-B7A3-7A11C910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8F3CD99-A3D6-4319-A23E-3E612937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301D0BA-71B9-411E-BFE2-F5E017B6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9BC318D-448E-443C-9779-A84B0A8B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869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A84FA52-0C75-4201-A074-40CE838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1E0A700-6C22-4287-8735-8BCB43B2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74E2C1D-865B-4387-912F-60BF1AE5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8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87B9D3-A6B1-482E-9F51-1D9898D5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35166A2-9590-4FC1-8BFD-3B8E28CE7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49F5597-8047-4CFD-8A81-D8BB0C3C0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84C4B4-6936-4945-878A-0080F99E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093C599-D0C4-4082-8167-76C81EC3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3014D00-5725-44CC-A93C-B6D3F8E3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142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5A9B9C-0A7D-408E-9D21-42BBDB5D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46C3F32-554A-45F5-BF14-7C528D376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F8F1F01-6F94-4CA2-8E9B-CB937B971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3455552-9B13-47C4-A27D-8C172DBCD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4B53C6D-93E7-4974-B24D-2D4C172A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491CB9F-3D01-40BC-8D61-E704D9AF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3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A76EE0-921B-452C-953F-DD4C603C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23F5452-A3E3-40E3-AFB4-2D7CAAA72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FAAE8DD-E983-4F0D-AC27-D3CCADC78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6CDBD1B-A847-40DF-B65A-A8100F27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B4490D-C5E7-4528-BF0F-3DE8A331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036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000210E-CAAB-4A04-AF87-4A51DED3A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B7A4068-301D-4898-AC81-D8E4A892E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3926EF-9E6C-48E1-B608-48BDB212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5247CD-6511-4FA3-A81F-1F9F3F5E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3D9F4F-F913-44F7-AE1B-6D27B05E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10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 hidden="1"/>
          <p:cNvSpPr/>
          <p:nvPr/>
        </p:nvSpPr>
        <p:spPr>
          <a:xfrm>
            <a:off x="8839080" y="0"/>
            <a:ext cx="304200" cy="685728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8156520" y="5715000"/>
            <a:ext cx="547920" cy="547920"/>
          </a:xfrm>
          <a:prstGeom prst="ellipse">
            <a:avLst/>
          </a:prstGeom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380880" y="0"/>
            <a:ext cx="608760" cy="685728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276480" y="0"/>
            <a:ext cx="104040" cy="685728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990720" y="0"/>
            <a:ext cx="181080" cy="685728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1141200" y="0"/>
            <a:ext cx="229680" cy="685728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Line 11"/>
          <p:cNvSpPr/>
          <p:nvPr/>
        </p:nvSpPr>
        <p:spPr>
          <a:xfrm>
            <a:off x="10620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  <a:alpha val="7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12"/>
          <p:cNvSpPr/>
          <p:nvPr/>
        </p:nvSpPr>
        <p:spPr>
          <a:xfrm>
            <a:off x="914400" y="0"/>
            <a:ext cx="0" cy="6858000"/>
          </a:xfrm>
          <a:prstGeom prst="line">
            <a:avLst/>
          </a:prstGeom>
          <a:ln w="57240">
            <a:solidFill>
              <a:schemeClr val="accent1">
                <a:tint val="20000"/>
                <a:alpha val="8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Line 13"/>
          <p:cNvSpPr/>
          <p:nvPr/>
        </p:nvSpPr>
        <p:spPr>
          <a:xfrm>
            <a:off x="85392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Line 14"/>
          <p:cNvSpPr/>
          <p:nvPr/>
        </p:nvSpPr>
        <p:spPr>
          <a:xfrm>
            <a:off x="1726560" y="0"/>
            <a:ext cx="0" cy="6858000"/>
          </a:xfrm>
          <a:prstGeom prst="line">
            <a:avLst/>
          </a:prstGeom>
          <a:ln w="28440">
            <a:solidFill>
              <a:schemeClr val="accent1">
                <a:tint val="60000"/>
                <a:alpha val="82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Line 15"/>
          <p:cNvSpPr/>
          <p:nvPr/>
        </p:nvSpPr>
        <p:spPr>
          <a:xfrm>
            <a:off x="1066680" y="0"/>
            <a:ext cx="0" cy="6858000"/>
          </a:xfrm>
          <a:prstGeom prst="line">
            <a:avLst/>
          </a:prstGeom>
          <a:ln w="936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Line 16"/>
          <p:cNvSpPr/>
          <p:nvPr/>
        </p:nvSpPr>
        <p:spPr>
          <a:xfrm>
            <a:off x="91137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7"/>
          <p:cNvSpPr/>
          <p:nvPr/>
        </p:nvSpPr>
        <p:spPr>
          <a:xfrm>
            <a:off x="1219320" y="0"/>
            <a:ext cx="75600" cy="685728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" name="CustomShape 18"/>
          <p:cNvSpPr/>
          <p:nvPr/>
        </p:nvSpPr>
        <p:spPr>
          <a:xfrm>
            <a:off x="609480" y="3429000"/>
            <a:ext cx="1294560" cy="12945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1309680" y="4866840"/>
            <a:ext cx="640800" cy="640800"/>
          </a:xfrm>
          <a:prstGeom prst="ellipse">
            <a:avLst/>
          </a:prstGeom>
          <a:ln w="2844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20"/>
          <p:cNvSpPr/>
          <p:nvPr/>
        </p:nvSpPr>
        <p:spPr>
          <a:xfrm>
            <a:off x="1091160" y="5500800"/>
            <a:ext cx="136440" cy="136440"/>
          </a:xfrm>
          <a:prstGeom prst="ellipse">
            <a:avLst/>
          </a:prstGeom>
          <a:ln w="1260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" name="CustomShape 21"/>
          <p:cNvSpPr/>
          <p:nvPr/>
        </p:nvSpPr>
        <p:spPr>
          <a:xfrm>
            <a:off x="1664280" y="5788080"/>
            <a:ext cx="273600" cy="273600"/>
          </a:xfrm>
          <a:prstGeom prst="ellipse">
            <a:avLst/>
          </a:prstGeom>
          <a:ln w="1260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22"/>
          <p:cNvSpPr/>
          <p:nvPr/>
        </p:nvSpPr>
        <p:spPr>
          <a:xfrm>
            <a:off x="1905120" y="4495680"/>
            <a:ext cx="365040" cy="365040"/>
          </a:xfrm>
          <a:prstGeom prst="ellipse">
            <a:avLst/>
          </a:prstGeom>
          <a:ln w="2844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676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" name="PlaceHolder 2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0D90F6-A7D4-4E51-AA26-E293C726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E31DCEF-20C7-475B-B3CC-DDECEADD1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57C8AF-3927-4219-AC17-0CE9011B3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16D3F-E822-4183-BA7A-4089A57933CE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6D3B387-0045-471D-90FE-6CFF830EC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FFA2892-0F07-4CF8-B6AE-5ABC186D5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635B3-CE20-433E-914C-EFDCD72B2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4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ocpedagog13.edurm.ru/articles/7668-soobschenie-po-razvitiyu-rechi.html" TargetMode="External"/><Relationship Id="rId2" Type="http://schemas.openxmlformats.org/officeDocument/2006/relationships/hyperlink" Target="https://socpedagog13.edurm.ru/articles/7669-proekt-duhovno-nravstvennoe-vospitanie-mladshih-doshkolnikov-sredstvami-russkoi-narodnoi-skazki.html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socpedagog13.edurm.ru/articles/7199-konspekt-po-razvitiyu-rechi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8sar.schoolrm.ru/sveden/employees/11208/325996/?bitrix_include_areas=N&amp;clear_cache=Y" TargetMode="Externa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ocpedagog13.edurm.ru/articles/7669-proekt-duhovno-nravstvennoe-vospitanie-mladshih-doshkolnikov-sredstvami-russkoi-narodnoi-skazki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13901" y="1486760"/>
            <a:ext cx="8666326" cy="1970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9000"/>
          </a:bodyPr>
          <a:lstStyle/>
          <a:p>
            <a:pPr marL="182880"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cap="small" spc="-1" dirty="0">
                <a:solidFill>
                  <a:srgbClr val="244583"/>
                </a:solidFill>
                <a:latin typeface="Times New Roman"/>
              </a:rPr>
              <a:t>Мусаевой Оксаны </a:t>
            </a:r>
            <a:r>
              <a:rPr lang="ru-RU" sz="2800" b="1" cap="small" spc="-1" dirty="0">
                <a:solidFill>
                  <a:srgbClr val="244583"/>
                </a:solidFill>
                <a:latin typeface="Times New Roman"/>
              </a:rPr>
              <a:t>Вячеславо</a:t>
            </a:r>
            <a:r>
              <a:rPr lang="ru-RU" sz="2800" b="1" strike="noStrike" cap="small" spc="-1" dirty="0">
                <a:solidFill>
                  <a:srgbClr val="244583"/>
                </a:solidFill>
                <a:latin typeface="Times New Roman"/>
              </a:rPr>
              <a:t>вны,</a:t>
            </a:r>
            <a:r>
              <a:rPr sz="1600" dirty="0"/>
              <a:t/>
            </a:r>
            <a:br>
              <a:rPr sz="1600" dirty="0"/>
            </a:br>
            <a:r>
              <a:rPr lang="ru-RU" sz="1800" b="1" strike="noStrike" cap="small" spc="-1" dirty="0">
                <a:solidFill>
                  <a:srgbClr val="244583"/>
                </a:solidFill>
                <a:latin typeface="Times New Roman"/>
              </a:rPr>
              <a:t>воспитателя </a:t>
            </a:r>
            <a:r>
              <a:rPr dirty="0"/>
              <a:t/>
            </a:r>
            <a:br>
              <a:rPr dirty="0"/>
            </a:br>
            <a:r>
              <a:rPr lang="ru-RU" sz="1800" b="1" strike="noStrike" cap="small" spc="-1" dirty="0">
                <a:solidFill>
                  <a:srgbClr val="244583"/>
                </a:solidFill>
                <a:latin typeface="Times New Roman"/>
              </a:rPr>
              <a:t>муниципального дошкольного образовательного учреждения </a:t>
            </a:r>
            <a:r>
              <a:rPr dirty="0"/>
              <a:t/>
            </a:r>
            <a:br>
              <a:rPr dirty="0"/>
            </a:br>
            <a:r>
              <a:rPr lang="ru-RU" sz="1800" b="1" strike="noStrike" cap="small" spc="-1" dirty="0">
                <a:solidFill>
                  <a:srgbClr val="244583"/>
                </a:solidFill>
                <a:latin typeface="Times New Roman"/>
              </a:rPr>
              <a:t> «Детский сад №78 комбинированного вида» </a:t>
            </a:r>
            <a:r>
              <a:rPr dirty="0"/>
              <a:t/>
            </a:r>
            <a:br>
              <a:rPr dirty="0"/>
            </a:br>
            <a:r>
              <a:rPr lang="ru-RU" sz="1800" b="1" strike="noStrike" cap="small" spc="-1" dirty="0">
                <a:solidFill>
                  <a:srgbClr val="244583"/>
                </a:solidFill>
                <a:latin typeface="Times New Roman"/>
              </a:rPr>
              <a:t>городского округа Саранск</a:t>
            </a:r>
            <a:r>
              <a:rPr dirty="0"/>
              <a:t/>
            </a:r>
            <a:br>
              <a:rPr dirty="0"/>
            </a:br>
            <a:endParaRPr lang="ru-RU" sz="1800" b="0" strike="noStrike" spc="-1" dirty="0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2784143" y="3268641"/>
            <a:ext cx="6196084" cy="35893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000" lnSpcReduction="20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 рождения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000" b="1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02.06.1990г.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</a:tabLs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ГОУ СПО «Саранский колледж электроники, экономики и права им. А.И. Полежаева, 2008 г.</a:t>
            </a:r>
            <a:endParaRPr lang="ru-RU" sz="2000" b="1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000" b="1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учет» (по отраслям)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ДПО ОДПО ЦРО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</a:t>
            </a:r>
          </a:p>
          <a:p>
            <a:pPr>
              <a:tabLst>
                <a:tab pos="0" algn="l"/>
              </a:tabLst>
            </a:pPr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«Организация работы с детьми раннего и дошкольного возраста»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лет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специальности): 4 года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u="sng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0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000" b="0" strike="noStrike" spc="-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3333CC"/>
              </a:solid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2289240" y="265432"/>
            <a:ext cx="4571280" cy="1260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B32C16"/>
                </a:solidFill>
                <a:latin typeface="Times New Roman"/>
                <a:ea typeface="DejaVu Sans"/>
              </a:rPr>
              <a:t>МИНИСТЕРСТВО ОБРАЗОВАНИЯ </a:t>
            </a:r>
            <a:r>
              <a:rPr sz="1600" b="1" dirty="0"/>
              <a:t/>
            </a:r>
            <a:br>
              <a:rPr sz="1600" b="1" dirty="0"/>
            </a:br>
            <a:r>
              <a:rPr lang="ru-RU" sz="1600" b="1" strike="noStrike" spc="-1" dirty="0">
                <a:solidFill>
                  <a:srgbClr val="B32C16"/>
                </a:solidFill>
                <a:latin typeface="Times New Roman"/>
                <a:ea typeface="DejaVu Sans"/>
              </a:rPr>
              <a:t>РЕСПУБЛИКИ МОРДОВИЯ</a:t>
            </a:r>
          </a:p>
          <a:p>
            <a:pPr algn="ctr">
              <a:lnSpc>
                <a:spcPct val="100000"/>
              </a:lnSpc>
            </a:pPr>
            <a:endParaRPr lang="ru-RU" sz="1600" spc="-1" dirty="0">
              <a:solidFill>
                <a:srgbClr val="B32C16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B32C16"/>
                </a:solidFill>
                <a:latin typeface="Times New Roman"/>
              </a:rPr>
              <a:t>ПОРТФОЛИО</a:t>
            </a:r>
            <a:endParaRPr lang="ru-RU" sz="2800" b="1" strike="noStrike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F49CBA-F28C-4DB4-999D-99CE61967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8657"/>
          <a:stretch/>
        </p:blipFill>
        <p:spPr>
          <a:xfrm>
            <a:off x="239427" y="2912777"/>
            <a:ext cx="2353649" cy="384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D14C654-578B-4F8F-AE06-F24AA6035B0B}"/>
              </a:ext>
            </a:extLst>
          </p:cNvPr>
          <p:cNvSpPr/>
          <p:nvPr/>
        </p:nvSpPr>
        <p:spPr>
          <a:xfrm>
            <a:off x="982638" y="1107860"/>
            <a:ext cx="78338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сети педагогов Республики Мордовия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13.ру» опубликован следующий материал:</a:t>
            </a:r>
          </a:p>
          <a:p>
            <a:endParaRPr lang="ru-RU" dirty="0"/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: «Духовно-нравственное воспитание младших дошкольников средствами русской народной сказки»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https://socpedagog13.edurm.ru/articles/7669-proekt-duhovno-nravstvennoe-vospitanie-mladshih-doshkolnikov-sredstvami-russkoi-narodnoi-skazki.html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«Развитие звуковой культуры речи у дошкольников посредством малых фольклорных форм»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https://socpedagog13.edurm.ru/articles/7668-soobschenie-po-razvitiyu-rechi.html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Конспект занятия по развитию речи: «Рассказывание русской народной сказки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https://socpedagog13.edurm.ru/articles/7199-konspekt-po-razvitiyu-rechi.html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38620" y="2417379"/>
            <a:ext cx="74667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4. РЕЗУЛЬТАТЫ УЧАСТИЯ ВОСПИТАННИКОВ  В КОНКУРСАХ, ВЫСТАВКАХ, ТУРНИРАХ, СОРЕВНОВАНИЯХ, АКЦИЯХ, ФЕСТИВАЛЯХ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DD75B0-C2FE-4030-9DC3-38F77AE5F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03" y="169734"/>
            <a:ext cx="4742793" cy="6518531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8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2A8BA4-3981-435A-A140-88D10CA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03283"/>
            <a:ext cx="4197170" cy="62514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D04543E-460A-4B53-988E-82DA3A88C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30" y="303284"/>
            <a:ext cx="4197170" cy="6251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6E4E23-64AA-412A-B1D3-C2BB5CE7B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485027"/>
            <a:ext cx="4437234" cy="58879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B486F3B-50AD-4F19-AAF1-C6F618569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52" y="485026"/>
            <a:ext cx="4240283" cy="5779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F55141D-B649-4100-BA9A-C640B00B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544609"/>
            <a:ext cx="4320000" cy="5768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507E1E6-F5DA-459F-990C-B499FF0F3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6" y="212942"/>
            <a:ext cx="4320000" cy="63091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FD52807-6613-4803-90FA-4C5AFAAD7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14" y="226590"/>
            <a:ext cx="4320000" cy="6201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43660" y="2515976"/>
            <a:ext cx="7456680" cy="94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5. </a:t>
            </a:r>
            <a:r>
              <a:rPr lang="ru-RU" sz="2400" b="1" strike="noStrike" cap="small" spc="-1" dirty="0" smtClean="0">
                <a:latin typeface="Times New Roman"/>
              </a:rPr>
              <a:t>НАЛИЧИЕ АВТОРСКИХ ПРОГРАММ,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cap="small" spc="-1" dirty="0" smtClean="0">
                <a:latin typeface="Times New Roman"/>
              </a:rPr>
              <a:t>МЕТОДИЧЕСКИХ ПОСОБИЙ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947802" y="1475684"/>
            <a:ext cx="7466760" cy="2823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6. </a:t>
            </a:r>
            <a:r>
              <a:rPr lang="ru-RU" sz="2400" b="1" strike="noStrike" cap="small" spc="-1" dirty="0" smtClean="0">
                <a:latin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762E655-27AB-4CAE-9C9B-4441838BA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212886"/>
            <a:ext cx="4680000" cy="6432227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245660" y="1906233"/>
            <a:ext cx="8652680" cy="4091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DejaVu Sans"/>
              </a:rPr>
              <a:t>Представление педагогического опыта</a:t>
            </a:r>
            <a:endParaRPr lang="ru-RU" sz="3200" b="0" strike="noStrike" spc="-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«Духовно-нравственное воспитание дошкольников посредством устного народного творчества</a:t>
            </a:r>
            <a:r>
              <a:rPr lang="ru-RU" sz="3200" b="1" strike="noStrike" spc="-1" dirty="0" smtClean="0">
                <a:solidFill>
                  <a:srgbClr val="C00000"/>
                </a:solidFill>
                <a:latin typeface="Cambria"/>
                <a:ea typeface="Calibri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 dirty="0">
                <a:latin typeface="Arial"/>
                <a:hlinkClick r:id="rId2"/>
              </a:rPr>
              <a:t>https://ds78sar.schoolrm.ru/sveden/employees/11208/325996/?</a:t>
            </a:r>
            <a:r>
              <a:rPr lang="en-US" spc="-1" dirty="0" smtClean="0">
                <a:latin typeface="Arial"/>
                <a:hlinkClick r:id="rId2"/>
              </a:rPr>
              <a:t>bitrix_include_areas=N&amp;clear_cache=Y</a:t>
            </a:r>
            <a:r>
              <a:rPr lang="ru-RU" spc="-1" dirty="0" smtClean="0">
                <a:latin typeface="Arial"/>
              </a:rPr>
              <a:t> </a:t>
            </a:r>
            <a:endParaRPr lang="ru-RU" b="0" strike="noStrike" spc="-1" dirty="0" smtClean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38255A8-53EF-4A22-96AC-D03235FAE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78" y="156643"/>
            <a:ext cx="4761843" cy="6544713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158750"/>
            <a:ext cx="4991100" cy="654050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652421-EE7B-4442-BB24-A63117BE5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627198"/>
            <a:ext cx="7920000" cy="5603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879660" y="2488680"/>
            <a:ext cx="7384680" cy="94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7. </a:t>
            </a:r>
            <a:r>
              <a:rPr lang="ru-RU" sz="2400" b="1" strike="noStrike" cap="small" spc="-1" dirty="0" smtClean="0">
                <a:latin typeface="Times New Roman"/>
              </a:rPr>
              <a:t>ПРОВЕДЕНИЕ ОТКРЫТЫХ ЗАНЯТИЙ,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cap="small" spc="-1" dirty="0" smtClean="0">
                <a:latin typeface="Times New Roman"/>
              </a:rPr>
              <a:t>МАСТЕР-КЛАССОВ, МЕРОПРИЯТИЙ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E6219C-FF85-472A-8E25-A21FDD61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0" y="213580"/>
            <a:ext cx="4680000" cy="6430839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0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734899" y="2646328"/>
            <a:ext cx="7466760" cy="79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8. </a:t>
            </a:r>
            <a:r>
              <a:rPr lang="ru-RU" sz="2400" b="1" strike="noStrike" cap="small" spc="-1" dirty="0" smtClean="0">
                <a:latin typeface="Times New Roman"/>
              </a:rPr>
              <a:t>ЭКСПЕРТНАЯ ДЕЯТЕЛЬНОСТЬ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975815" y="2077834"/>
            <a:ext cx="7466760" cy="192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9. </a:t>
            </a:r>
            <a:r>
              <a:rPr lang="ru-RU" sz="2400" b="1" strike="noStrike" cap="small" spc="-1" dirty="0" smtClean="0">
                <a:latin typeface="Times New Roman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CF69F9-58E2-4800-B5BD-1E2947342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87" y="414337"/>
            <a:ext cx="4384026" cy="6029325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E89D93-F975-4E63-AEFE-DCDE11B7C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1" y="456432"/>
            <a:ext cx="4320000" cy="5941271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CFCF01D-D35C-40A4-9F1C-46B484017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830" y="456942"/>
            <a:ext cx="4320000" cy="5940761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1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0" y="247334"/>
            <a:ext cx="2593117" cy="356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99" y="247334"/>
            <a:ext cx="2619310" cy="36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94" y="3155322"/>
            <a:ext cx="2619310" cy="36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96" y="3052291"/>
            <a:ext cx="2619310" cy="36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138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980130" y="0"/>
            <a:ext cx="74667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3500"/>
          </a:bodyPr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2600" b="1" strike="noStrike" cap="small" spc="-1" dirty="0">
                <a:latin typeface="Times New Roman"/>
              </a:rPr>
              <a:t>1. Участие в инновационной (экспериментальной) деятельности</a:t>
            </a:r>
            <a:endParaRPr lang="ru-RU" sz="3000" b="1" strike="noStrike" spc="-1" dirty="0">
              <a:latin typeface="Arial"/>
            </a:endParaRPr>
          </a:p>
        </p:txBody>
      </p:sp>
      <p:pic>
        <p:nvPicPr>
          <p:cNvPr id="111" name="Рисунок 3"/>
          <p:cNvPicPr/>
          <p:nvPr/>
        </p:nvPicPr>
        <p:blipFill>
          <a:blip r:embed="rId2"/>
          <a:stretch/>
        </p:blipFill>
        <p:spPr>
          <a:xfrm>
            <a:off x="2640715" y="1255594"/>
            <a:ext cx="3862569" cy="5297970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934154" y="2405541"/>
            <a:ext cx="74667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10. </a:t>
            </a:r>
            <a:r>
              <a:rPr lang="ru-RU" sz="2400" b="1" strike="noStrike" cap="small" spc="-1" dirty="0" smtClean="0">
                <a:latin typeface="Times New Roman"/>
              </a:rPr>
              <a:t>ПОЗИТИВНЫЕ РЕЗУЛЬТАТЫ РАБОТЫ С ВОСПИТАННИКАМИ: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667DAB1-1E50-4283-BB43-DAFDE9DB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702" y="456200"/>
            <a:ext cx="4320000" cy="5947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" y="465772"/>
            <a:ext cx="4320000" cy="5937441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27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585D167-C5ED-4066-81FA-DCCD82FDC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1" y="533400"/>
            <a:ext cx="4320000" cy="59412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B3326D-F003-456E-B025-524C7FA50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13" y="533400"/>
            <a:ext cx="4320000" cy="59412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95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838620" y="2054708"/>
            <a:ext cx="74667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11. </a:t>
            </a:r>
            <a:r>
              <a:rPr lang="ru-RU" sz="2400" b="1" strike="noStrike" cap="small" spc="-1" dirty="0" smtClean="0">
                <a:latin typeface="Times New Roman"/>
              </a:rPr>
              <a:t>КАЧЕСТВО ВЗАИМОДЕЙСТВИЯ С РОДИТЕЛЯМИ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F112277-7129-4A36-AC5E-2B38D5A06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6" y="454409"/>
            <a:ext cx="4320000" cy="59491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151C585-8E3A-42D9-9445-6EC4A6172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774" y="464474"/>
            <a:ext cx="4320000" cy="593911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6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515401D-89AD-4239-A5E7-B9B8BD897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5" y="240786"/>
            <a:ext cx="4636410" cy="63764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23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2EFFF9-2AC8-47C1-BEA0-C011862DC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" y="420834"/>
            <a:ext cx="4320000" cy="59412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6F91DF-02CD-4550-90FA-0C84DDDC2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16" y="458365"/>
            <a:ext cx="4320000" cy="59412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915660" y="2560680"/>
            <a:ext cx="7312680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9500"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12. </a:t>
            </a:r>
            <a:r>
              <a:rPr lang="ru-RU" sz="2400" b="1" strike="noStrike" cap="small" spc="-1" dirty="0" smtClean="0">
                <a:latin typeface="Times New Roman"/>
              </a:rPr>
              <a:t>РАБОТА С ДЕТЬМИ ИЗ СОЦИАЛЬНО-НЕБЛАГОПОЛУЧНЫХ СЕМЕЙ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694D170-FEED-45A8-ADD3-B9B0F42EF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6" y="548389"/>
            <a:ext cx="4320000" cy="59337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7EA9FD-460E-4FFC-B84B-A7FF23AC5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76" y="546528"/>
            <a:ext cx="4320000" cy="59374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982620" y="2493720"/>
            <a:ext cx="717876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13. </a:t>
            </a:r>
            <a:r>
              <a:rPr lang="ru-RU" sz="2400" b="1" strike="noStrike" cap="small" spc="-1" dirty="0" smtClean="0">
                <a:latin typeface="Times New Roman"/>
              </a:rPr>
              <a:t>УЧАСТИЕ ПЕДАГОГА В ПРОФЕССИОНАЛЬНЫХ КОНКУРСАХ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Объект 5"/>
          <p:cNvPicPr/>
          <p:nvPr/>
        </p:nvPicPr>
        <p:blipFill>
          <a:blip r:embed="rId2"/>
          <a:stretch/>
        </p:blipFill>
        <p:spPr>
          <a:xfrm>
            <a:off x="251640" y="404640"/>
            <a:ext cx="8241840" cy="5996520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wnloads\IMG-8388c62456ae01606f12532a3df071f0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15" y="201147"/>
            <a:ext cx="4775215" cy="653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B83CEA-0576-4871-9DB6-E21FD8FB1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" y="460279"/>
            <a:ext cx="4320000" cy="5937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5C03B72-BAEE-462B-A52E-F854E4D9D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71" y="460278"/>
            <a:ext cx="4320000" cy="5937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838620" y="2560680"/>
            <a:ext cx="7466760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14. </a:t>
            </a:r>
            <a:r>
              <a:rPr lang="ru-RU" sz="2400" b="1" strike="noStrike" cap="small" spc="-1" dirty="0" smtClean="0">
                <a:latin typeface="Times New Roman"/>
              </a:rPr>
              <a:t>НАГРАДЫ И ПООЩРЕНИЯ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1F9768-133E-4CBF-A4DD-14999101E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" y="600502"/>
            <a:ext cx="4320000" cy="5937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157AC0-D008-4DD8-B8B7-6987CD432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8" y="600502"/>
            <a:ext cx="4320000" cy="5937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954530" y="2315981"/>
            <a:ext cx="7466760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 smtClean="0">
                <a:latin typeface="Times New Roman"/>
              </a:rPr>
              <a:t>СПАСИБО ЗА ВНИМАНИЕ!</a:t>
            </a:r>
            <a:endParaRPr lang="ru-RU" sz="24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24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190C7BB-760D-4950-927A-CAAE2BF4A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00" y="320658"/>
            <a:ext cx="4320000" cy="5941271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7" y="320658"/>
            <a:ext cx="4320000" cy="5937441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0EDA628-7E85-46EB-8422-8C97B099D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" y="458364"/>
            <a:ext cx="4320000" cy="5941271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9DF512A-75D6-4D37-8936-0C84C23F2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8363"/>
            <a:ext cx="4320000" cy="594127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3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2C89B5-8366-4521-945C-8D6244EAF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382138"/>
            <a:ext cx="3600000" cy="4951059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0AD869-7653-4784-98B0-5F63F6E72E6E}"/>
              </a:ext>
            </a:extLst>
          </p:cNvPr>
          <p:cNvSpPr txBox="1"/>
          <p:nvPr/>
        </p:nvSpPr>
        <p:spPr>
          <a:xfrm>
            <a:off x="450376" y="5622878"/>
            <a:ext cx="850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https://socpedagog13.edurm.ru/articles/7669-proekt-duhovno-nravstvennoe-vospitanie-mladshih-doshkolnikov-sredstvami-russkoi-narodnoi-skazki.html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237073" y="2213361"/>
            <a:ext cx="702432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strike="noStrike" cap="small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838620" y="121819"/>
            <a:ext cx="746676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small" spc="-1" dirty="0">
                <a:latin typeface="Times New Roman"/>
              </a:rPr>
              <a:t>3. </a:t>
            </a:r>
            <a:r>
              <a:rPr lang="ru-RU" sz="2400" b="1" strike="noStrike" cap="small" spc="-1" dirty="0" smtClean="0">
                <a:latin typeface="Times New Roman"/>
              </a:rPr>
              <a:t>НАЛИЧИЕ ПУБЛИКАЦИЙ</a:t>
            </a:r>
            <a:endParaRPr lang="ru-RU" sz="2400" b="1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7B350D-513D-4EA5-9D69-C164A775D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1122193"/>
            <a:ext cx="3600000" cy="5086915"/>
          </a:xfrm>
          <a:prstGeom prst="rect">
            <a:avLst/>
          </a:prstGeom>
          <a:ln w="28575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1681</TotalTime>
  <Words>301</Words>
  <Application>Microsoft Office PowerPoint</Application>
  <PresentationFormat>Экран (4:3)</PresentationFormat>
  <Paragraphs>46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Лукашиной Анастасии Михайловны, воспитателя первой квалификационной категории муниципального дошкольного образовательного учреждения   «Детский сад №78 комбинированного вида»  городского округа Саранск</dc:title>
  <dc:creator>Лукашины</dc:creator>
  <cp:lastModifiedBy>Пользователь</cp:lastModifiedBy>
  <cp:revision>83</cp:revision>
  <dcterms:created xsi:type="dcterms:W3CDTF">2020-10-25T12:28:52Z</dcterms:created>
  <dcterms:modified xsi:type="dcterms:W3CDTF">2022-02-11T10:51:39Z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44</vt:i4>
  </property>
</Properties>
</file>